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2"/>
  </p:sldMasterIdLst>
  <p:notesMasterIdLst>
    <p:notesMasterId r:id="rId32"/>
  </p:notesMasterIdLst>
  <p:handoutMasterIdLst>
    <p:handoutMasterId r:id="rId33"/>
  </p:handoutMasterIdLst>
  <p:sldIdLst>
    <p:sldId id="256" r:id="rId3"/>
    <p:sldId id="339" r:id="rId4"/>
    <p:sldId id="280" r:id="rId5"/>
    <p:sldId id="335" r:id="rId6"/>
    <p:sldId id="337" r:id="rId7"/>
    <p:sldId id="338" r:id="rId8"/>
    <p:sldId id="263" r:id="rId9"/>
    <p:sldId id="319" r:id="rId10"/>
    <p:sldId id="265" r:id="rId11"/>
    <p:sldId id="260" r:id="rId12"/>
    <p:sldId id="266" r:id="rId13"/>
    <p:sldId id="340" r:id="rId14"/>
    <p:sldId id="271" r:id="rId15"/>
    <p:sldId id="272" r:id="rId16"/>
    <p:sldId id="290" r:id="rId17"/>
    <p:sldId id="292" r:id="rId18"/>
    <p:sldId id="275" r:id="rId19"/>
    <p:sldId id="276" r:id="rId20"/>
    <p:sldId id="334" r:id="rId21"/>
    <p:sldId id="295" r:id="rId22"/>
    <p:sldId id="294" r:id="rId23"/>
    <p:sldId id="306" r:id="rId24"/>
    <p:sldId id="307" r:id="rId25"/>
    <p:sldId id="309" r:id="rId26"/>
    <p:sldId id="320" r:id="rId27"/>
    <p:sldId id="321" r:id="rId28"/>
    <p:sldId id="330" r:id="rId29"/>
    <p:sldId id="331" r:id="rId30"/>
    <p:sldId id="262" r:id="rId31"/>
  </p:sldIdLst>
  <p:sldSz cx="9144000" cy="6858000" type="screen4x3"/>
  <p:notesSz cx="6858000" cy="9144000"/>
  <p:defaultTextStyle>
    <a:defPPr>
      <a:defRPr lang="es-CO"/>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 Catalina Duque Salazar" initials="ACDS" lastIdx="37" clrIdx="0">
    <p:extLst/>
  </p:cmAuthor>
  <p:cmAuthor id="2" name="Personal" initials="P"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B"/>
    <a:srgbClr val="63A742"/>
    <a:srgbClr val="DCE4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41" autoAdjust="0"/>
    <p:restoredTop sz="94434" autoAdjust="0"/>
  </p:normalViewPr>
  <p:slideViewPr>
    <p:cSldViewPr snapToGrid="0">
      <p:cViewPr>
        <p:scale>
          <a:sx n="73" d="100"/>
          <a:sy n="73" d="100"/>
        </p:scale>
        <p:origin x="-1170" y="5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oleObject" Target="file:///C:\Users\ASUS%20K450C\Desktop\VIGILA\EJERCICIOS\TECNOVA\SALUD\ReporteDePrestadoresTelemedicina_20140331_ParaSandraGallegos.xlsx" TargetMode="Externa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ASUS%20K450C\Desktop\VIGILA\EJERCICIOS\TECNOVA\SALUD\TELEMEDICINA\grafica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SUS%20K450C\Desktop\VIGILA\EJERCICIOS\TECNOVA\SALUD\TELEMEDICINA\grafic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20"/>
      <c:rotY val="0"/>
      <c:rAngAx val="0"/>
      <c:perspective val="30"/>
    </c:view3D>
    <c:floor>
      <c:thickness val="0"/>
      <c:spPr>
        <a:noFill/>
        <a:ln w="9525" cap="flat" cmpd="sng" algn="ctr">
          <a:solidFill>
            <a:schemeClr val="tx1">
              <a:tint val="75000"/>
              <a:shade val="95000"/>
              <a:satMod val="105000"/>
            </a:schemeClr>
          </a:solidFill>
          <a:prstDash val="solid"/>
          <a:round/>
        </a:ln>
        <a:effectLst/>
        <a:sp3d contourW="9525">
          <a:contourClr>
            <a:schemeClr val="tx1">
              <a:tint val="75000"/>
              <a:shade val="95000"/>
              <a:satMod val="105000"/>
            </a:schemeClr>
          </a:contourClr>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6756729411017794E-2"/>
          <c:y val="0.21693988473954001"/>
          <c:w val="0.81388888888888899"/>
          <c:h val="0.77314814814814803"/>
        </c:manualLayout>
      </c:layout>
      <c:pie3DChart>
        <c:varyColors val="1"/>
        <c:ser>
          <c:idx val="0"/>
          <c:order val="0"/>
          <c:tx>
            <c:strRef>
              <c:f>'Reporte marzo'!$B$21:$B$23</c:f>
              <c:strCache>
                <c:ptCount val="3"/>
                <c:pt idx="0">
                  <c:v>Público</c:v>
                </c:pt>
                <c:pt idx="1">
                  <c:v>Privado</c:v>
                </c:pt>
                <c:pt idx="2">
                  <c:v>Mixta</c:v>
                </c:pt>
              </c:strCache>
            </c:strRef>
          </c:tx>
          <c:dPt>
            <c:idx val="0"/>
            <c:bubble3D val="0"/>
            <c:spPr>
              <a:solidFill>
                <a:schemeClr val="accent3">
                  <a:shade val="65000"/>
                </a:schemeClr>
              </a:solidFill>
              <a:ln>
                <a:noFill/>
              </a:ln>
              <a:effectLst>
                <a:outerShdw blurRad="40000" dist="23000" dir="5400000" rotWithShape="0">
                  <a:srgbClr val="000000">
                    <a:alpha val="35000"/>
                  </a:srgbClr>
                </a:outerShdw>
              </a:effectLst>
              <a:sp3d/>
            </c:spPr>
          </c:dPt>
          <c:dPt>
            <c:idx val="1"/>
            <c:bubble3D val="0"/>
            <c:spPr>
              <a:solidFill>
                <a:schemeClr val="accent3"/>
              </a:solidFill>
              <a:ln>
                <a:noFill/>
              </a:ln>
              <a:effectLst>
                <a:outerShdw blurRad="40000" dist="23000" dir="5400000" rotWithShape="0">
                  <a:srgbClr val="000000">
                    <a:alpha val="35000"/>
                  </a:srgbClr>
                </a:outerShdw>
              </a:effectLst>
              <a:sp3d/>
            </c:spPr>
          </c:dPt>
          <c:dPt>
            <c:idx val="2"/>
            <c:bubble3D val="0"/>
            <c:spPr>
              <a:solidFill>
                <a:schemeClr val="accent3">
                  <a:tint val="65000"/>
                </a:schemeClr>
              </a:solidFill>
              <a:ln>
                <a:noFill/>
              </a:ln>
              <a:effectLst>
                <a:outerShdw blurRad="40000" dist="23000" dir="5400000" rotWithShape="0">
                  <a:srgbClr val="000000">
                    <a:alpha val="35000"/>
                  </a:srgbClr>
                </a:outerShdw>
              </a:effectLst>
              <a:sp3d/>
            </c:spPr>
          </c:dPt>
          <c:dLbls>
            <c:dLbl>
              <c:idx val="0"/>
              <c:layout>
                <c:manualLayout>
                  <c:x val="-0.20392705599300101"/>
                  <c:y val="-0.15008894721493099"/>
                </c:manualLayout>
              </c:layout>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s-CO"/>
                </a:p>
              </c:txPr>
              <c:showLegendKey val="0"/>
              <c:showVal val="0"/>
              <c:showCatName val="1"/>
              <c:showSerName val="0"/>
              <c:showPercent val="1"/>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s-CO"/>
                </a:p>
              </c:txPr>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CO"/>
              </a:p>
            </c:txPr>
            <c:showLegendKey val="0"/>
            <c:showVal val="0"/>
            <c:showCatName val="1"/>
            <c:showSerName val="0"/>
            <c:showPercent val="1"/>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15:layout/>
              </c:ext>
            </c:extLst>
          </c:dLbls>
          <c:cat>
            <c:strRef>
              <c:f>'Reporte marzo'!$B$21:$B$23</c:f>
              <c:strCache>
                <c:ptCount val="3"/>
                <c:pt idx="0">
                  <c:v>Público</c:v>
                </c:pt>
                <c:pt idx="1">
                  <c:v>Privado</c:v>
                </c:pt>
                <c:pt idx="2">
                  <c:v>Mixta</c:v>
                </c:pt>
              </c:strCache>
            </c:strRef>
          </c:cat>
          <c:val>
            <c:numRef>
              <c:f>'Reporte marzo'!$C$21:$C$23</c:f>
              <c:numCache>
                <c:formatCode>General</c:formatCode>
                <c:ptCount val="3"/>
                <c:pt idx="0" formatCode="#,##0">
                  <c:v>1243</c:v>
                </c:pt>
                <c:pt idx="1">
                  <c:v>911</c:v>
                </c:pt>
                <c:pt idx="2">
                  <c:v>26</c:v>
                </c:pt>
              </c:numCache>
            </c:numRef>
          </c:val>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s-CO"/>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100" b="1" dirty="0"/>
              <a:t>Previsión global de los pacientes de </a:t>
            </a:r>
            <a:r>
              <a:rPr lang="es-CO" sz="1100" b="1" dirty="0" smtClean="0"/>
              <a:t>telemedicina </a:t>
            </a:r>
            <a:r>
              <a:rPr lang="es-CO" sz="1100" b="1" dirty="0"/>
              <a:t>y los ingresos de servicio </a:t>
            </a:r>
          </a:p>
          <a:p>
            <a:pPr>
              <a:defRPr sz="1400" b="0" i="0" u="none" strike="noStrike" kern="1200" spc="0" baseline="0">
                <a:solidFill>
                  <a:schemeClr val="tx1">
                    <a:lumMod val="65000"/>
                    <a:lumOff val="35000"/>
                  </a:schemeClr>
                </a:solidFill>
                <a:latin typeface="+mn-lt"/>
                <a:ea typeface="+mn-ea"/>
                <a:cs typeface="+mn-cs"/>
              </a:defRPr>
            </a:pPr>
            <a:r>
              <a:rPr lang="es-CO" sz="900" dirty="0"/>
              <a:t>(miles de pacientes y los ingresos en millones de dólares)</a:t>
            </a:r>
          </a:p>
        </c:rich>
      </c:tx>
      <c:layout>
        <c:manualLayout>
          <c:xMode val="edge"/>
          <c:yMode val="edge"/>
          <c:x val="0.114611111111111"/>
          <c:y val="0"/>
        </c:manualLayout>
      </c:layout>
      <c:overlay val="0"/>
      <c:spPr>
        <a:noFill/>
        <a:ln>
          <a:noFill/>
        </a:ln>
        <a:effectLst/>
      </c:spPr>
    </c:title>
    <c:autoTitleDeleted val="0"/>
    <c:plotArea>
      <c:layout/>
      <c:barChart>
        <c:barDir val="col"/>
        <c:grouping val="clustered"/>
        <c:varyColors val="0"/>
        <c:ser>
          <c:idx val="0"/>
          <c:order val="0"/>
          <c:tx>
            <c:v>Ingresos</c:v>
          </c:tx>
          <c:spPr>
            <a:solidFill>
              <a:schemeClr val="accent3">
                <a:shade val="76000"/>
              </a:schemeClr>
            </a:solidFill>
            <a:ln>
              <a:noFill/>
            </a:ln>
            <a:effectLst/>
          </c:spPr>
          <c:invertIfNegative val="0"/>
          <c:cat>
            <c:numRef>
              <c:f>Hoja1!$I$6:$I$12</c:f>
              <c:numCache>
                <c:formatCode>General</c:formatCode>
                <c:ptCount val="7"/>
                <c:pt idx="0">
                  <c:v>2012</c:v>
                </c:pt>
                <c:pt idx="1">
                  <c:v>2013</c:v>
                </c:pt>
                <c:pt idx="2">
                  <c:v>2014</c:v>
                </c:pt>
                <c:pt idx="3">
                  <c:v>2015</c:v>
                </c:pt>
                <c:pt idx="4">
                  <c:v>2016</c:v>
                </c:pt>
                <c:pt idx="5">
                  <c:v>2017</c:v>
                </c:pt>
                <c:pt idx="6">
                  <c:v>2018</c:v>
                </c:pt>
              </c:numCache>
            </c:numRef>
          </c:cat>
          <c:val>
            <c:numRef>
              <c:f>Hoja1!$J$6:$J$12</c:f>
              <c:numCache>
                <c:formatCode>General</c:formatCode>
                <c:ptCount val="7"/>
                <c:pt idx="0">
                  <c:v>400</c:v>
                </c:pt>
                <c:pt idx="1">
                  <c:v>500</c:v>
                </c:pt>
                <c:pt idx="2">
                  <c:v>700</c:v>
                </c:pt>
                <c:pt idx="3">
                  <c:v>1200</c:v>
                </c:pt>
                <c:pt idx="4">
                  <c:v>1700</c:v>
                </c:pt>
                <c:pt idx="5">
                  <c:v>2600</c:v>
                </c:pt>
                <c:pt idx="6">
                  <c:v>4600</c:v>
                </c:pt>
              </c:numCache>
            </c:numRef>
          </c:val>
        </c:ser>
        <c:dLbls>
          <c:showLegendKey val="0"/>
          <c:showVal val="0"/>
          <c:showCatName val="0"/>
          <c:showSerName val="0"/>
          <c:showPercent val="0"/>
          <c:showBubbleSize val="0"/>
        </c:dLbls>
        <c:gapWidth val="219"/>
        <c:axId val="4351488"/>
        <c:axId val="4353024"/>
      </c:barChart>
      <c:lineChart>
        <c:grouping val="standard"/>
        <c:varyColors val="0"/>
        <c:ser>
          <c:idx val="1"/>
          <c:order val="1"/>
          <c:tx>
            <c:v>Cantidad de Pacientes</c:v>
          </c:tx>
          <c:spPr>
            <a:ln w="28575" cap="rnd">
              <a:solidFill>
                <a:schemeClr val="accent3">
                  <a:tint val="77000"/>
                </a:schemeClr>
              </a:solidFill>
              <a:round/>
            </a:ln>
            <a:effectLst/>
          </c:spPr>
          <c:marker>
            <c:symbol val="none"/>
          </c:marker>
          <c:cat>
            <c:numRef>
              <c:f>Hoja1!$I$6:$I$12</c:f>
              <c:numCache>
                <c:formatCode>General</c:formatCode>
                <c:ptCount val="7"/>
                <c:pt idx="0">
                  <c:v>2012</c:v>
                </c:pt>
                <c:pt idx="1">
                  <c:v>2013</c:v>
                </c:pt>
                <c:pt idx="2">
                  <c:v>2014</c:v>
                </c:pt>
                <c:pt idx="3">
                  <c:v>2015</c:v>
                </c:pt>
                <c:pt idx="4">
                  <c:v>2016</c:v>
                </c:pt>
                <c:pt idx="5">
                  <c:v>2017</c:v>
                </c:pt>
                <c:pt idx="6">
                  <c:v>2018</c:v>
                </c:pt>
              </c:numCache>
            </c:numRef>
          </c:cat>
          <c:val>
            <c:numRef>
              <c:f>Hoja1!$K$6:$K$12</c:f>
              <c:numCache>
                <c:formatCode>General</c:formatCode>
                <c:ptCount val="7"/>
                <c:pt idx="0">
                  <c:v>600</c:v>
                </c:pt>
                <c:pt idx="1">
                  <c:v>800</c:v>
                </c:pt>
                <c:pt idx="2">
                  <c:v>1100</c:v>
                </c:pt>
                <c:pt idx="3">
                  <c:v>1700</c:v>
                </c:pt>
                <c:pt idx="4">
                  <c:v>2700</c:v>
                </c:pt>
                <c:pt idx="5">
                  <c:v>4100</c:v>
                </c:pt>
                <c:pt idx="6">
                  <c:v>7200</c:v>
                </c:pt>
              </c:numCache>
            </c:numRef>
          </c:val>
          <c:smooth val="0"/>
        </c:ser>
        <c:dLbls>
          <c:showLegendKey val="0"/>
          <c:showVal val="0"/>
          <c:showCatName val="0"/>
          <c:showSerName val="0"/>
          <c:showPercent val="0"/>
          <c:showBubbleSize val="0"/>
        </c:dLbls>
        <c:marker val="1"/>
        <c:smooth val="0"/>
        <c:axId val="4364928"/>
        <c:axId val="4363392"/>
      </c:lineChart>
      <c:catAx>
        <c:axId val="435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a:ea typeface="+mn-ea"/>
                <a:cs typeface="Trebuchet MS"/>
              </a:defRPr>
            </a:pPr>
            <a:endParaRPr lang="es-CO"/>
          </a:p>
        </c:txPr>
        <c:crossAx val="4353024"/>
        <c:crosses val="autoZero"/>
        <c:auto val="1"/>
        <c:lblAlgn val="ctr"/>
        <c:lblOffset val="100"/>
        <c:noMultiLvlLbl val="0"/>
      </c:catAx>
      <c:valAx>
        <c:axId val="435302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Trebuchet MS"/>
                    <a:ea typeface="+mn-ea"/>
                    <a:cs typeface="Trebuchet MS"/>
                  </a:defRPr>
                </a:pPr>
                <a:r>
                  <a:rPr lang="es-CO">
                    <a:latin typeface="Trebuchet MS"/>
                    <a:cs typeface="Trebuchet MS"/>
                  </a:rPr>
                  <a:t>Millones de dólares</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a:ea typeface="+mn-ea"/>
                <a:cs typeface="Trebuchet MS"/>
              </a:defRPr>
            </a:pPr>
            <a:endParaRPr lang="es-CO"/>
          </a:p>
        </c:txPr>
        <c:crossAx val="4351488"/>
        <c:crosses val="autoZero"/>
        <c:crossBetween val="between"/>
        <c:majorUnit val="500"/>
      </c:valAx>
      <c:valAx>
        <c:axId val="436339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a:ea typeface="+mn-ea"/>
                <a:cs typeface="Trebuchet MS"/>
              </a:defRPr>
            </a:pPr>
            <a:endParaRPr lang="es-CO"/>
          </a:p>
        </c:txPr>
        <c:crossAx val="4364928"/>
        <c:crosses val="max"/>
        <c:crossBetween val="between"/>
        <c:majorUnit val="1000"/>
      </c:valAx>
      <c:catAx>
        <c:axId val="4364928"/>
        <c:scaling>
          <c:orientation val="minMax"/>
        </c:scaling>
        <c:delete val="1"/>
        <c:axPos val="b"/>
        <c:numFmt formatCode="General" sourceLinked="1"/>
        <c:majorTickMark val="out"/>
        <c:minorTickMark val="none"/>
        <c:tickLblPos val="nextTo"/>
        <c:crossAx val="4363392"/>
        <c:crosses val="autoZero"/>
        <c:auto val="1"/>
        <c:lblAlgn val="ctr"/>
        <c:lblOffset val="100"/>
        <c:noMultiLvlLbl val="0"/>
      </c:cat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6167979002598"/>
          <c:y val="0.22004447360746601"/>
          <c:w val="0.40876574803149601"/>
          <c:h val="0.68127624671915998"/>
        </c:manualLayout>
      </c:layout>
      <c:doughnutChart>
        <c:varyColors val="1"/>
        <c:ser>
          <c:idx val="0"/>
          <c:order val="0"/>
          <c:explosion val="4"/>
          <c:dPt>
            <c:idx val="0"/>
            <c:bubble3D val="0"/>
            <c:spPr>
              <a:solidFill>
                <a:schemeClr val="accent3">
                  <a:lumMod val="75000"/>
                </a:schemeClr>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rgbClr val="DCE442"/>
              </a:solidFill>
              <a:ln>
                <a:noFill/>
              </a:ln>
              <a:effectLst/>
              <a:scene3d>
                <a:camera prst="orthographicFront"/>
                <a:lightRig rig="brightRoom" dir="t"/>
              </a:scene3d>
              <a:sp3d prstMaterial="flat">
                <a:bevelT w="50800" h="101600" prst="angle"/>
                <a:contourClr>
                  <a:srgbClr val="000000"/>
                </a:contourClr>
              </a:sp3d>
            </c:spPr>
          </c:dPt>
          <c:dPt>
            <c:idx val="2"/>
            <c:bubble3D val="0"/>
            <c:spPr>
              <a:solidFill>
                <a:srgbClr val="63A742"/>
              </a:solidFill>
              <a:ln>
                <a:noFill/>
              </a:ln>
              <a:effectLst/>
              <a:scene3d>
                <a:camera prst="orthographicFront"/>
                <a:lightRig rig="brightRoom" dir="t"/>
              </a:scene3d>
              <a:sp3d prstMaterial="flat">
                <a:bevelT w="50800" h="101600" prst="angle"/>
                <a:contourClr>
                  <a:srgbClr val="000000"/>
                </a:contourClr>
              </a:sp3d>
            </c:spPr>
          </c:dPt>
          <c:dPt>
            <c:idx val="3"/>
            <c:bubble3D val="0"/>
            <c:spPr>
              <a:solidFill>
                <a:schemeClr val="accent3">
                  <a:lumMod val="40000"/>
                  <a:lumOff val="60000"/>
                </a:schemeClr>
              </a:solidFill>
              <a:ln>
                <a:noFill/>
              </a:ln>
              <a:effectLst/>
              <a:scene3d>
                <a:camera prst="orthographicFront"/>
                <a:lightRig rig="brightRoom" dir="t"/>
              </a:scene3d>
              <a:sp3d prstMaterial="flat">
                <a:bevelT w="50800" h="101600" prst="angle"/>
                <a:contourClr>
                  <a:srgbClr val="000000"/>
                </a:contourClr>
              </a:sp3d>
            </c:spPr>
          </c:dPt>
          <c:dPt>
            <c:idx val="4"/>
            <c:bubble3D val="0"/>
            <c:spPr>
              <a:solidFill>
                <a:schemeClr val="tx1">
                  <a:lumMod val="65000"/>
                  <a:lumOff val="35000"/>
                </a:schemeClr>
              </a:solidFill>
              <a:ln>
                <a:noFill/>
              </a:ln>
              <a:effectLst/>
              <a:scene3d>
                <a:camera prst="orthographicFront"/>
                <a:lightRig rig="brightRoom" dir="t"/>
              </a:scene3d>
              <a:sp3d prstMaterial="flat">
                <a:bevelT w="50800" h="101600" prst="angle"/>
                <a:contourClr>
                  <a:srgbClr val="000000"/>
                </a:contourClr>
              </a:sp3d>
            </c:spPr>
          </c:dPt>
          <c:val>
            <c:numRef>
              <c:f>Hoja1!$B$66:$B$70</c:f>
              <c:numCache>
                <c:formatCode>0%</c:formatCode>
                <c:ptCount val="5"/>
                <c:pt idx="0">
                  <c:v>0.2</c:v>
                </c:pt>
                <c:pt idx="1">
                  <c:v>0.2</c:v>
                </c:pt>
                <c:pt idx="2">
                  <c:v>0.2</c:v>
                </c:pt>
                <c:pt idx="3">
                  <c:v>0.2</c:v>
                </c:pt>
                <c:pt idx="4">
                  <c:v>0.2</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s-CO"/>
    </a:p>
  </c:txPr>
  <c:externalData r:id="rId1">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123">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1">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mods="ignoreCSTransforms">
      <cs:styleClr val="0">
        <a:shade val="25000"/>
      </cs:styl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mods="ignoreCSTransforms">
      <cs:styleClr val="0">
        <a:tint val="25000"/>
      </cs:styl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0.02917</cdr:x>
      <cdr:y>0.80382</cdr:y>
    </cdr:from>
    <cdr:to>
      <cdr:x>0.97917</cdr:x>
      <cdr:y>0.91493</cdr:y>
    </cdr:to>
    <cdr:sp macro="" textlink="">
      <cdr:nvSpPr>
        <cdr:cNvPr id="2" name="1 CuadroTexto"/>
        <cdr:cNvSpPr txBox="1"/>
      </cdr:nvSpPr>
      <cdr:spPr>
        <a:xfrm xmlns:a="http://schemas.openxmlformats.org/drawingml/2006/main">
          <a:off x="133350" y="2205038"/>
          <a:ext cx="43434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a:p>
      </cdr:txBody>
    </cdr:sp>
  </cdr:relSizeAnchor>
  <cdr:relSizeAnchor xmlns:cdr="http://schemas.openxmlformats.org/drawingml/2006/chartDrawing">
    <cdr:from>
      <cdr:x>0.03333</cdr:x>
      <cdr:y>0</cdr:y>
    </cdr:from>
    <cdr:to>
      <cdr:x>1</cdr:x>
      <cdr:y>0.17708</cdr:y>
    </cdr:to>
    <cdr:sp macro="" textlink="">
      <cdr:nvSpPr>
        <cdr:cNvPr id="3" name="2 CuadroTexto"/>
        <cdr:cNvSpPr txBox="1"/>
      </cdr:nvSpPr>
      <cdr:spPr>
        <a:xfrm xmlns:a="http://schemas.openxmlformats.org/drawingml/2006/main">
          <a:off x="134401" y="-2965721"/>
          <a:ext cx="3898047" cy="453775"/>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s-CO" b="1" kern="1200" dirty="0">
              <a:solidFill>
                <a:schemeClr val="tx1">
                  <a:lumMod val="65000"/>
                  <a:lumOff val="35000"/>
                </a:schemeClr>
              </a:solidFill>
            </a:rPr>
            <a:t>Prestadores y servicios habilitados bajo </a:t>
          </a:r>
          <a:r>
            <a:rPr lang="es-CO" sz="1100" b="1" dirty="0">
              <a:solidFill>
                <a:schemeClr val="tx1">
                  <a:lumMod val="65000"/>
                  <a:lumOff val="35000"/>
                </a:schemeClr>
              </a:solidFill>
              <a:latin typeface="+mn-lt"/>
            </a:rPr>
            <a:t>la modalidad de </a:t>
          </a:r>
          <a:r>
            <a:rPr lang="es-CO" sz="1100" b="1" dirty="0" smtClean="0">
              <a:solidFill>
                <a:schemeClr val="tx1">
                  <a:lumMod val="65000"/>
                  <a:lumOff val="35000"/>
                </a:schemeClr>
              </a:solidFill>
              <a:latin typeface="+mn-lt"/>
            </a:rPr>
            <a:t>telemedicina</a:t>
          </a:r>
          <a:endParaRPr lang="es-CO" sz="1100" b="1" dirty="0">
            <a:solidFill>
              <a:schemeClr val="tx1">
                <a:lumMod val="65000"/>
                <a:lumOff val="35000"/>
              </a:schemeClr>
            </a:solidFill>
            <a:latin typeface="+mn-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0743BD-E175-984A-8746-210343668736}" type="datetime1">
              <a:t>09/04/2015</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C5E959-8388-DA45-882C-1BF0E01B060E}" type="slidenum">
              <a:t>‹Nº›</a:t>
            </a:fld>
            <a:endParaRPr lang="es-ES"/>
          </a:p>
        </p:txBody>
      </p:sp>
    </p:spTree>
    <p:extLst>
      <p:ext uri="{BB962C8B-B14F-4D97-AF65-F5344CB8AC3E}">
        <p14:creationId xmlns:p14="http://schemas.microsoft.com/office/powerpoint/2010/main" val="2245756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CC00A-1483-4A4A-BD3D-B40B3FD68D71}" type="datetime1">
              <a:t>09/04/2015</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1B2E8-D44D-DC4B-A7B6-6F62F9DA28E0}" type="slidenum">
              <a:t>‹Nº›</a:t>
            </a:fld>
            <a:endParaRPr lang="es-ES"/>
          </a:p>
        </p:txBody>
      </p:sp>
    </p:spTree>
    <p:extLst>
      <p:ext uri="{BB962C8B-B14F-4D97-AF65-F5344CB8AC3E}">
        <p14:creationId xmlns:p14="http://schemas.microsoft.com/office/powerpoint/2010/main" val="22315054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BFE1B2E8-D44D-DC4B-A7B6-6F62F9DA28E0}" type="slidenum">
              <a:t>10</a:t>
            </a:fld>
            <a:endParaRPr lang="es-ES" dirty="0"/>
          </a:p>
        </p:txBody>
      </p:sp>
    </p:spTree>
    <p:extLst>
      <p:ext uri="{BB962C8B-B14F-4D97-AF65-F5344CB8AC3E}">
        <p14:creationId xmlns:p14="http://schemas.microsoft.com/office/powerpoint/2010/main" val="3938147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FE1B2E8-D44D-DC4B-A7B6-6F62F9DA28E0}" type="slidenum">
              <a:rPr lang="es-CO" smtClean="0"/>
              <a:t>11</a:t>
            </a:fld>
            <a:endParaRPr lang="es-CO" dirty="0"/>
          </a:p>
        </p:txBody>
      </p:sp>
    </p:spTree>
    <p:extLst>
      <p:ext uri="{BB962C8B-B14F-4D97-AF65-F5344CB8AC3E}">
        <p14:creationId xmlns:p14="http://schemas.microsoft.com/office/powerpoint/2010/main" val="3645567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FE1B2E8-D44D-DC4B-A7B6-6F62F9DA28E0}" type="slidenum">
              <a:rPr lang="es-CO" smtClean="0"/>
              <a:t>12</a:t>
            </a:fld>
            <a:endParaRPr lang="es-CO" dirty="0"/>
          </a:p>
        </p:txBody>
      </p:sp>
    </p:spTree>
    <p:extLst>
      <p:ext uri="{BB962C8B-B14F-4D97-AF65-F5344CB8AC3E}">
        <p14:creationId xmlns:p14="http://schemas.microsoft.com/office/powerpoint/2010/main" val="187200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FE1B2E8-D44D-DC4B-A7B6-6F62F9DA28E0}" type="slidenum">
              <a:rPr lang="es-CO" smtClean="0"/>
              <a:t>14</a:t>
            </a:fld>
            <a:endParaRPr lang="es-CO"/>
          </a:p>
        </p:txBody>
      </p:sp>
    </p:spTree>
    <p:extLst>
      <p:ext uri="{BB962C8B-B14F-4D97-AF65-F5344CB8AC3E}">
        <p14:creationId xmlns:p14="http://schemas.microsoft.com/office/powerpoint/2010/main" val="291370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FE1B2E8-D44D-DC4B-A7B6-6F62F9DA28E0}" type="slidenum">
              <a:rPr lang="es-CO" smtClean="0"/>
              <a:t>16</a:t>
            </a:fld>
            <a:endParaRPr lang="es-CO"/>
          </a:p>
        </p:txBody>
      </p:sp>
    </p:spTree>
    <p:extLst>
      <p:ext uri="{BB962C8B-B14F-4D97-AF65-F5344CB8AC3E}">
        <p14:creationId xmlns:p14="http://schemas.microsoft.com/office/powerpoint/2010/main" val="1924751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FE1B2E8-D44D-DC4B-A7B6-6F62F9DA28E0}" type="slidenum">
              <a:rPr lang="es-ES" smtClean="0"/>
              <a:t>23</a:t>
            </a:fld>
            <a:endParaRPr lang="es-ES"/>
          </a:p>
        </p:txBody>
      </p:sp>
    </p:spTree>
    <p:extLst>
      <p:ext uri="{BB962C8B-B14F-4D97-AF65-F5344CB8AC3E}">
        <p14:creationId xmlns:p14="http://schemas.microsoft.com/office/powerpoint/2010/main" val="412357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FE1B2E8-D44D-DC4B-A7B6-6F62F9DA28E0}" type="slidenum">
              <a:rPr lang="es-CO" smtClean="0">
                <a:solidFill>
                  <a:prstClr val="black"/>
                </a:solidFill>
              </a:rPr>
              <a:pPr/>
              <a:t>24</a:t>
            </a:fld>
            <a:endParaRPr lang="es-CO">
              <a:solidFill>
                <a:prstClr val="black"/>
              </a:solidFill>
            </a:endParaRPr>
          </a:p>
        </p:txBody>
      </p:sp>
    </p:spTree>
    <p:extLst>
      <p:ext uri="{BB962C8B-B14F-4D97-AF65-F5344CB8AC3E}">
        <p14:creationId xmlns:p14="http://schemas.microsoft.com/office/powerpoint/2010/main" val="2075845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756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7 Marcador de texto"/>
          <p:cNvSpPr>
            <a:spLocks noGrp="1"/>
          </p:cNvSpPr>
          <p:nvPr>
            <p:ph type="body" sz="quarter" idx="10"/>
          </p:nvPr>
        </p:nvSpPr>
        <p:spPr>
          <a:xfrm>
            <a:off x="1000100" y="2857496"/>
            <a:ext cx="6357964" cy="1285884"/>
          </a:xfrm>
        </p:spPr>
        <p:txBody>
          <a:bodyPr/>
          <a:lstStyle>
            <a:lvl1pPr>
              <a:buNone/>
              <a:defRPr/>
            </a:lvl1pPr>
          </a:lstStyle>
          <a:p>
            <a:pPr lvl="0"/>
            <a:endParaRPr lang="es-CO" dirty="0"/>
          </a:p>
        </p:txBody>
      </p:sp>
    </p:spTree>
    <p:extLst>
      <p:ext uri="{BB962C8B-B14F-4D97-AF65-F5344CB8AC3E}">
        <p14:creationId xmlns:p14="http://schemas.microsoft.com/office/powerpoint/2010/main" val="4079993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24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31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8FCA1E2D-DF17-47B0-BD69-9418526DD5CC}" type="datetimeFigureOut">
              <a:rPr lang="es-CO" altLang="es-CO"/>
              <a:pPr>
                <a:defRPr/>
              </a:pPr>
              <a:t>09/04/2015</a:t>
            </a:fld>
            <a:endParaRPr lang="es-CO" altLang="es-CO"/>
          </a:p>
        </p:txBody>
      </p:sp>
      <p:sp>
        <p:nvSpPr>
          <p:cNvPr id="3" name="4 Marcador de pie de página"/>
          <p:cNvSpPr>
            <a:spLocks noGrp="1"/>
          </p:cNvSpPr>
          <p:nvPr>
            <p:ph type="ftr" sz="quarter" idx="11"/>
          </p:nvPr>
        </p:nvSpPr>
        <p:spPr/>
        <p:txBody>
          <a:bodyPr/>
          <a:lstStyle>
            <a:lvl1pPr>
              <a:defRPr/>
            </a:lvl1pPr>
          </a:lstStyle>
          <a:p>
            <a:pPr>
              <a:defRPr/>
            </a:pPr>
            <a:endParaRPr lang="es-CO">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1825A8BD-828F-45D2-9616-03DBC15CE9D3}" type="slidenum">
              <a:rPr lang="es-CO" altLang="es-CO"/>
              <a:pPr>
                <a:defRPr/>
              </a:pPr>
              <a:t>‹Nº›</a:t>
            </a:fld>
            <a:endParaRPr lang="es-CO" altLang="es-CO"/>
          </a:p>
        </p:txBody>
      </p:sp>
    </p:spTree>
    <p:extLst>
      <p:ext uri="{BB962C8B-B14F-4D97-AF65-F5344CB8AC3E}">
        <p14:creationId xmlns:p14="http://schemas.microsoft.com/office/powerpoint/2010/main" val="343355065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827474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636081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20761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3990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951476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34049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125209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269414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288395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129489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63C4A88D-C915-114F-95EE-0605FD7EAD9F}" type="datetimeFigureOut">
              <a:rPr lang="es-CO">
                <a:solidFill>
                  <a:prstClr val="black">
                    <a:tint val="75000"/>
                  </a:prstClr>
                </a:solidFill>
              </a:rPr>
              <a:pPr/>
              <a:t>09/04/2015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066B4DC-397B-B44C-9715-CDDF78EF694C}" type="slidenum">
              <a:rPr>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707412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CO"/>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638B743D-ABF4-0746-BC1A-C73592355E42}" type="datetimeFigureOut">
              <a:rPr lang="es-CO"/>
              <a:pPr/>
              <a:t>09/04/2015</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5F12E113-1B24-724D-B610-83DF21F40E21}" type="slidenum">
              <a:rPr lang="es-CO"/>
              <a:pPr/>
              <a:t>‹Nº›</a:t>
            </a:fld>
            <a:endParaRPr lang="es-CO"/>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81" r:id="rId5"/>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63C4A88D-C915-114F-95EE-0605FD7EAD9F}" type="datetimeFigureOut">
              <a:rPr lang="es-CO">
                <a:solidFill>
                  <a:prstClr val="black">
                    <a:tint val="75000"/>
                  </a:prstClr>
                </a:solidFill>
                <a:latin typeface="Calibri"/>
                <a:ea typeface="+mn-ea"/>
                <a:cs typeface="+mn-cs"/>
              </a:rPr>
              <a:pPr defTabSz="457200" fontAlgn="auto">
                <a:spcBef>
                  <a:spcPts val="0"/>
                </a:spcBef>
                <a:spcAft>
                  <a:spcPts val="0"/>
                </a:spcAft>
              </a:pPr>
              <a:t>09/04/2015</a:t>
            </a:fld>
            <a:endParaRPr lang="es-ES">
              <a:solidFill>
                <a:prstClr val="black">
                  <a:tint val="75000"/>
                </a:prstClr>
              </a:solidFill>
              <a:latin typeface="Calibri"/>
              <a:ea typeface="+mn-ea"/>
              <a:cs typeface="+mn-cs"/>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s-ES">
              <a:solidFill>
                <a:prstClr val="black">
                  <a:tint val="75000"/>
                </a:prstClr>
              </a:solidFill>
              <a:latin typeface="Calibri"/>
              <a:ea typeface="+mn-ea"/>
              <a:cs typeface="+mn-cs"/>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0066B4DC-397B-B44C-9715-CDDF78EF694C}" type="slidenum">
              <a:rPr>
                <a:solidFill>
                  <a:prstClr val="black">
                    <a:tint val="75000"/>
                  </a:prstClr>
                </a:solidFill>
                <a:latin typeface="Calibri"/>
                <a:ea typeface="+mn-ea"/>
                <a:cs typeface="+mn-cs"/>
              </a:rPr>
              <a:pPr defTabSz="457200" fontAlgn="auto">
                <a:spcBef>
                  <a:spcPts val="0"/>
                </a:spcBef>
                <a:spcAft>
                  <a:spcPts val="0"/>
                </a:spcAft>
              </a:pPr>
              <a:t>‹Nº›</a:t>
            </a:fld>
            <a:endParaRPr lang="es-E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70492650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12.emf"/><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18.png"/><Relationship Id="rId7" Type="http://schemas.openxmlformats.org/officeDocument/2006/relationships/image" Target="../media/image29.emf"/><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8.emf"/><Relationship Id="rId11" Type="http://schemas.openxmlformats.org/officeDocument/2006/relationships/image" Target="../media/image30.emf"/><Relationship Id="rId5" Type="http://schemas.openxmlformats.org/officeDocument/2006/relationships/image" Target="../media/image11.emf"/><Relationship Id="rId10" Type="http://schemas.openxmlformats.org/officeDocument/2006/relationships/chart" Target="../charts/chart2.xml"/><Relationship Id="rId4" Type="http://schemas.openxmlformats.org/officeDocument/2006/relationships/image" Target="../media/image27.emf"/><Relationship Id="rId9" Type="http://schemas.openxmlformats.org/officeDocument/2006/relationships/chart" Target="../charts/chart1.xml"/></Relationships>
</file>

<file path=ppt/slides/_rels/slide15.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1.emf"/><Relationship Id="rId7" Type="http://schemas.openxmlformats.org/officeDocument/2006/relationships/image" Target="../media/image33.jpeg"/><Relationship Id="rId12" Type="http://schemas.openxmlformats.org/officeDocument/2006/relationships/image" Target="../media/image37.jpe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32.jpeg"/><Relationship Id="rId11" Type="http://schemas.openxmlformats.org/officeDocument/2006/relationships/image" Target="../media/image36.jpeg"/><Relationship Id="rId5" Type="http://schemas.openxmlformats.org/officeDocument/2006/relationships/image" Target="../media/image31.jpeg"/><Relationship Id="rId10" Type="http://schemas.openxmlformats.org/officeDocument/2006/relationships/image" Target="../media/image35.jpeg"/><Relationship Id="rId4" Type="http://schemas.openxmlformats.org/officeDocument/2006/relationships/image" Target="../media/image12.emf"/><Relationship Id="rId9" Type="http://schemas.openxmlformats.org/officeDocument/2006/relationships/image" Target="../media/image34.jpeg"/></Relationships>
</file>

<file path=ppt/slides/_rels/slide16.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8.png"/><Relationship Id="rId7"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emf"/><Relationship Id="rId5" Type="http://schemas.openxmlformats.org/officeDocument/2006/relationships/image" Target="../media/image38.emf"/><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30.emf"/><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18" Type="http://schemas.openxmlformats.org/officeDocument/2006/relationships/image" Target="../media/image51.png"/><Relationship Id="rId3" Type="http://schemas.openxmlformats.org/officeDocument/2006/relationships/image" Target="../media/image11.emf"/><Relationship Id="rId7" Type="http://schemas.openxmlformats.org/officeDocument/2006/relationships/image" Target="../media/image40.png"/><Relationship Id="rId12" Type="http://schemas.openxmlformats.org/officeDocument/2006/relationships/image" Target="../media/image45.jpeg"/><Relationship Id="rId17" Type="http://schemas.openxmlformats.org/officeDocument/2006/relationships/image" Target="../media/image50.png"/><Relationship Id="rId2" Type="http://schemas.openxmlformats.org/officeDocument/2006/relationships/image" Target="../media/image18.png"/><Relationship Id="rId16" Type="http://schemas.openxmlformats.org/officeDocument/2006/relationships/image" Target="../media/image49.jpeg"/><Relationship Id="rId1" Type="http://schemas.openxmlformats.org/officeDocument/2006/relationships/slideLayout" Target="../slideLayouts/slideLayout3.xml"/><Relationship Id="rId6" Type="http://schemas.openxmlformats.org/officeDocument/2006/relationships/image" Target="../media/image30.emf"/><Relationship Id="rId11" Type="http://schemas.openxmlformats.org/officeDocument/2006/relationships/image" Target="../media/image44.png"/><Relationship Id="rId5" Type="http://schemas.openxmlformats.org/officeDocument/2006/relationships/image" Target="../media/image39.jpe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12.emf"/><Relationship Id="rId9" Type="http://schemas.openxmlformats.org/officeDocument/2006/relationships/image" Target="../media/image42.gif"/><Relationship Id="rId14" Type="http://schemas.openxmlformats.org/officeDocument/2006/relationships/image" Target="../media/image47.gif"/></Relationships>
</file>

<file path=ppt/slides/_rels/slide1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1.emf"/><Relationship Id="rId7" Type="http://schemas.openxmlformats.org/officeDocument/2006/relationships/image" Target="../media/image54.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30.emf"/><Relationship Id="rId10" Type="http://schemas.openxmlformats.org/officeDocument/2006/relationships/image" Target="../media/image57.jpeg"/><Relationship Id="rId4" Type="http://schemas.openxmlformats.org/officeDocument/2006/relationships/image" Target="../media/image12.emf"/><Relationship Id="rId9" Type="http://schemas.openxmlformats.org/officeDocument/2006/relationships/image" Target="../media/image56.jpeg"/></Relationships>
</file>

<file path=ppt/slides/_rels/slide20.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9.emf"/><Relationship Id="rId7" Type="http://schemas.openxmlformats.org/officeDocument/2006/relationships/image" Target="../media/image61.jpe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60.emf"/><Relationship Id="rId9" Type="http://schemas.openxmlformats.org/officeDocument/2006/relationships/image" Target="../media/image30.emf"/></Relationships>
</file>

<file path=ppt/slides/_rels/slide21.xml.rels><?xml version="1.0" encoding="UTF-8" standalone="yes"?>
<Relationships xmlns="http://schemas.openxmlformats.org/package/2006/relationships"><Relationship Id="rId3" Type="http://schemas.openxmlformats.org/officeDocument/2006/relationships/image" Target="../media/image63.emf"/><Relationship Id="rId7" Type="http://schemas.openxmlformats.org/officeDocument/2006/relationships/image" Target="../media/image30.emf"/><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64.emf"/></Relationships>
</file>

<file path=ppt/slides/_rels/slide22.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67.emf"/><Relationship Id="rId4" Type="http://schemas.openxmlformats.org/officeDocument/2006/relationships/image" Target="../media/image66.emf"/></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0.emf"/><Relationship Id="rId5" Type="http://schemas.openxmlformats.org/officeDocument/2006/relationships/image" Target="../media/image69.emf"/><Relationship Id="rId4" Type="http://schemas.openxmlformats.org/officeDocument/2006/relationships/image" Target="../media/image68.emf"/></Relationships>
</file>

<file path=ppt/slides/_rels/slide24.xml.rels><?xml version="1.0" encoding="UTF-8" standalone="yes"?>
<Relationships xmlns="http://schemas.openxmlformats.org/package/2006/relationships"><Relationship Id="rId8" Type="http://schemas.openxmlformats.org/officeDocument/2006/relationships/image" Target="../media/image74.emf"/><Relationship Id="rId3" Type="http://schemas.openxmlformats.org/officeDocument/2006/relationships/image" Target="../media/image18.png"/><Relationship Id="rId7" Type="http://schemas.openxmlformats.org/officeDocument/2006/relationships/image" Target="../media/image73.em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2.emf"/><Relationship Id="rId5" Type="http://schemas.openxmlformats.org/officeDocument/2006/relationships/image" Target="../media/image71.emf"/><Relationship Id="rId10" Type="http://schemas.openxmlformats.org/officeDocument/2006/relationships/image" Target="../media/image69.emf"/><Relationship Id="rId4" Type="http://schemas.openxmlformats.org/officeDocument/2006/relationships/image" Target="../media/image68.emf"/><Relationship Id="rId9" Type="http://schemas.openxmlformats.org/officeDocument/2006/relationships/image" Target="../media/image75.emf"/></Relationships>
</file>

<file path=ppt/slides/_rels/slide25.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9.emf"/><Relationship Id="rId4" Type="http://schemas.openxmlformats.org/officeDocument/2006/relationships/image" Target="../media/image78.emf"/></Relationships>
</file>

<file path=ppt/slides/_rels/slide26.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81.emf"/><Relationship Id="rId4" Type="http://schemas.openxmlformats.org/officeDocument/2006/relationships/image" Target="../media/image27.emf"/></Relationships>
</file>

<file path=ppt/slides/_rels/slide27.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81.emf"/></Relationships>
</file>

<file path=ppt/slides/_rels/slide28.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8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683568" y="2636912"/>
            <a:ext cx="6264696" cy="2188055"/>
          </a:xfrm>
          <a:prstGeom prst="rect">
            <a:avLst/>
          </a:prstGeom>
        </p:spPr>
      </p:pic>
    </p:spTree>
    <p:extLst>
      <p:ext uri="{BB962C8B-B14F-4D97-AF65-F5344CB8AC3E}">
        <p14:creationId xmlns:p14="http://schemas.microsoft.com/office/powerpoint/2010/main" val="682857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8948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38 Imagen"/>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64961" cy="530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3" descr="pasted-image.jpg"/>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15789" y="3442593"/>
            <a:ext cx="563562" cy="511175"/>
          </a:xfrm>
          <a:prstGeom prst="rect">
            <a:avLst/>
          </a:prstGeom>
          <a:noFill/>
          <a:ln>
            <a:noFill/>
          </a:ln>
          <a:effectLst/>
          <a:extLst/>
        </p:spPr>
      </p:pic>
      <p:pic>
        <p:nvPicPr>
          <p:cNvPr id="3076" name="Picture 2" descr="F:\Lilian\7 mar a 31 jul 2013\ecard_dia_madres\Presen plan CT+I\redes_demanda_07051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388" y="333375"/>
            <a:ext cx="8747125"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AutoShape 5"/>
          <p:cNvSpPr>
            <a:spLocks/>
          </p:cNvSpPr>
          <p:nvPr/>
        </p:nvSpPr>
        <p:spPr bwMode="auto">
          <a:xfrm>
            <a:off x="715963" y="4073525"/>
            <a:ext cx="1254125" cy="42545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algn="ctr" fontAlgn="base">
              <a:spcBef>
                <a:spcPct val="0"/>
              </a:spcBef>
              <a:spcAft>
                <a:spcPct val="0"/>
              </a:spcAft>
              <a:defRPr/>
            </a:pPr>
            <a:r>
              <a:rPr lang="es-CO" sz="1400" b="1" dirty="0" smtClean="0">
                <a:solidFill>
                  <a:prstClr val="black">
                    <a:lumMod val="65000"/>
                    <a:lumOff val="35000"/>
                  </a:prstClr>
                </a:solidFill>
                <a:latin typeface="Trebuchet MS" panose="020B0603020202020204" pitchFamily="34" charset="0"/>
                <a:ea typeface="Helvetica" charset="0"/>
                <a:cs typeface="ＭＳ Ｐゴシック" charset="0"/>
              </a:rPr>
              <a:t>DNA Local</a:t>
            </a:r>
            <a:endParaRPr lang="es-CO" sz="1400" b="1" dirty="0">
              <a:solidFill>
                <a:prstClr val="black">
                  <a:lumMod val="65000"/>
                  <a:lumOff val="35000"/>
                </a:prstClr>
              </a:solidFill>
              <a:latin typeface="Trebuchet MS" panose="020B0603020202020204" pitchFamily="34" charset="0"/>
              <a:ea typeface="Helvetica" charset="0"/>
              <a:cs typeface="ＭＳ Ｐゴシック" charset="0"/>
            </a:endParaRPr>
          </a:p>
        </p:txBody>
      </p:sp>
      <p:sp>
        <p:nvSpPr>
          <p:cNvPr id="43" name="AutoShape 15"/>
          <p:cNvSpPr>
            <a:spLocks/>
          </p:cNvSpPr>
          <p:nvPr/>
        </p:nvSpPr>
        <p:spPr bwMode="auto">
          <a:xfrm>
            <a:off x="5751513" y="1797050"/>
            <a:ext cx="1341437" cy="3857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fontAlgn="base">
              <a:spcBef>
                <a:spcPct val="0"/>
              </a:spcBef>
              <a:spcAft>
                <a:spcPct val="0"/>
              </a:spcAft>
              <a:defRPr/>
            </a:pPr>
            <a:r>
              <a:rPr lang="es-CO" sz="1400" b="1" dirty="0">
                <a:solidFill>
                  <a:prstClr val="black">
                    <a:lumMod val="65000"/>
                    <a:lumOff val="35000"/>
                  </a:prstClr>
                </a:solidFill>
                <a:latin typeface="Trebuchet MS" panose="020B0603020202020204" pitchFamily="34" charset="0"/>
                <a:ea typeface="Helvetica" charset="0"/>
                <a:cs typeface="ＭＳ Ｐゴシック" charset="0"/>
              </a:rPr>
              <a:t>UK</a:t>
            </a:r>
          </a:p>
        </p:txBody>
      </p:sp>
      <p:sp>
        <p:nvSpPr>
          <p:cNvPr id="44" name="AutoShape 16"/>
          <p:cNvSpPr>
            <a:spLocks/>
          </p:cNvSpPr>
          <p:nvPr/>
        </p:nvSpPr>
        <p:spPr bwMode="auto">
          <a:xfrm>
            <a:off x="3344863" y="1433513"/>
            <a:ext cx="1260475" cy="1920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fontAlgn="base">
              <a:spcBef>
                <a:spcPct val="0"/>
              </a:spcBef>
              <a:spcAft>
                <a:spcPct val="0"/>
              </a:spcAft>
              <a:defRPr/>
            </a:pPr>
            <a:r>
              <a:rPr lang="es-CO" sz="1400" b="1">
                <a:solidFill>
                  <a:prstClr val="black">
                    <a:lumMod val="65000"/>
                    <a:lumOff val="35000"/>
                  </a:prstClr>
                </a:solidFill>
                <a:latin typeface="Trebuchet MS" panose="020B0603020202020204" pitchFamily="34" charset="0"/>
                <a:ea typeface="Helvetica" charset="0"/>
                <a:cs typeface="ＭＳ Ｐゴシック" charset="0"/>
              </a:rPr>
              <a:t>USA</a:t>
            </a:r>
          </a:p>
        </p:txBody>
      </p:sp>
      <p:sp>
        <p:nvSpPr>
          <p:cNvPr id="45" name="AutoShape 20"/>
          <p:cNvSpPr>
            <a:spLocks/>
          </p:cNvSpPr>
          <p:nvPr/>
        </p:nvSpPr>
        <p:spPr bwMode="auto">
          <a:xfrm>
            <a:off x="4787900" y="1252538"/>
            <a:ext cx="1404938" cy="1936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fontAlgn="base">
              <a:spcBef>
                <a:spcPct val="0"/>
              </a:spcBef>
              <a:spcAft>
                <a:spcPct val="0"/>
              </a:spcAft>
              <a:defRPr/>
            </a:pPr>
            <a:r>
              <a:rPr lang="es-CO" sz="1400" b="1">
                <a:solidFill>
                  <a:prstClr val="black">
                    <a:lumMod val="65000"/>
                    <a:lumOff val="35000"/>
                  </a:prstClr>
                </a:solidFill>
                <a:latin typeface="Trebuchet MS" panose="020B0603020202020204" pitchFamily="34" charset="0"/>
                <a:ea typeface="Helvetica" charset="0"/>
                <a:cs typeface="ＭＳ Ｐゴシック" charset="0"/>
              </a:rPr>
              <a:t>Brasil</a:t>
            </a:r>
          </a:p>
        </p:txBody>
      </p:sp>
      <p:sp>
        <p:nvSpPr>
          <p:cNvPr id="46" name="AutoShape 23"/>
          <p:cNvSpPr>
            <a:spLocks/>
          </p:cNvSpPr>
          <p:nvPr/>
        </p:nvSpPr>
        <p:spPr bwMode="auto">
          <a:xfrm>
            <a:off x="1058069" y="878114"/>
            <a:ext cx="2563812" cy="215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fontAlgn="base">
              <a:spcBef>
                <a:spcPct val="0"/>
              </a:spcBef>
              <a:spcAft>
                <a:spcPct val="0"/>
              </a:spcAft>
              <a:defRPr/>
            </a:pPr>
            <a:r>
              <a:rPr lang="es-CO" sz="1400" b="1" dirty="0" smtClean="0">
                <a:solidFill>
                  <a:prstClr val="black">
                    <a:lumMod val="65000"/>
                    <a:lumOff val="35000"/>
                  </a:prstClr>
                </a:solidFill>
                <a:latin typeface="Trebuchet MS" panose="020B0603020202020204" pitchFamily="34" charset="0"/>
                <a:ea typeface="Helvetica" charset="0"/>
                <a:cs typeface="ＭＳ Ｐゴシック" charset="0"/>
              </a:rPr>
              <a:t>Observatorio Medellín </a:t>
            </a:r>
            <a:r>
              <a:rPr lang="es-CO" sz="1400" b="1" dirty="0" err="1" smtClean="0">
                <a:solidFill>
                  <a:prstClr val="black">
                    <a:lumMod val="65000"/>
                    <a:lumOff val="35000"/>
                  </a:prstClr>
                </a:solidFill>
                <a:latin typeface="Trebuchet MS" panose="020B0603020202020204" pitchFamily="34" charset="0"/>
                <a:ea typeface="Helvetica" charset="0"/>
                <a:cs typeface="ＭＳ Ｐゴシック" charset="0"/>
              </a:rPr>
              <a:t>CT+i</a:t>
            </a:r>
            <a:endParaRPr lang="es-CO" sz="1400" b="1" dirty="0">
              <a:solidFill>
                <a:prstClr val="black">
                  <a:lumMod val="65000"/>
                  <a:lumOff val="35000"/>
                </a:prstClr>
              </a:solidFill>
              <a:latin typeface="Trebuchet MS" panose="020B0603020202020204" pitchFamily="34" charset="0"/>
              <a:ea typeface="Helvetica" charset="0"/>
              <a:cs typeface="ＭＳ Ｐゴシック" charset="0"/>
            </a:endParaRPr>
          </a:p>
        </p:txBody>
      </p:sp>
      <p:sp>
        <p:nvSpPr>
          <p:cNvPr id="47" name="AutoShape 26"/>
          <p:cNvSpPr>
            <a:spLocks/>
          </p:cNvSpPr>
          <p:nvPr/>
        </p:nvSpPr>
        <p:spPr bwMode="auto">
          <a:xfrm>
            <a:off x="1508125" y="2057400"/>
            <a:ext cx="1381125" cy="21590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algn="ctr" fontAlgn="base">
              <a:spcBef>
                <a:spcPct val="0"/>
              </a:spcBef>
              <a:spcAft>
                <a:spcPct val="0"/>
              </a:spcAft>
              <a:defRPr/>
            </a:pPr>
            <a:r>
              <a:rPr lang="es-CO" sz="1500">
                <a:solidFill>
                  <a:prstClr val="black">
                    <a:lumMod val="65000"/>
                    <a:lumOff val="35000"/>
                  </a:prstClr>
                </a:solidFill>
                <a:latin typeface="Trebuchet MS" panose="020B0603020202020204" pitchFamily="34" charset="0"/>
                <a:ea typeface="Helvetica" charset="0"/>
                <a:cs typeface="ＭＳ Ｐゴシック" charset="0"/>
              </a:rPr>
              <a:t>VT&amp;IC</a:t>
            </a:r>
          </a:p>
        </p:txBody>
      </p:sp>
      <p:sp>
        <p:nvSpPr>
          <p:cNvPr id="48" name="AutoShape 27"/>
          <p:cNvSpPr>
            <a:spLocks/>
          </p:cNvSpPr>
          <p:nvPr/>
        </p:nvSpPr>
        <p:spPr bwMode="auto">
          <a:xfrm>
            <a:off x="5735638" y="2457450"/>
            <a:ext cx="1341437" cy="3524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fontAlgn="base">
              <a:spcBef>
                <a:spcPct val="0"/>
              </a:spcBef>
              <a:spcAft>
                <a:spcPct val="0"/>
              </a:spcAft>
              <a:defRPr/>
            </a:pPr>
            <a:r>
              <a:rPr lang="es-CO" sz="1400" b="1">
                <a:solidFill>
                  <a:prstClr val="black">
                    <a:lumMod val="65000"/>
                    <a:lumOff val="35000"/>
                  </a:prstClr>
                </a:solidFill>
                <a:latin typeface="Trebuchet MS" panose="020B0603020202020204" pitchFamily="34" charset="0"/>
                <a:ea typeface="Helvetica" charset="0"/>
                <a:cs typeface="ＭＳ Ｐゴシック" charset="0"/>
              </a:rPr>
              <a:t>Israel</a:t>
            </a:r>
          </a:p>
        </p:txBody>
      </p:sp>
      <p:sp>
        <p:nvSpPr>
          <p:cNvPr id="3084" name="AutoShape 27"/>
          <p:cNvSpPr>
            <a:spLocks/>
          </p:cNvSpPr>
          <p:nvPr/>
        </p:nvSpPr>
        <p:spPr bwMode="auto">
          <a:xfrm>
            <a:off x="5613400" y="5543550"/>
            <a:ext cx="1341438" cy="3524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fontAlgn="base">
              <a:spcBef>
                <a:spcPct val="0"/>
              </a:spcBef>
              <a:spcAft>
                <a:spcPct val="0"/>
              </a:spcAft>
            </a:pPr>
            <a:endParaRPr lang="es-CO">
              <a:solidFill>
                <a:prstClr val="black"/>
              </a:solidFill>
              <a:latin typeface="Trebuchet MS" panose="020B0603020202020204" pitchFamily="34" charset="0"/>
            </a:endParaRPr>
          </a:p>
        </p:txBody>
      </p:sp>
      <p:pic>
        <p:nvPicPr>
          <p:cNvPr id="3085" name="Picture 22" descr="pasted-image.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663700" y="1165225"/>
            <a:ext cx="107156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0" name="1 Rectángulo"/>
          <p:cNvSpPr>
            <a:spLocks noChangeArrowheads="1"/>
          </p:cNvSpPr>
          <p:nvPr/>
        </p:nvSpPr>
        <p:spPr bwMode="auto">
          <a:xfrm>
            <a:off x="323057" y="231233"/>
            <a:ext cx="48244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fontAlgn="base">
              <a:spcBef>
                <a:spcPct val="0"/>
              </a:spcBef>
              <a:spcAft>
                <a:spcPct val="0"/>
              </a:spcAft>
              <a:buFontTx/>
              <a:buNone/>
            </a:pPr>
            <a:r>
              <a:rPr lang="es-CO" altLang="es-CO" sz="2400" dirty="0" smtClean="0">
                <a:solidFill>
                  <a:srgbClr val="58595B"/>
                </a:solidFill>
                <a:latin typeface="Chalkduster" charset="0"/>
                <a:cs typeface="Arial" charset="0"/>
                <a:sym typeface="Helvetica" panose="020B0604020202020204" pitchFamily="34" charset="0"/>
              </a:rPr>
              <a:t>MIRADA DEL MERCADO</a:t>
            </a:r>
            <a:endParaRPr lang="es-ES" altLang="es-CO" sz="2400" dirty="0">
              <a:solidFill>
                <a:srgbClr val="58595B"/>
              </a:solidFill>
              <a:latin typeface="Chalkduster" charset="0"/>
              <a:cs typeface="Arial" charset="0"/>
            </a:endParaRPr>
          </a:p>
        </p:txBody>
      </p:sp>
      <p:sp>
        <p:nvSpPr>
          <p:cNvPr id="3091" name="CuadroTexto 3"/>
          <p:cNvSpPr txBox="1">
            <a:spLocks noChangeArrowheads="1"/>
          </p:cNvSpPr>
          <p:nvPr/>
        </p:nvSpPr>
        <p:spPr bwMode="auto">
          <a:xfrm>
            <a:off x="2339975" y="5949950"/>
            <a:ext cx="3384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fontAlgn="base">
              <a:spcBef>
                <a:spcPct val="0"/>
              </a:spcBef>
              <a:spcAft>
                <a:spcPct val="0"/>
              </a:spcAft>
              <a:buFontTx/>
              <a:buNone/>
            </a:pPr>
            <a:r>
              <a:rPr lang="es-ES" altLang="es-CO" sz="1800" dirty="0">
                <a:solidFill>
                  <a:srgbClr val="58595B"/>
                </a:solidFill>
                <a:latin typeface="Trebuchet MS" panose="020B0603020202020204" pitchFamily="34" charset="0"/>
              </a:rPr>
              <a:t>PROBLEMAS SOCIALES MAS APREMIANTES</a:t>
            </a:r>
          </a:p>
        </p:txBody>
      </p:sp>
      <p:sp>
        <p:nvSpPr>
          <p:cNvPr id="3092" name="CuadroTexto 4"/>
          <p:cNvSpPr txBox="1">
            <a:spLocks noChangeArrowheads="1"/>
          </p:cNvSpPr>
          <p:nvPr/>
        </p:nvSpPr>
        <p:spPr bwMode="auto">
          <a:xfrm>
            <a:off x="6300788" y="333375"/>
            <a:ext cx="2159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fontAlgn="base">
              <a:spcBef>
                <a:spcPct val="0"/>
              </a:spcBef>
              <a:spcAft>
                <a:spcPct val="0"/>
              </a:spcAft>
              <a:buFontTx/>
              <a:buNone/>
            </a:pPr>
            <a:r>
              <a:rPr lang="es-ES" altLang="es-CO" sz="1800" dirty="0">
                <a:solidFill>
                  <a:srgbClr val="58595B"/>
                </a:solidFill>
                <a:latin typeface="Trebuchet MS" panose="020B0603020202020204" pitchFamily="34" charset="0"/>
              </a:rPr>
              <a:t>Demanda Mundial</a:t>
            </a:r>
          </a:p>
        </p:txBody>
      </p:sp>
      <p:cxnSp>
        <p:nvCxnSpPr>
          <p:cNvPr id="17" name="Conector recto 16"/>
          <p:cNvCxnSpPr/>
          <p:nvPr/>
        </p:nvCxnSpPr>
        <p:spPr>
          <a:xfrm>
            <a:off x="323528" y="236584"/>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9980373"/>
      </p:ext>
    </p:extLst>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ector recto 22"/>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11" name="CuadroTexto 10"/>
          <p:cNvSpPr txBox="1"/>
          <p:nvPr/>
        </p:nvSpPr>
        <p:spPr>
          <a:xfrm>
            <a:off x="395536" y="260648"/>
            <a:ext cx="2889509" cy="461665"/>
          </a:xfrm>
          <a:prstGeom prst="rect">
            <a:avLst/>
          </a:prstGeom>
          <a:noFill/>
        </p:spPr>
        <p:txBody>
          <a:bodyPr wrap="none" rtlCol="0">
            <a:spAutoFit/>
          </a:bodyPr>
          <a:lstStyle/>
          <a:p>
            <a:pPr fontAlgn="base">
              <a:spcBef>
                <a:spcPct val="0"/>
              </a:spcBef>
              <a:spcAft>
                <a:spcPct val="0"/>
              </a:spcAft>
            </a:pPr>
            <a:r>
              <a:rPr lang="es-ES" sz="2400" dirty="0">
                <a:solidFill>
                  <a:srgbClr val="58595B"/>
                </a:solidFill>
                <a:latin typeface="Trebuchet MS"/>
                <a:ea typeface="ＭＳ Ｐゴシック" charset="0"/>
                <a:cs typeface="Trebuchet MS"/>
              </a:rPr>
              <a:t>OBSERVATORIO </a:t>
            </a:r>
            <a:r>
              <a:rPr lang="es-ES" sz="2400" dirty="0" err="1" smtClean="0">
                <a:solidFill>
                  <a:srgbClr val="58595B"/>
                </a:solidFill>
                <a:latin typeface="Trebuchet MS"/>
                <a:ea typeface="ＭＳ Ｐゴシック" charset="0"/>
                <a:cs typeface="Trebuchet MS"/>
              </a:rPr>
              <a:t>CT+i</a:t>
            </a:r>
            <a:endParaRPr lang="es-ES" sz="2400" dirty="0">
              <a:solidFill>
                <a:prstClr val="white">
                  <a:lumMod val="85000"/>
                </a:prstClr>
              </a:solidFill>
              <a:latin typeface="Trebuchet MS"/>
              <a:ea typeface="ＭＳ Ｐゴシック" charset="0"/>
              <a:cs typeface="Trebuchet MS"/>
            </a:endParaRPr>
          </a:p>
        </p:txBody>
      </p:sp>
      <p:sp>
        <p:nvSpPr>
          <p:cNvPr id="7" name="Rectángulo 6"/>
          <p:cNvSpPr/>
          <p:nvPr/>
        </p:nvSpPr>
        <p:spPr>
          <a:xfrm>
            <a:off x="683568" y="1412776"/>
            <a:ext cx="1512168" cy="3456384"/>
          </a:xfrm>
          <a:prstGeom prst="rect">
            <a:avLst/>
          </a:prstGeom>
          <a:solidFill>
            <a:srgbClr val="DCE442"/>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fontAlgn="base">
              <a:spcBef>
                <a:spcPct val="0"/>
              </a:spcBef>
              <a:spcAft>
                <a:spcPct val="0"/>
              </a:spcAft>
            </a:pPr>
            <a:r>
              <a:rPr lang="es-CO" dirty="0">
                <a:solidFill>
                  <a:srgbClr val="58595B"/>
                </a:solidFill>
                <a:latin typeface="Trebuchet MS" panose="020B0603020202020204" pitchFamily="34" charset="0"/>
              </a:rPr>
              <a:t>27 Áreas de oportunidad de innovación</a:t>
            </a:r>
          </a:p>
        </p:txBody>
      </p:sp>
      <p:sp>
        <p:nvSpPr>
          <p:cNvPr id="9" name="CuadroTexto 8"/>
          <p:cNvSpPr txBox="1"/>
          <p:nvPr/>
        </p:nvSpPr>
        <p:spPr>
          <a:xfrm>
            <a:off x="2215322" y="1125031"/>
            <a:ext cx="2232248" cy="4031873"/>
          </a:xfrm>
          <a:prstGeom prst="rect">
            <a:avLst/>
          </a:prstGeom>
          <a:noFill/>
        </p:spPr>
        <p:txBody>
          <a:bodyPr wrap="square" rtlCol="0">
            <a:spAutoFit/>
          </a:bodyPr>
          <a:lstStyle/>
          <a:p>
            <a:pPr fontAlgn="base">
              <a:spcBef>
                <a:spcPct val="0"/>
              </a:spcBef>
              <a:spcAft>
                <a:spcPct val="0"/>
              </a:spcAft>
            </a:pPr>
            <a:r>
              <a:rPr lang="es-CO" sz="1500" dirty="0">
                <a:solidFill>
                  <a:srgbClr val="58595B"/>
                </a:solidFill>
                <a:latin typeface="Trebuchet MS" panose="020B0603020202020204" pitchFamily="34" charset="0"/>
                <a:ea typeface="ＭＳ Ｐゴシック" charset="0"/>
                <a:cs typeface="Arial" charset="0"/>
              </a:rPr>
              <a:t>Mercados:</a:t>
            </a:r>
          </a:p>
          <a:p>
            <a:pPr fontAlgn="base">
              <a:spcBef>
                <a:spcPct val="0"/>
              </a:spcBef>
              <a:spcAft>
                <a:spcPct val="0"/>
              </a:spcAft>
            </a:pPr>
            <a:endParaRPr lang="es-CO" sz="1500" dirty="0">
              <a:solidFill>
                <a:srgbClr val="58595B"/>
              </a:solidFill>
              <a:latin typeface="Trebuchet MS" panose="020B0603020202020204" pitchFamily="34" charset="0"/>
              <a:ea typeface="ＭＳ Ｐゴシック" charset="0"/>
              <a:cs typeface="Arial" charset="0"/>
            </a:endParaRP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TIC</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SALUD</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ENERGÍA</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TEXTIL</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CONSTRUCCIÓN</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TURISMO DE EVENTOS</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AÉREO</a:t>
            </a: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DISTRITO DE INNOVACIÓN</a:t>
            </a:r>
          </a:p>
          <a:p>
            <a:pPr marL="285750" indent="-285750" fontAlgn="base">
              <a:spcBef>
                <a:spcPct val="0"/>
              </a:spcBef>
              <a:spcAft>
                <a:spcPct val="0"/>
              </a:spcAft>
              <a:buFontTx/>
              <a:buChar char="-"/>
            </a:pPr>
            <a:r>
              <a:rPr lang="es-CO" sz="1500" dirty="0" smtClean="0">
                <a:solidFill>
                  <a:srgbClr val="58595B"/>
                </a:solidFill>
                <a:latin typeface="Trebuchet MS" panose="020B0603020202020204" pitchFamily="34" charset="0"/>
                <a:ea typeface="ＭＳ Ｐゴシック" charset="0"/>
                <a:cs typeface="Arial" charset="0"/>
              </a:rPr>
              <a:t>AÉREO</a:t>
            </a:r>
          </a:p>
          <a:p>
            <a:pPr marL="285750" indent="-285750" fontAlgn="base">
              <a:spcBef>
                <a:spcPct val="0"/>
              </a:spcBef>
              <a:spcAft>
                <a:spcPct val="0"/>
              </a:spcAft>
              <a:buFontTx/>
              <a:buChar char="-"/>
            </a:pPr>
            <a:r>
              <a:rPr lang="es-CO" sz="1500" dirty="0" smtClean="0">
                <a:solidFill>
                  <a:srgbClr val="58595B"/>
                </a:solidFill>
                <a:latin typeface="Trebuchet MS" panose="020B0603020202020204" pitchFamily="34" charset="0"/>
                <a:ea typeface="ＭＳ Ｐゴシック" charset="0"/>
                <a:cs typeface="Arial" charset="0"/>
              </a:rPr>
              <a:t>ESPACIAL</a:t>
            </a:r>
            <a:endParaRPr lang="es-CO" sz="1500" dirty="0">
              <a:solidFill>
                <a:srgbClr val="58595B"/>
              </a:solidFill>
              <a:latin typeface="Trebuchet MS" panose="020B0603020202020204" pitchFamily="34" charset="0"/>
              <a:ea typeface="ＭＳ Ｐゴシック" charset="0"/>
              <a:cs typeface="Arial" charset="0"/>
            </a:endParaRPr>
          </a:p>
          <a:p>
            <a:pPr marL="285750" indent="-285750" fontAlgn="base">
              <a:spcBef>
                <a:spcPct val="0"/>
              </a:spcBef>
              <a:spcAft>
                <a:spcPct val="0"/>
              </a:spcAft>
              <a:buFontTx/>
              <a:buChar char="-"/>
            </a:pPr>
            <a:r>
              <a:rPr lang="es-CO" sz="1500" dirty="0">
                <a:solidFill>
                  <a:srgbClr val="58595B"/>
                </a:solidFill>
                <a:latin typeface="Trebuchet MS" panose="020B0603020202020204" pitchFamily="34" charset="0"/>
                <a:ea typeface="ＭＳ Ｐゴシック" charset="0"/>
                <a:cs typeface="Arial" charset="0"/>
              </a:rPr>
              <a:t>CULTURA DE INNOVACIÓN</a:t>
            </a:r>
          </a:p>
          <a:p>
            <a:pPr marL="285750" indent="-285750" fontAlgn="base">
              <a:spcBef>
                <a:spcPct val="0"/>
              </a:spcBef>
              <a:spcAft>
                <a:spcPct val="0"/>
              </a:spcAft>
              <a:buFontTx/>
              <a:buChar char="-"/>
            </a:pPr>
            <a:endParaRPr lang="es-CO" sz="1600" dirty="0">
              <a:solidFill>
                <a:prstClr val="black"/>
              </a:solidFill>
              <a:latin typeface="Trebuchet MS" panose="020B0603020202020204" pitchFamily="34" charset="0"/>
              <a:ea typeface="ＭＳ Ｐゴシック" charset="0"/>
              <a:cs typeface="Arial" charset="0"/>
            </a:endParaRPr>
          </a:p>
        </p:txBody>
      </p:sp>
      <p:sp>
        <p:nvSpPr>
          <p:cNvPr id="12" name="Flecha derecha 11"/>
          <p:cNvSpPr/>
          <p:nvPr/>
        </p:nvSpPr>
        <p:spPr>
          <a:xfrm>
            <a:off x="4067944" y="1412776"/>
            <a:ext cx="2088232" cy="1806807"/>
          </a:xfrm>
          <a:prstGeom prst="rightArrow">
            <a:avLst/>
          </a:prstGeom>
          <a:solidFill>
            <a:srgbClr val="5859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s-CO" b="1" dirty="0">
                <a:solidFill>
                  <a:schemeClr val="bg1">
                    <a:lumMod val="95000"/>
                  </a:schemeClr>
                </a:solidFill>
                <a:latin typeface="Trebuchet MS" panose="020B0603020202020204" pitchFamily="34" charset="0"/>
              </a:rPr>
              <a:t>Monitoreo del Entorno</a:t>
            </a:r>
          </a:p>
        </p:txBody>
      </p:sp>
      <p:sp>
        <p:nvSpPr>
          <p:cNvPr id="13" name="Flecha derecha 12"/>
          <p:cNvSpPr/>
          <p:nvPr/>
        </p:nvSpPr>
        <p:spPr>
          <a:xfrm>
            <a:off x="4067944" y="3219583"/>
            <a:ext cx="2088232" cy="1806807"/>
          </a:xfrm>
          <a:prstGeom prst="rightArrow">
            <a:avLst/>
          </a:prstGeom>
          <a:solidFill>
            <a:srgbClr val="5859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s-CO" b="1" dirty="0">
                <a:solidFill>
                  <a:schemeClr val="bg1">
                    <a:lumMod val="95000"/>
                  </a:schemeClr>
                </a:solidFill>
                <a:latin typeface="Trebuchet MS" panose="020B0603020202020204" pitchFamily="34" charset="0"/>
              </a:rPr>
              <a:t>Monitoreo de los Actores</a:t>
            </a:r>
          </a:p>
        </p:txBody>
      </p:sp>
      <p:cxnSp>
        <p:nvCxnSpPr>
          <p:cNvPr id="14" name="Conector recto 13"/>
          <p:cNvCxnSpPr/>
          <p:nvPr/>
        </p:nvCxnSpPr>
        <p:spPr>
          <a:xfrm>
            <a:off x="6418267" y="2231701"/>
            <a:ext cx="0" cy="1918122"/>
          </a:xfrm>
          <a:prstGeom prst="line">
            <a:avLst/>
          </a:prstGeom>
          <a:ln w="76200">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15" name="Conector recto 14"/>
          <p:cNvCxnSpPr/>
          <p:nvPr/>
        </p:nvCxnSpPr>
        <p:spPr>
          <a:xfrm>
            <a:off x="6130235" y="2231701"/>
            <a:ext cx="576064"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16" name="Conector recto 15"/>
          <p:cNvCxnSpPr/>
          <p:nvPr/>
        </p:nvCxnSpPr>
        <p:spPr>
          <a:xfrm>
            <a:off x="6130235" y="4172101"/>
            <a:ext cx="576064" cy="0"/>
          </a:xfrm>
          <a:prstGeom prst="line">
            <a:avLst/>
          </a:prstGeom>
          <a:ln w="57150"/>
        </p:spPr>
        <p:style>
          <a:lnRef idx="3">
            <a:schemeClr val="dk1"/>
          </a:lnRef>
          <a:fillRef idx="0">
            <a:schemeClr val="dk1"/>
          </a:fillRef>
          <a:effectRef idx="2">
            <a:schemeClr val="dk1"/>
          </a:effectRef>
          <a:fontRef idx="minor">
            <a:schemeClr val="tx1"/>
          </a:fontRef>
        </p:style>
      </p:cxnSp>
      <p:sp>
        <p:nvSpPr>
          <p:cNvPr id="17" name="CuadroTexto 16"/>
          <p:cNvSpPr txBox="1"/>
          <p:nvPr/>
        </p:nvSpPr>
        <p:spPr>
          <a:xfrm>
            <a:off x="6673463" y="2601737"/>
            <a:ext cx="1826141" cy="1200329"/>
          </a:xfrm>
          <a:prstGeom prst="rect">
            <a:avLst/>
          </a:prstGeom>
          <a:noFill/>
        </p:spPr>
        <p:txBody>
          <a:bodyPr wrap="none" rtlCol="0">
            <a:spAutoFit/>
          </a:bodyPr>
          <a:lstStyle/>
          <a:p>
            <a:pPr fontAlgn="base">
              <a:spcBef>
                <a:spcPct val="0"/>
              </a:spcBef>
              <a:spcAft>
                <a:spcPct val="0"/>
              </a:spcAft>
            </a:pPr>
            <a:r>
              <a:rPr lang="es-CO" dirty="0">
                <a:solidFill>
                  <a:srgbClr val="58595B"/>
                </a:solidFill>
                <a:latin typeface="Trebuchet MS" panose="020B0603020202020204" pitchFamily="34" charset="0"/>
                <a:ea typeface="ＭＳ Ｐゴシック" charset="0"/>
                <a:cs typeface="Arial" charset="0"/>
              </a:rPr>
              <a:t>Brechas</a:t>
            </a:r>
          </a:p>
          <a:p>
            <a:pPr fontAlgn="base">
              <a:spcBef>
                <a:spcPct val="0"/>
              </a:spcBef>
              <a:spcAft>
                <a:spcPct val="0"/>
              </a:spcAft>
            </a:pPr>
            <a:r>
              <a:rPr lang="es-CO" dirty="0">
                <a:solidFill>
                  <a:srgbClr val="58595B"/>
                </a:solidFill>
                <a:latin typeface="Trebuchet MS" panose="020B0603020202020204" pitchFamily="34" charset="0"/>
                <a:ea typeface="ＭＳ Ｐゴシック" charset="0"/>
                <a:cs typeface="Arial" charset="0"/>
              </a:rPr>
              <a:t>Oportunidades</a:t>
            </a:r>
          </a:p>
          <a:p>
            <a:pPr fontAlgn="base">
              <a:spcBef>
                <a:spcPct val="0"/>
              </a:spcBef>
              <a:spcAft>
                <a:spcPct val="0"/>
              </a:spcAft>
            </a:pPr>
            <a:r>
              <a:rPr lang="es-CO" dirty="0">
                <a:solidFill>
                  <a:srgbClr val="58595B"/>
                </a:solidFill>
                <a:latin typeface="Trebuchet MS" panose="020B0603020202020204" pitchFamily="34" charset="0"/>
                <a:ea typeface="ＭＳ Ｐゴシック" charset="0"/>
                <a:cs typeface="Arial" charset="0"/>
              </a:rPr>
              <a:t>Fortalecimiento</a:t>
            </a:r>
          </a:p>
          <a:p>
            <a:pPr fontAlgn="base">
              <a:spcBef>
                <a:spcPct val="0"/>
              </a:spcBef>
              <a:spcAft>
                <a:spcPct val="0"/>
              </a:spcAft>
            </a:pPr>
            <a:r>
              <a:rPr lang="es-CO" dirty="0">
                <a:solidFill>
                  <a:srgbClr val="58595B"/>
                </a:solidFill>
                <a:latin typeface="Trebuchet MS" panose="020B0603020202020204" pitchFamily="34" charset="0"/>
                <a:ea typeface="ＭＳ Ｐゴシック" charset="0"/>
                <a:cs typeface="Arial" charset="0"/>
              </a:rPr>
              <a:t>Proyectos </a:t>
            </a:r>
            <a:r>
              <a:rPr lang="es-CO" dirty="0" err="1">
                <a:solidFill>
                  <a:srgbClr val="58595B"/>
                </a:solidFill>
                <a:latin typeface="Trebuchet MS" panose="020B0603020202020204" pitchFamily="34" charset="0"/>
                <a:ea typeface="ＭＳ Ｐゴシック" charset="0"/>
                <a:cs typeface="Arial" charset="0"/>
              </a:rPr>
              <a:t>I+D+i</a:t>
            </a:r>
            <a:endParaRPr lang="es-CO" dirty="0">
              <a:solidFill>
                <a:srgbClr val="58595B"/>
              </a:solidFill>
              <a:latin typeface="Trebuchet MS" panose="020B0603020202020204" pitchFamily="34" charset="0"/>
              <a:ea typeface="ＭＳ Ｐゴシック" charset="0"/>
              <a:cs typeface="Arial" charset="0"/>
            </a:endParaRPr>
          </a:p>
        </p:txBody>
      </p:sp>
      <p:sp>
        <p:nvSpPr>
          <p:cNvPr id="18" name="Rectángulo 17"/>
          <p:cNvSpPr/>
          <p:nvPr/>
        </p:nvSpPr>
        <p:spPr>
          <a:xfrm>
            <a:off x="683568" y="5089166"/>
            <a:ext cx="2520280" cy="648072"/>
          </a:xfrm>
          <a:prstGeom prst="rect">
            <a:avLst/>
          </a:prstGeom>
          <a:solidFill>
            <a:srgbClr val="63A7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s-CO" b="1" dirty="0">
                <a:solidFill>
                  <a:schemeClr val="bg1">
                    <a:lumMod val="95000"/>
                  </a:schemeClr>
                </a:solidFill>
                <a:latin typeface="Trebuchet MS" panose="020B0603020202020204" pitchFamily="34" charset="0"/>
              </a:rPr>
              <a:t>Dinámico</a:t>
            </a:r>
          </a:p>
        </p:txBody>
      </p:sp>
      <p:sp>
        <p:nvSpPr>
          <p:cNvPr id="19" name="Rectángulo 18"/>
          <p:cNvSpPr/>
          <p:nvPr/>
        </p:nvSpPr>
        <p:spPr>
          <a:xfrm>
            <a:off x="3347865" y="5079508"/>
            <a:ext cx="3070402" cy="648072"/>
          </a:xfrm>
          <a:prstGeom prst="rect">
            <a:avLst/>
          </a:prstGeom>
          <a:solidFill>
            <a:srgbClr val="63A7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s-CO" b="1" dirty="0">
                <a:solidFill>
                  <a:schemeClr val="bg1">
                    <a:lumMod val="95000"/>
                  </a:schemeClr>
                </a:solidFill>
                <a:latin typeface="Trebuchet MS" panose="020B0603020202020204" pitchFamily="34" charset="0"/>
              </a:rPr>
              <a:t>Actualización de indicadores y tendencias</a:t>
            </a:r>
          </a:p>
        </p:txBody>
      </p:sp>
      <p:sp>
        <p:nvSpPr>
          <p:cNvPr id="20" name="Rectángulo 19"/>
          <p:cNvSpPr/>
          <p:nvPr/>
        </p:nvSpPr>
        <p:spPr>
          <a:xfrm>
            <a:off x="6526378" y="5079508"/>
            <a:ext cx="2222086" cy="648072"/>
          </a:xfrm>
          <a:prstGeom prst="rect">
            <a:avLst/>
          </a:prstGeom>
          <a:solidFill>
            <a:srgbClr val="63A7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s-CO" b="1" dirty="0">
                <a:solidFill>
                  <a:schemeClr val="bg1">
                    <a:lumMod val="95000"/>
                  </a:schemeClr>
                </a:solidFill>
                <a:latin typeface="Trebuchet MS" panose="020B0603020202020204" pitchFamily="34" charset="0"/>
              </a:rPr>
              <a:t>Integra instituciones</a:t>
            </a:r>
          </a:p>
        </p:txBody>
      </p:sp>
    </p:spTree>
    <p:extLst>
      <p:ext uri="{BB962C8B-B14F-4D97-AF65-F5344CB8AC3E}">
        <p14:creationId xmlns:p14="http://schemas.microsoft.com/office/powerpoint/2010/main" val="1941299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ector recto 22"/>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8" name="Imagen 7"/>
          <p:cNvPicPr>
            <a:picLocks noChangeAspect="1"/>
          </p:cNvPicPr>
          <p:nvPr/>
        </p:nvPicPr>
        <p:blipFill>
          <a:blip r:embed="rId2"/>
          <a:stretch>
            <a:fillRect/>
          </a:stretch>
        </p:blipFill>
        <p:spPr>
          <a:xfrm>
            <a:off x="8114228" y="1"/>
            <a:ext cx="1066284" cy="692696"/>
          </a:xfrm>
          <a:prstGeom prst="rect">
            <a:avLst/>
          </a:prstGeom>
        </p:spPr>
      </p:pic>
      <p:pic>
        <p:nvPicPr>
          <p:cNvPr id="6" name="Imagen 5"/>
          <p:cNvPicPr>
            <a:picLocks noChangeAspect="1"/>
          </p:cNvPicPr>
          <p:nvPr/>
        </p:nvPicPr>
        <p:blipFill>
          <a:blip r:embed="rId3"/>
          <a:stretch>
            <a:fillRect/>
          </a:stretch>
        </p:blipFill>
        <p:spPr>
          <a:xfrm>
            <a:off x="8460432" y="188640"/>
            <a:ext cx="543661" cy="127172"/>
          </a:xfrm>
          <a:prstGeom prst="rect">
            <a:avLst/>
          </a:prstGeom>
        </p:spPr>
      </p:pic>
      <p:grpSp>
        <p:nvGrpSpPr>
          <p:cNvPr id="10" name="Grupo 9"/>
          <p:cNvGrpSpPr/>
          <p:nvPr/>
        </p:nvGrpSpPr>
        <p:grpSpPr>
          <a:xfrm>
            <a:off x="323528" y="260648"/>
            <a:ext cx="8458360" cy="4838203"/>
            <a:chOff x="323528" y="260648"/>
            <a:chExt cx="8458360" cy="4838203"/>
          </a:xfrm>
        </p:grpSpPr>
        <p:cxnSp>
          <p:nvCxnSpPr>
            <p:cNvPr id="11" name="Conector recto 10"/>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395536" y="260648"/>
              <a:ext cx="4724563" cy="461665"/>
            </a:xfrm>
            <a:prstGeom prst="rect">
              <a:avLst/>
            </a:prstGeom>
            <a:noFill/>
          </p:spPr>
          <p:txBody>
            <a:bodyPr wrap="none" rtlCol="0">
              <a:spAutoFit/>
            </a:bodyPr>
            <a:lstStyle/>
            <a:p>
              <a:pPr fontAlgn="base">
                <a:spcBef>
                  <a:spcPct val="0"/>
                </a:spcBef>
                <a:spcAft>
                  <a:spcPct val="0"/>
                </a:spcAft>
              </a:pPr>
              <a:r>
                <a:rPr lang="es-ES" sz="2400" dirty="0">
                  <a:solidFill>
                    <a:srgbClr val="58595B"/>
                  </a:solidFill>
                  <a:latin typeface="Trebuchet MS"/>
                  <a:ea typeface="ＭＳ Ｐゴシック" charset="0"/>
                  <a:cs typeface="Trebuchet MS"/>
                </a:rPr>
                <a:t>ÁREAS DE OPORTUNIDAD - SALUD</a:t>
              </a:r>
              <a:endParaRPr lang="es-ES" sz="2400" dirty="0">
                <a:solidFill>
                  <a:prstClr val="white">
                    <a:lumMod val="85000"/>
                  </a:prstClr>
                </a:solidFill>
                <a:latin typeface="Trebuchet MS"/>
                <a:ea typeface="ＭＳ Ｐゴシック" charset="0"/>
                <a:cs typeface="Trebuchet MS"/>
              </a:endParaRPr>
            </a:p>
          </p:txBody>
        </p:sp>
        <p:sp>
          <p:nvSpPr>
            <p:cNvPr id="13" name="Hexágono 12"/>
            <p:cNvSpPr/>
            <p:nvPr/>
          </p:nvSpPr>
          <p:spPr>
            <a:xfrm rot="5400000">
              <a:off x="412356" y="1334493"/>
              <a:ext cx="2100934" cy="1892128"/>
            </a:xfrm>
            <a:prstGeom prst="hexagon">
              <a:avLst>
                <a:gd name="adj" fmla="val 25000"/>
                <a:gd name="vf" fmla="val 115470"/>
              </a:avLst>
            </a:prstGeom>
            <a:solidFill>
              <a:srgbClr val="DCE442"/>
            </a:solid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14" name="Hexágono 13"/>
            <p:cNvSpPr/>
            <p:nvPr/>
          </p:nvSpPr>
          <p:spPr>
            <a:xfrm rot="5400000">
              <a:off x="2520580" y="1334493"/>
              <a:ext cx="2100934" cy="1892128"/>
            </a:xfrm>
            <a:prstGeom prst="hexagon">
              <a:avLst>
                <a:gd name="adj" fmla="val 25000"/>
                <a:gd name="vf" fmla="val 115470"/>
              </a:avLst>
            </a:prstGeom>
            <a:no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15" name="Hexágono 14"/>
            <p:cNvSpPr/>
            <p:nvPr/>
          </p:nvSpPr>
          <p:spPr>
            <a:xfrm rot="5400000">
              <a:off x="4650851" y="1328625"/>
              <a:ext cx="2100934" cy="1892128"/>
            </a:xfrm>
            <a:prstGeom prst="hexagon">
              <a:avLst>
                <a:gd name="adj" fmla="val 25000"/>
                <a:gd name="vf" fmla="val 115470"/>
              </a:avLst>
            </a:prstGeom>
            <a:solidFill>
              <a:srgbClr val="DCE442"/>
            </a:solid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16" name="Hexágono 15"/>
            <p:cNvSpPr/>
            <p:nvPr/>
          </p:nvSpPr>
          <p:spPr>
            <a:xfrm rot="5400000">
              <a:off x="1466835" y="3102320"/>
              <a:ext cx="2100934" cy="1892128"/>
            </a:xfrm>
            <a:prstGeom prst="hexagon">
              <a:avLst>
                <a:gd name="adj" fmla="val 25000"/>
                <a:gd name="vf" fmla="val 115470"/>
              </a:avLst>
            </a:prstGeom>
            <a:no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17" name="Hexágono 16"/>
            <p:cNvSpPr/>
            <p:nvPr/>
          </p:nvSpPr>
          <p:spPr>
            <a:xfrm rot="5400000">
              <a:off x="3604610" y="3064517"/>
              <a:ext cx="2100934" cy="1892128"/>
            </a:xfrm>
            <a:prstGeom prst="hexagon">
              <a:avLst>
                <a:gd name="adj" fmla="val 25000"/>
                <a:gd name="vf" fmla="val 115470"/>
              </a:avLst>
            </a:prstGeom>
            <a:solidFill>
              <a:srgbClr val="DCE442"/>
            </a:solid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18" name="Hexágono 17"/>
            <p:cNvSpPr/>
            <p:nvPr/>
          </p:nvSpPr>
          <p:spPr>
            <a:xfrm rot="5400000">
              <a:off x="6785357" y="1309334"/>
              <a:ext cx="2100934" cy="1892128"/>
            </a:xfrm>
            <a:prstGeom prst="hexagon">
              <a:avLst>
                <a:gd name="adj" fmla="val 25000"/>
                <a:gd name="vf" fmla="val 115470"/>
              </a:avLst>
            </a:prstGeom>
            <a:no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19" name="CuadroTexto 18"/>
            <p:cNvSpPr txBox="1"/>
            <p:nvPr/>
          </p:nvSpPr>
          <p:spPr>
            <a:xfrm>
              <a:off x="4932040" y="1870295"/>
              <a:ext cx="1554248" cy="707886"/>
            </a:xfrm>
            <a:prstGeom prst="rect">
              <a:avLst/>
            </a:prstGeom>
            <a:noFill/>
          </p:spPr>
          <p:txBody>
            <a:bodyPr wrap="square" rtlCol="0">
              <a:spAutoFit/>
            </a:bodyPr>
            <a:lstStyle/>
            <a:p>
              <a:pPr algn="ctr" fontAlgn="base">
                <a:spcBef>
                  <a:spcPct val="0"/>
                </a:spcBef>
                <a:spcAft>
                  <a:spcPct val="0"/>
                </a:spcAft>
              </a:pPr>
              <a:r>
                <a:rPr lang="es-CO" sz="2000" dirty="0">
                  <a:solidFill>
                    <a:srgbClr val="58595B"/>
                  </a:solidFill>
                  <a:latin typeface="Trebuchet MS" panose="020B0603020202020204" pitchFamily="34" charset="0"/>
                  <a:ea typeface="ＭＳ Ｐゴシック" charset="0"/>
                  <a:cs typeface="Arial" charset="0"/>
                </a:rPr>
                <a:t>Terapia génica</a:t>
              </a:r>
            </a:p>
          </p:txBody>
        </p:sp>
        <p:sp>
          <p:nvSpPr>
            <p:cNvPr id="20" name="CuadroTexto 19"/>
            <p:cNvSpPr txBox="1"/>
            <p:nvPr/>
          </p:nvSpPr>
          <p:spPr>
            <a:xfrm>
              <a:off x="1625007" y="3656638"/>
              <a:ext cx="1925414" cy="677108"/>
            </a:xfrm>
            <a:prstGeom prst="rect">
              <a:avLst/>
            </a:prstGeom>
            <a:noFill/>
          </p:spPr>
          <p:txBody>
            <a:bodyPr wrap="square" rtlCol="0">
              <a:spAutoFit/>
            </a:bodyPr>
            <a:lstStyle/>
            <a:p>
              <a:pPr algn="ctr" fontAlgn="base">
                <a:spcBef>
                  <a:spcPct val="0"/>
                </a:spcBef>
                <a:spcAft>
                  <a:spcPct val="0"/>
                </a:spcAft>
              </a:pPr>
              <a:r>
                <a:rPr lang="es-CO" sz="1900" dirty="0">
                  <a:solidFill>
                    <a:srgbClr val="58595B"/>
                  </a:solidFill>
                  <a:latin typeface="Trebuchet MS" panose="020B0603020202020204" pitchFamily="34" charset="0"/>
                  <a:ea typeface="ＭＳ Ｐゴシック" charset="0"/>
                  <a:cs typeface="Arial" charset="0"/>
                </a:rPr>
                <a:t>Enfermedades tropicales</a:t>
              </a:r>
            </a:p>
          </p:txBody>
        </p:sp>
        <p:sp>
          <p:nvSpPr>
            <p:cNvPr id="21" name="CuadroTexto 20"/>
            <p:cNvSpPr txBox="1"/>
            <p:nvPr/>
          </p:nvSpPr>
          <p:spPr>
            <a:xfrm>
              <a:off x="3719361" y="3525833"/>
              <a:ext cx="1925414" cy="969496"/>
            </a:xfrm>
            <a:prstGeom prst="rect">
              <a:avLst/>
            </a:prstGeom>
            <a:noFill/>
          </p:spPr>
          <p:txBody>
            <a:bodyPr wrap="square" rtlCol="0">
              <a:spAutoFit/>
            </a:bodyPr>
            <a:lstStyle/>
            <a:p>
              <a:pPr algn="ctr" fontAlgn="base">
                <a:spcBef>
                  <a:spcPct val="0"/>
                </a:spcBef>
                <a:spcAft>
                  <a:spcPct val="0"/>
                </a:spcAft>
              </a:pPr>
              <a:r>
                <a:rPr lang="es-CO" sz="1900" dirty="0">
                  <a:solidFill>
                    <a:srgbClr val="58595B"/>
                  </a:solidFill>
                  <a:latin typeface="Trebuchet MS" panose="020B0603020202020204" pitchFamily="34" charset="0"/>
                  <a:ea typeface="ＭＳ Ｐゴシック" charset="0"/>
                  <a:cs typeface="Arial" charset="0"/>
                </a:rPr>
                <a:t>Agentes terapéuticos (Diabetes)</a:t>
              </a:r>
            </a:p>
          </p:txBody>
        </p:sp>
        <p:sp>
          <p:nvSpPr>
            <p:cNvPr id="22" name="CuadroTexto 21"/>
            <p:cNvSpPr txBox="1"/>
            <p:nvPr/>
          </p:nvSpPr>
          <p:spPr>
            <a:xfrm>
              <a:off x="2636006" y="1806107"/>
              <a:ext cx="1925414" cy="969496"/>
            </a:xfrm>
            <a:prstGeom prst="rect">
              <a:avLst/>
            </a:prstGeom>
            <a:noFill/>
          </p:spPr>
          <p:txBody>
            <a:bodyPr wrap="square" rtlCol="0">
              <a:spAutoFit/>
            </a:bodyPr>
            <a:lstStyle/>
            <a:p>
              <a:pPr algn="ctr" fontAlgn="base">
                <a:spcBef>
                  <a:spcPct val="0"/>
                </a:spcBef>
                <a:spcAft>
                  <a:spcPct val="0"/>
                </a:spcAft>
              </a:pPr>
              <a:r>
                <a:rPr lang="es-CO" sz="1900" dirty="0">
                  <a:solidFill>
                    <a:srgbClr val="58595B"/>
                  </a:solidFill>
                  <a:latin typeface="Trebuchet MS" panose="020B0603020202020204" pitchFamily="34" charset="0"/>
                  <a:ea typeface="ＭＳ Ｐゴシック" charset="0"/>
                  <a:cs typeface="Arial" charset="0"/>
                </a:rPr>
                <a:t>Ingeniería de tejidos y terapia celular</a:t>
              </a:r>
            </a:p>
          </p:txBody>
        </p:sp>
        <p:sp>
          <p:nvSpPr>
            <p:cNvPr id="24" name="CuadroTexto 23"/>
            <p:cNvSpPr txBox="1"/>
            <p:nvPr/>
          </p:nvSpPr>
          <p:spPr>
            <a:xfrm>
              <a:off x="500116" y="2051234"/>
              <a:ext cx="1925414" cy="384721"/>
            </a:xfrm>
            <a:prstGeom prst="rect">
              <a:avLst/>
            </a:prstGeom>
            <a:noFill/>
          </p:spPr>
          <p:txBody>
            <a:bodyPr wrap="square" rtlCol="0">
              <a:spAutoFit/>
            </a:bodyPr>
            <a:lstStyle/>
            <a:p>
              <a:pPr algn="ctr" fontAlgn="base">
                <a:spcBef>
                  <a:spcPct val="0"/>
                </a:spcBef>
                <a:spcAft>
                  <a:spcPct val="0"/>
                </a:spcAft>
              </a:pPr>
              <a:r>
                <a:rPr lang="es-CO" sz="1900" dirty="0" err="1">
                  <a:solidFill>
                    <a:srgbClr val="58595B"/>
                  </a:solidFill>
                  <a:latin typeface="Trebuchet MS" panose="020B0603020202020204" pitchFamily="34" charset="0"/>
                  <a:ea typeface="ＭＳ Ｐゴシック" charset="0"/>
                  <a:cs typeface="Arial" charset="0"/>
                </a:rPr>
                <a:t>Nanomedicina</a:t>
              </a:r>
              <a:endParaRPr lang="es-CO" sz="1900" dirty="0">
                <a:solidFill>
                  <a:srgbClr val="58595B"/>
                </a:solidFill>
                <a:latin typeface="Trebuchet MS" panose="020B0603020202020204" pitchFamily="34" charset="0"/>
                <a:ea typeface="ＭＳ Ｐゴシック" charset="0"/>
                <a:cs typeface="Arial" charset="0"/>
              </a:endParaRPr>
            </a:p>
          </p:txBody>
        </p:sp>
        <p:sp>
          <p:nvSpPr>
            <p:cNvPr id="25" name="Hexágono 24"/>
            <p:cNvSpPr/>
            <p:nvPr/>
          </p:nvSpPr>
          <p:spPr>
            <a:xfrm rot="5400000">
              <a:off x="5739383" y="3102320"/>
              <a:ext cx="2100934" cy="1892128"/>
            </a:xfrm>
            <a:prstGeom prst="hexagon">
              <a:avLst>
                <a:gd name="adj" fmla="val 25000"/>
                <a:gd name="vf" fmla="val 115470"/>
              </a:avLst>
            </a:prstGeom>
            <a:noFill/>
            <a:ln w="57150">
              <a:solidFill>
                <a:srgbClr val="DCE442"/>
              </a:solidFill>
            </a:ln>
          </p:spPr>
          <p:style>
            <a:lnRef idx="2">
              <a:schemeClr val="lt1">
                <a:hueOff val="0"/>
                <a:satOff val="0"/>
                <a:lumOff val="0"/>
                <a:alphaOff val="0"/>
              </a:schemeClr>
            </a:lnRef>
            <a:fillRef idx="1">
              <a:schemeClr val="accent3">
                <a:shade val="50000"/>
                <a:hueOff val="89185"/>
                <a:satOff val="-1423"/>
                <a:lumOff val="13702"/>
                <a:alphaOff val="0"/>
              </a:schemeClr>
            </a:fillRef>
            <a:effectRef idx="0">
              <a:schemeClr val="accent3">
                <a:shade val="50000"/>
                <a:hueOff val="89185"/>
                <a:satOff val="-1423"/>
                <a:lumOff val="13702"/>
                <a:alphaOff val="0"/>
              </a:schemeClr>
            </a:effectRef>
            <a:fontRef idx="minor">
              <a:schemeClr val="lt1"/>
            </a:fontRef>
          </p:style>
        </p:sp>
        <p:sp>
          <p:nvSpPr>
            <p:cNvPr id="26" name="CuadroTexto 25"/>
            <p:cNvSpPr txBox="1"/>
            <p:nvPr/>
          </p:nvSpPr>
          <p:spPr>
            <a:xfrm>
              <a:off x="6012726" y="3617286"/>
              <a:ext cx="1554248" cy="707886"/>
            </a:xfrm>
            <a:prstGeom prst="rect">
              <a:avLst/>
            </a:prstGeom>
            <a:noFill/>
          </p:spPr>
          <p:txBody>
            <a:bodyPr wrap="square" rtlCol="0">
              <a:spAutoFit/>
            </a:bodyPr>
            <a:lstStyle/>
            <a:p>
              <a:pPr algn="ctr" fontAlgn="base">
                <a:spcBef>
                  <a:spcPct val="0"/>
                </a:spcBef>
                <a:spcAft>
                  <a:spcPct val="0"/>
                </a:spcAft>
              </a:pPr>
              <a:r>
                <a:rPr lang="es-CO" sz="2000" dirty="0">
                  <a:solidFill>
                    <a:srgbClr val="58595B"/>
                  </a:solidFill>
                  <a:latin typeface="Trebuchet MS" panose="020B0603020202020204" pitchFamily="34" charset="0"/>
                  <a:ea typeface="ＭＳ Ｐゴシック" charset="0"/>
                  <a:cs typeface="Arial" charset="0"/>
                </a:rPr>
                <a:t>Informática biomédica</a:t>
              </a:r>
            </a:p>
          </p:txBody>
        </p:sp>
        <p:sp>
          <p:nvSpPr>
            <p:cNvPr id="27" name="CuadroTexto 26"/>
            <p:cNvSpPr txBox="1"/>
            <p:nvPr/>
          </p:nvSpPr>
          <p:spPr>
            <a:xfrm>
              <a:off x="7058700" y="2051234"/>
              <a:ext cx="1554248" cy="400110"/>
            </a:xfrm>
            <a:prstGeom prst="rect">
              <a:avLst/>
            </a:prstGeom>
            <a:noFill/>
          </p:spPr>
          <p:txBody>
            <a:bodyPr wrap="square" rtlCol="0">
              <a:spAutoFit/>
            </a:bodyPr>
            <a:lstStyle/>
            <a:p>
              <a:pPr algn="ctr" fontAlgn="base">
                <a:spcBef>
                  <a:spcPct val="0"/>
                </a:spcBef>
                <a:spcAft>
                  <a:spcPct val="0"/>
                </a:spcAft>
              </a:pPr>
              <a:r>
                <a:rPr lang="es-CO" sz="2000" dirty="0">
                  <a:solidFill>
                    <a:srgbClr val="58595B"/>
                  </a:solidFill>
                  <a:latin typeface="Trebuchet MS" panose="020B0603020202020204" pitchFamily="34" charset="0"/>
                  <a:ea typeface="ＭＳ Ｐゴシック" charset="0"/>
                  <a:cs typeface="Arial" charset="0"/>
                </a:rPr>
                <a:t>Telesalud</a:t>
              </a:r>
            </a:p>
          </p:txBody>
        </p:sp>
      </p:grpSp>
    </p:spTree>
    <p:extLst>
      <p:ext uri="{BB962C8B-B14F-4D97-AF65-F5344CB8AC3E}">
        <p14:creationId xmlns:p14="http://schemas.microsoft.com/office/powerpoint/2010/main" val="202598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351530" y="4869160"/>
            <a:ext cx="1470403" cy="461665"/>
          </a:xfrm>
          <a:prstGeom prst="rect">
            <a:avLst/>
          </a:prstGeom>
          <a:noFill/>
        </p:spPr>
        <p:txBody>
          <a:bodyPr wrap="none" rtlCol="0">
            <a:spAutoFit/>
          </a:bodyPr>
          <a:lstStyle/>
          <a:p>
            <a:r>
              <a:rPr lang="es-ES" sz="2400" dirty="0">
                <a:solidFill>
                  <a:schemeClr val="tx1">
                    <a:lumMod val="50000"/>
                    <a:lumOff val="50000"/>
                  </a:schemeClr>
                </a:solidFill>
                <a:latin typeface="Trebuchet MS"/>
                <a:cs typeface="Trebuchet MS"/>
              </a:rPr>
              <a:t>Telesalud</a:t>
            </a:r>
          </a:p>
        </p:txBody>
      </p:sp>
      <p:sp>
        <p:nvSpPr>
          <p:cNvPr id="3" name="CuadroTexto 2"/>
          <p:cNvSpPr txBox="1"/>
          <p:nvPr/>
        </p:nvSpPr>
        <p:spPr>
          <a:xfrm>
            <a:off x="-1899643" y="3295829"/>
            <a:ext cx="184666" cy="369332"/>
          </a:xfrm>
          <a:prstGeom prst="rect">
            <a:avLst/>
          </a:prstGeom>
          <a:noFill/>
        </p:spPr>
        <p:txBody>
          <a:bodyPr wrap="none" rtlCol="0">
            <a:spAutoFit/>
          </a:bodyPr>
          <a:lstStyle/>
          <a:p>
            <a:endParaRPr lang="es-ES" dirty="0"/>
          </a:p>
        </p:txBody>
      </p:sp>
      <p:sp>
        <p:nvSpPr>
          <p:cNvPr id="4" name="Rectángulo 3"/>
          <p:cNvSpPr/>
          <p:nvPr/>
        </p:nvSpPr>
        <p:spPr>
          <a:xfrm>
            <a:off x="351530" y="1772816"/>
            <a:ext cx="1820170" cy="6265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p:cNvSpPr/>
          <p:nvPr/>
        </p:nvSpPr>
        <p:spPr>
          <a:xfrm>
            <a:off x="351530" y="185738"/>
            <a:ext cx="3548958" cy="1357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p:cNvSpPr/>
          <p:nvPr/>
        </p:nvSpPr>
        <p:spPr>
          <a:xfrm>
            <a:off x="185738" y="1403484"/>
            <a:ext cx="1636195" cy="369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9"/>
          <p:cNvSpPr/>
          <p:nvPr/>
        </p:nvSpPr>
        <p:spPr>
          <a:xfrm>
            <a:off x="3800475" y="1171575"/>
            <a:ext cx="257175" cy="2319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7" name="Imagen 6"/>
          <p:cNvPicPr>
            <a:picLocks noChangeAspect="1"/>
          </p:cNvPicPr>
          <p:nvPr/>
        </p:nvPicPr>
        <p:blipFill>
          <a:blip r:embed="rId3"/>
          <a:stretch>
            <a:fillRect/>
          </a:stretch>
        </p:blipFill>
        <p:spPr>
          <a:xfrm>
            <a:off x="185738" y="160688"/>
            <a:ext cx="3672408" cy="1314395"/>
          </a:xfrm>
          <a:prstGeom prst="rect">
            <a:avLst/>
          </a:prstGeom>
        </p:spPr>
      </p:pic>
    </p:spTree>
    <p:extLst>
      <p:ext uri="{BB962C8B-B14F-4D97-AF65-F5344CB8AC3E}">
        <p14:creationId xmlns:p14="http://schemas.microsoft.com/office/powerpoint/2010/main" val="2152595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Imagen 1" descr="logotipoupb.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86709" y="2375744"/>
            <a:ext cx="4242211" cy="1653882"/>
          </a:xfrm>
          <a:prstGeom prst="rect">
            <a:avLst/>
          </a:prstGeom>
        </p:spPr>
      </p:pic>
    </p:spTree>
    <p:extLst>
      <p:ext uri="{BB962C8B-B14F-4D97-AF65-F5344CB8AC3E}">
        <p14:creationId xmlns:p14="http://schemas.microsoft.com/office/powerpoint/2010/main" val="22082074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6" name="Imagen 5" descr="logotipoupb.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1560" y="4797152"/>
            <a:ext cx="3600400" cy="1403663"/>
          </a:xfrm>
          <a:prstGeom prst="rect">
            <a:avLst/>
          </a:prstGeom>
        </p:spPr>
      </p:pic>
      <p:sp>
        <p:nvSpPr>
          <p:cNvPr id="7" name="CuadroTexto 6"/>
          <p:cNvSpPr txBox="1"/>
          <p:nvPr/>
        </p:nvSpPr>
        <p:spPr>
          <a:xfrm>
            <a:off x="5004048" y="1285893"/>
            <a:ext cx="3528392" cy="1477328"/>
          </a:xfrm>
          <a:prstGeom prst="rect">
            <a:avLst/>
          </a:prstGeom>
          <a:noFill/>
        </p:spPr>
        <p:txBody>
          <a:bodyPr wrap="square" rtlCol="0">
            <a:spAutoFit/>
          </a:bodyPr>
          <a:lstStyle/>
          <a:p>
            <a:pPr marL="285750" indent="-285750">
              <a:buFont typeface="Arial"/>
              <a:buChar char="•"/>
            </a:pPr>
            <a:r>
              <a:rPr lang="es-ES" dirty="0" smtClean="0">
                <a:solidFill>
                  <a:schemeClr val="tx1">
                    <a:lumMod val="50000"/>
                    <a:lumOff val="50000"/>
                  </a:schemeClr>
                </a:solidFill>
                <a:latin typeface="Trebuchet MS"/>
                <a:cs typeface="Trebuchet MS"/>
              </a:rPr>
              <a:t>Elkin Echeverri</a:t>
            </a:r>
          </a:p>
          <a:p>
            <a:pPr marL="285750" indent="-285750">
              <a:buFont typeface="Arial"/>
              <a:buChar char="•"/>
            </a:pPr>
            <a:r>
              <a:rPr lang="es-ES" dirty="0" smtClean="0">
                <a:solidFill>
                  <a:schemeClr val="tx1">
                    <a:lumMod val="50000"/>
                    <a:lumOff val="50000"/>
                  </a:schemeClr>
                </a:solidFill>
                <a:latin typeface="Trebuchet MS"/>
                <a:cs typeface="Trebuchet MS"/>
              </a:rPr>
              <a:t>Jorge Suárez</a:t>
            </a:r>
          </a:p>
          <a:p>
            <a:pPr marL="285750" indent="-285750">
              <a:buFont typeface="Arial"/>
              <a:buChar char="•"/>
            </a:pPr>
            <a:r>
              <a:rPr lang="es-ES" dirty="0" smtClean="0">
                <a:solidFill>
                  <a:schemeClr val="tx1">
                    <a:lumMod val="50000"/>
                    <a:lumOff val="50000"/>
                  </a:schemeClr>
                </a:solidFill>
                <a:latin typeface="Trebuchet MS"/>
                <a:cs typeface="Trebuchet MS"/>
              </a:rPr>
              <a:t>Samuel </a:t>
            </a:r>
            <a:r>
              <a:rPr lang="es-ES" dirty="0" err="1" smtClean="0">
                <a:solidFill>
                  <a:schemeClr val="tx1">
                    <a:lumMod val="50000"/>
                    <a:lumOff val="50000"/>
                  </a:schemeClr>
                </a:solidFill>
                <a:latin typeface="Trebuchet MS"/>
                <a:cs typeface="Trebuchet MS"/>
              </a:rPr>
              <a:t>Urquijo</a:t>
            </a:r>
            <a:endParaRPr lang="es-ES" dirty="0" smtClean="0">
              <a:solidFill>
                <a:schemeClr val="tx1">
                  <a:lumMod val="50000"/>
                  <a:lumOff val="50000"/>
                </a:schemeClr>
              </a:solidFill>
              <a:latin typeface="Trebuchet MS"/>
              <a:cs typeface="Trebuchet MS"/>
            </a:endParaRPr>
          </a:p>
          <a:p>
            <a:pPr marL="285750" indent="-285750">
              <a:buFont typeface="Arial"/>
              <a:buChar char="•"/>
            </a:pPr>
            <a:r>
              <a:rPr lang="es-ES" dirty="0" smtClean="0">
                <a:solidFill>
                  <a:schemeClr val="tx1">
                    <a:lumMod val="50000"/>
                    <a:lumOff val="50000"/>
                  </a:schemeClr>
                </a:solidFill>
                <a:latin typeface="Trebuchet MS"/>
                <a:cs typeface="Trebuchet MS"/>
              </a:rPr>
              <a:t>Jorge Iván López</a:t>
            </a:r>
          </a:p>
          <a:p>
            <a:pPr marL="285750" indent="-285750">
              <a:buFont typeface="Arial"/>
              <a:buChar char="•"/>
            </a:pPr>
            <a:r>
              <a:rPr lang="es-ES" dirty="0" smtClean="0">
                <a:solidFill>
                  <a:schemeClr val="tx1">
                    <a:lumMod val="50000"/>
                    <a:lumOff val="50000"/>
                  </a:schemeClr>
                </a:solidFill>
                <a:latin typeface="Trebuchet MS"/>
                <a:cs typeface="Trebuchet MS"/>
              </a:rPr>
              <a:t>María Isabel Montoya </a:t>
            </a:r>
            <a:endParaRPr lang="es-ES" dirty="0">
              <a:solidFill>
                <a:schemeClr val="tx1">
                  <a:lumMod val="50000"/>
                  <a:lumOff val="50000"/>
                </a:schemeClr>
              </a:solidFill>
              <a:latin typeface="Trebuchet MS"/>
              <a:cs typeface="Trebuchet MS"/>
            </a:endParaRPr>
          </a:p>
        </p:txBody>
      </p:sp>
      <p:sp>
        <p:nvSpPr>
          <p:cNvPr id="8" name="CuadroTexto 7"/>
          <p:cNvSpPr txBox="1"/>
          <p:nvPr/>
        </p:nvSpPr>
        <p:spPr>
          <a:xfrm>
            <a:off x="5004048" y="3210509"/>
            <a:ext cx="3528392" cy="923330"/>
          </a:xfrm>
          <a:prstGeom prst="rect">
            <a:avLst/>
          </a:prstGeom>
          <a:noFill/>
        </p:spPr>
        <p:txBody>
          <a:bodyPr wrap="square" rtlCol="0">
            <a:spAutoFit/>
          </a:bodyPr>
          <a:lstStyle/>
          <a:p>
            <a:pPr marL="285750" indent="-285750">
              <a:buFont typeface="Arial"/>
              <a:buChar char="•"/>
            </a:pPr>
            <a:r>
              <a:rPr lang="es-ES" dirty="0" smtClean="0">
                <a:solidFill>
                  <a:schemeClr val="tx1">
                    <a:lumMod val="50000"/>
                    <a:lumOff val="50000"/>
                  </a:schemeClr>
                </a:solidFill>
                <a:latin typeface="Trebuchet MS"/>
                <a:cs typeface="Trebuchet MS"/>
              </a:rPr>
              <a:t>Andrés Felipe López</a:t>
            </a:r>
          </a:p>
          <a:p>
            <a:pPr marL="285750" indent="-285750">
              <a:buFont typeface="Arial"/>
              <a:buChar char="•"/>
            </a:pPr>
            <a:r>
              <a:rPr lang="es-ES" dirty="0" smtClean="0">
                <a:solidFill>
                  <a:schemeClr val="tx1">
                    <a:lumMod val="50000"/>
                    <a:lumOff val="50000"/>
                  </a:schemeClr>
                </a:solidFill>
                <a:latin typeface="Trebuchet MS"/>
                <a:cs typeface="Trebuchet MS"/>
              </a:rPr>
              <a:t>Oscar Eduardo Quintero</a:t>
            </a:r>
          </a:p>
          <a:p>
            <a:pPr marL="285750" indent="-285750">
              <a:buFont typeface="Arial"/>
              <a:buChar char="•"/>
            </a:pPr>
            <a:r>
              <a:rPr lang="es-ES" dirty="0" smtClean="0">
                <a:solidFill>
                  <a:schemeClr val="tx1">
                    <a:lumMod val="50000"/>
                    <a:lumOff val="50000"/>
                  </a:schemeClr>
                </a:solidFill>
                <a:latin typeface="Trebuchet MS"/>
                <a:cs typeface="Trebuchet MS"/>
              </a:rPr>
              <a:t>Ana Catalina </a:t>
            </a:r>
            <a:r>
              <a:rPr lang="es-ES" dirty="0" smtClean="0">
                <a:solidFill>
                  <a:schemeClr val="tx1">
                    <a:lumMod val="50000"/>
                    <a:lumOff val="50000"/>
                  </a:schemeClr>
                </a:solidFill>
                <a:latin typeface="Trebuchet MS"/>
                <a:cs typeface="Trebuchet MS"/>
              </a:rPr>
              <a:t>Duque</a:t>
            </a:r>
            <a:endParaRPr lang="es-ES" dirty="0">
              <a:solidFill>
                <a:schemeClr val="tx1">
                  <a:lumMod val="50000"/>
                  <a:lumOff val="50000"/>
                </a:schemeClr>
              </a:solidFill>
              <a:latin typeface="Trebuchet MS"/>
              <a:cs typeface="Trebuchet MS"/>
            </a:endParaRPr>
          </a:p>
        </p:txBody>
      </p:sp>
      <p:sp>
        <p:nvSpPr>
          <p:cNvPr id="10" name="CuadroTexto 9"/>
          <p:cNvSpPr txBox="1"/>
          <p:nvPr/>
        </p:nvSpPr>
        <p:spPr>
          <a:xfrm>
            <a:off x="4717143" y="4581128"/>
            <a:ext cx="4020457" cy="2062103"/>
          </a:xfrm>
          <a:prstGeom prst="rect">
            <a:avLst/>
          </a:prstGeom>
          <a:noFill/>
        </p:spPr>
        <p:txBody>
          <a:bodyPr wrap="square" rtlCol="0">
            <a:spAutoFit/>
          </a:bodyPr>
          <a:lstStyle/>
          <a:p>
            <a:r>
              <a:rPr lang="es-ES" sz="1600" b="1" dirty="0" smtClean="0">
                <a:solidFill>
                  <a:schemeClr val="tx1">
                    <a:lumMod val="50000"/>
                    <a:lumOff val="50000"/>
                  </a:schemeClr>
                </a:solidFill>
                <a:latin typeface="Trebuchet MS"/>
                <a:cs typeface="Trebuchet MS"/>
              </a:rPr>
              <a:t>Experto temático:</a:t>
            </a:r>
          </a:p>
          <a:p>
            <a:r>
              <a:rPr lang="pt-BR" sz="1600" dirty="0" smtClean="0">
                <a:solidFill>
                  <a:schemeClr val="tx1">
                    <a:lumMod val="50000"/>
                    <a:lumOff val="50000"/>
                  </a:schemeClr>
                </a:solidFill>
                <a:latin typeface="Trebuchet MS"/>
                <a:cs typeface="Trebuchet MS"/>
              </a:rPr>
              <a:t>José </a:t>
            </a:r>
            <a:r>
              <a:rPr lang="pt-BR" sz="1600" dirty="0">
                <a:solidFill>
                  <a:schemeClr val="tx1">
                    <a:lumMod val="50000"/>
                    <a:lumOff val="50000"/>
                  </a:schemeClr>
                </a:solidFill>
                <a:latin typeface="Trebuchet MS"/>
                <a:cs typeface="Trebuchet MS"/>
              </a:rPr>
              <a:t>Fernando </a:t>
            </a:r>
            <a:r>
              <a:rPr lang="pt-BR" sz="1600" dirty="0" err="1" smtClean="0">
                <a:solidFill>
                  <a:schemeClr val="tx1">
                    <a:lumMod val="50000"/>
                    <a:lumOff val="50000"/>
                  </a:schemeClr>
                </a:solidFill>
                <a:latin typeface="Trebuchet MS"/>
                <a:cs typeface="Trebuchet MS"/>
              </a:rPr>
              <a:t>Flórez</a:t>
            </a:r>
            <a:r>
              <a:rPr lang="pt-BR" sz="1600" dirty="0" smtClean="0">
                <a:solidFill>
                  <a:schemeClr val="tx1">
                    <a:lumMod val="50000"/>
                    <a:lumOff val="50000"/>
                  </a:schemeClr>
                </a:solidFill>
                <a:latin typeface="Trebuchet MS"/>
                <a:cs typeface="Trebuchet MS"/>
              </a:rPr>
              <a:t> </a:t>
            </a:r>
            <a:r>
              <a:rPr lang="pt-BR" sz="1600" dirty="0">
                <a:solidFill>
                  <a:schemeClr val="tx1">
                    <a:lumMod val="50000"/>
                    <a:lumOff val="50000"/>
                  </a:schemeClr>
                </a:solidFill>
                <a:latin typeface="Trebuchet MS"/>
                <a:cs typeface="Trebuchet MS"/>
              </a:rPr>
              <a:t>Arango MD MS </a:t>
            </a:r>
            <a:r>
              <a:rPr lang="pt-BR" sz="1600" dirty="0" smtClean="0">
                <a:solidFill>
                  <a:schemeClr val="tx1">
                    <a:lumMod val="50000"/>
                    <a:lumOff val="50000"/>
                  </a:schemeClr>
                </a:solidFill>
                <a:latin typeface="Trebuchet MS"/>
                <a:cs typeface="Trebuchet MS"/>
              </a:rPr>
              <a:t>PhD</a:t>
            </a:r>
          </a:p>
          <a:p>
            <a:r>
              <a:rPr lang="es-ES" sz="1600" b="1" dirty="0" smtClean="0">
                <a:solidFill>
                  <a:schemeClr val="tx1">
                    <a:lumMod val="50000"/>
                    <a:lumOff val="50000"/>
                  </a:schemeClr>
                </a:solidFill>
                <a:latin typeface="Trebuchet MS"/>
                <a:cs typeface="Trebuchet MS"/>
              </a:rPr>
              <a:t>Programa </a:t>
            </a:r>
            <a:r>
              <a:rPr lang="es-ES" sz="1600" b="1" dirty="0" smtClean="0">
                <a:solidFill>
                  <a:schemeClr val="tx1">
                    <a:lumMod val="50000"/>
                    <a:lumOff val="50000"/>
                  </a:schemeClr>
                </a:solidFill>
                <a:latin typeface="Trebuchet MS"/>
                <a:cs typeface="Trebuchet MS"/>
              </a:rPr>
              <a:t>de Vigilancia Tecnológica e </a:t>
            </a:r>
            <a:r>
              <a:rPr lang="es-ES" sz="1600" b="1" dirty="0" smtClean="0">
                <a:solidFill>
                  <a:schemeClr val="tx1">
                    <a:lumMod val="50000"/>
                    <a:lumOff val="50000"/>
                  </a:schemeClr>
                </a:solidFill>
                <a:latin typeface="Trebuchet MS"/>
                <a:cs typeface="Trebuchet MS"/>
              </a:rPr>
              <a:t>Inteligencia </a:t>
            </a:r>
            <a:r>
              <a:rPr lang="es-ES" sz="1600" b="1" dirty="0" smtClean="0">
                <a:solidFill>
                  <a:schemeClr val="tx1">
                    <a:lumMod val="50000"/>
                    <a:lumOff val="50000"/>
                  </a:schemeClr>
                </a:solidFill>
                <a:latin typeface="Trebuchet MS"/>
                <a:cs typeface="Trebuchet MS"/>
              </a:rPr>
              <a:t>Competitiva:</a:t>
            </a:r>
          </a:p>
          <a:p>
            <a:r>
              <a:rPr lang="es-CO" sz="1600" dirty="0" smtClean="0">
                <a:solidFill>
                  <a:schemeClr val="tx1">
                    <a:lumMod val="50000"/>
                    <a:lumOff val="50000"/>
                  </a:schemeClr>
                </a:solidFill>
                <a:latin typeface="Trebuchet MS"/>
                <a:cs typeface="Trebuchet MS"/>
              </a:rPr>
              <a:t>Andrés Ávalos</a:t>
            </a:r>
          </a:p>
          <a:p>
            <a:r>
              <a:rPr lang="es-CO" sz="1600" dirty="0" smtClean="0">
                <a:solidFill>
                  <a:schemeClr val="tx1">
                    <a:lumMod val="50000"/>
                    <a:lumOff val="50000"/>
                  </a:schemeClr>
                </a:solidFill>
                <a:latin typeface="Trebuchet MS"/>
                <a:cs typeface="Trebuchet MS"/>
              </a:rPr>
              <a:t>Sandra Bedoya</a:t>
            </a:r>
          </a:p>
          <a:p>
            <a:r>
              <a:rPr lang="es-CO" sz="1600" dirty="0" smtClean="0">
                <a:solidFill>
                  <a:schemeClr val="tx1">
                    <a:lumMod val="50000"/>
                    <a:lumOff val="50000"/>
                  </a:schemeClr>
                </a:solidFill>
                <a:latin typeface="Trebuchet MS"/>
                <a:cs typeface="Trebuchet MS"/>
              </a:rPr>
              <a:t>Ana </a:t>
            </a:r>
            <a:r>
              <a:rPr lang="es-CO" sz="1600" dirty="0">
                <a:solidFill>
                  <a:schemeClr val="tx1">
                    <a:lumMod val="50000"/>
                    <a:lumOff val="50000"/>
                  </a:schemeClr>
                </a:solidFill>
                <a:latin typeface="Trebuchet MS"/>
                <a:cs typeface="Trebuchet MS"/>
              </a:rPr>
              <a:t>María </a:t>
            </a:r>
            <a:r>
              <a:rPr lang="es-CO" sz="1600" dirty="0" smtClean="0">
                <a:solidFill>
                  <a:schemeClr val="tx1">
                    <a:lumMod val="50000"/>
                    <a:lumOff val="50000"/>
                  </a:schemeClr>
                </a:solidFill>
                <a:latin typeface="Trebuchet MS"/>
                <a:cs typeface="Trebuchet MS"/>
              </a:rPr>
              <a:t>Velásquez</a:t>
            </a:r>
            <a:endParaRPr lang="es-ES" sz="1600" dirty="0" smtClean="0">
              <a:solidFill>
                <a:schemeClr val="tx1">
                  <a:lumMod val="50000"/>
                  <a:lumOff val="50000"/>
                </a:schemeClr>
              </a:solidFill>
              <a:latin typeface="Trebuchet MS"/>
              <a:cs typeface="Trebuchet MS"/>
            </a:endParaRPr>
          </a:p>
          <a:p>
            <a:r>
              <a:rPr lang="es-ES" sz="1600" dirty="0" smtClean="0">
                <a:solidFill>
                  <a:schemeClr val="tx1">
                    <a:lumMod val="50000"/>
                    <a:lumOff val="50000"/>
                  </a:schemeClr>
                </a:solidFill>
                <a:latin typeface="Trebuchet MS"/>
                <a:cs typeface="Trebuchet MS"/>
              </a:rPr>
              <a:t>Laura Marcela Trujillo </a:t>
            </a:r>
            <a:endParaRPr lang="es-ES" sz="1600" dirty="0">
              <a:solidFill>
                <a:schemeClr val="tx1">
                  <a:lumMod val="50000"/>
                  <a:lumOff val="50000"/>
                </a:schemeClr>
              </a:solidFill>
              <a:latin typeface="Trebuchet MS"/>
              <a:cs typeface="Trebuchet MS"/>
            </a:endParaRPr>
          </a:p>
        </p:txBody>
      </p:sp>
    </p:spTree>
    <p:extLst>
      <p:ext uri="{BB962C8B-B14F-4D97-AF65-F5344CB8AC3E}">
        <p14:creationId xmlns:p14="http://schemas.microsoft.com/office/powerpoint/2010/main" val="3068603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 name="CuadroTexto 4"/>
          <p:cNvSpPr txBox="1"/>
          <p:nvPr/>
        </p:nvSpPr>
        <p:spPr>
          <a:xfrm>
            <a:off x="251520" y="3501008"/>
            <a:ext cx="2160240" cy="461665"/>
          </a:xfrm>
          <a:prstGeom prst="rect">
            <a:avLst/>
          </a:prstGeom>
          <a:noFill/>
        </p:spPr>
        <p:txBody>
          <a:bodyPr wrap="square" rtlCol="0">
            <a:spAutoFit/>
          </a:bodyPr>
          <a:lstStyle/>
          <a:p>
            <a:pPr algn="ctr"/>
            <a:r>
              <a:rPr lang="es-ES" sz="2400" dirty="0" smtClean="0">
                <a:solidFill>
                  <a:srgbClr val="58595B"/>
                </a:solidFill>
                <a:latin typeface="Trebuchet MS"/>
                <a:cs typeface="Trebuchet MS"/>
              </a:rPr>
              <a:t>TELESALUD</a:t>
            </a:r>
            <a:endParaRPr lang="es-ES" sz="2400" dirty="0">
              <a:solidFill>
                <a:srgbClr val="58595B"/>
              </a:solidFill>
              <a:latin typeface="Trebuchet MS"/>
              <a:cs typeface="Trebuchet MS"/>
            </a:endParaRPr>
          </a:p>
        </p:txBody>
      </p:sp>
      <p:sp>
        <p:nvSpPr>
          <p:cNvPr id="13" name="CuadroTexto 12"/>
          <p:cNvSpPr txBox="1"/>
          <p:nvPr/>
        </p:nvSpPr>
        <p:spPr>
          <a:xfrm>
            <a:off x="2411760" y="2204864"/>
            <a:ext cx="2566581" cy="553998"/>
          </a:xfrm>
          <a:prstGeom prst="rect">
            <a:avLst/>
          </a:prstGeom>
          <a:noFill/>
        </p:spPr>
        <p:txBody>
          <a:bodyPr wrap="square" rtlCol="0">
            <a:spAutoFit/>
          </a:bodyPr>
          <a:lstStyle/>
          <a:p>
            <a:pPr marL="171450" indent="-171450">
              <a:buSzPct val="140000"/>
              <a:buFont typeface="Arial"/>
              <a:buChar char="•"/>
            </a:pPr>
            <a:r>
              <a:rPr lang="es-CO" sz="1000" dirty="0">
                <a:solidFill>
                  <a:srgbClr val="7F7F7F"/>
                </a:solidFill>
                <a:latin typeface="Trebuchet MS"/>
                <a:cs typeface="Trebuchet MS"/>
              </a:rPr>
              <a:t>Mapa </a:t>
            </a:r>
            <a:r>
              <a:rPr lang="es-CO" sz="1000" dirty="0" smtClean="0">
                <a:solidFill>
                  <a:srgbClr val="7F7F7F"/>
                </a:solidFill>
                <a:latin typeface="Trebuchet MS"/>
                <a:cs typeface="Trebuchet MS"/>
              </a:rPr>
              <a:t>mental.</a:t>
            </a:r>
            <a:endParaRPr lang="es-CO" sz="1000" dirty="0">
              <a:solidFill>
                <a:srgbClr val="7F7F7F"/>
              </a:solidFill>
              <a:latin typeface="Trebuchet MS"/>
              <a:cs typeface="Trebuchet MS"/>
            </a:endParaRPr>
          </a:p>
          <a:p>
            <a:pPr marL="171450" indent="-171450">
              <a:buSzPct val="140000"/>
              <a:buFont typeface="Arial"/>
              <a:buChar char="•"/>
            </a:pPr>
            <a:r>
              <a:rPr lang="es-CO" sz="1000" dirty="0" smtClean="0">
                <a:solidFill>
                  <a:srgbClr val="7F7F7F"/>
                </a:solidFill>
                <a:latin typeface="Trebuchet MS"/>
                <a:cs typeface="Trebuchet MS"/>
              </a:rPr>
              <a:t>Línea </a:t>
            </a:r>
            <a:r>
              <a:rPr lang="es-CO" sz="1000" dirty="0">
                <a:solidFill>
                  <a:srgbClr val="7F7F7F"/>
                </a:solidFill>
                <a:latin typeface="Trebuchet MS"/>
                <a:cs typeface="Trebuchet MS"/>
              </a:rPr>
              <a:t>de </a:t>
            </a:r>
            <a:r>
              <a:rPr lang="es-CO" sz="1000" dirty="0" smtClean="0">
                <a:solidFill>
                  <a:srgbClr val="7F7F7F"/>
                </a:solidFill>
                <a:latin typeface="Trebuchet MS"/>
                <a:cs typeface="Trebuchet MS"/>
              </a:rPr>
              <a:t>tiempo. </a:t>
            </a:r>
            <a:endParaRPr lang="es-CO" sz="1000" dirty="0">
              <a:solidFill>
                <a:srgbClr val="7F7F7F"/>
              </a:solidFill>
              <a:latin typeface="Trebuchet MS"/>
              <a:cs typeface="Trebuchet MS"/>
            </a:endParaRPr>
          </a:p>
          <a:p>
            <a:endParaRPr lang="es-ES" sz="1000" dirty="0">
              <a:solidFill>
                <a:srgbClr val="7F7F7F"/>
              </a:solidFill>
              <a:latin typeface="Trebuchet MS"/>
              <a:cs typeface="Trebuchet MS"/>
            </a:endParaRPr>
          </a:p>
        </p:txBody>
      </p:sp>
      <p:cxnSp>
        <p:nvCxnSpPr>
          <p:cNvPr id="26" name="Conector recto 25"/>
          <p:cNvCxnSpPr/>
          <p:nvPr/>
        </p:nvCxnSpPr>
        <p:spPr>
          <a:xfrm>
            <a:off x="2411760" y="1844824"/>
            <a:ext cx="0" cy="2088232"/>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cxnSp>
        <p:nvCxnSpPr>
          <p:cNvPr id="29" name="Conector recto 28"/>
          <p:cNvCxnSpPr/>
          <p:nvPr/>
        </p:nvCxnSpPr>
        <p:spPr>
          <a:xfrm>
            <a:off x="5292080" y="1916832"/>
            <a:ext cx="0" cy="1800200"/>
          </a:xfrm>
          <a:prstGeom prst="line">
            <a:avLst/>
          </a:prstGeom>
          <a:ln>
            <a:solidFill>
              <a:srgbClr val="63A742"/>
            </a:solidFill>
          </a:ln>
          <a:effectLst/>
        </p:spPr>
        <p:style>
          <a:lnRef idx="2">
            <a:schemeClr val="accent1"/>
          </a:lnRef>
          <a:fillRef idx="0">
            <a:schemeClr val="accent1"/>
          </a:fillRef>
          <a:effectRef idx="1">
            <a:schemeClr val="accent1"/>
          </a:effectRef>
          <a:fontRef idx="minor">
            <a:schemeClr val="tx1"/>
          </a:fontRef>
        </p:style>
      </p:cxnSp>
      <p:sp>
        <p:nvSpPr>
          <p:cNvPr id="7168" name="Redondear rectángulo de esquina diagonal 7167"/>
          <p:cNvSpPr/>
          <p:nvPr/>
        </p:nvSpPr>
        <p:spPr>
          <a:xfrm>
            <a:off x="2411760" y="1556792"/>
            <a:ext cx="2376264" cy="504056"/>
          </a:xfrm>
          <a:prstGeom prst="round2DiagRect">
            <a:avLst/>
          </a:prstGeom>
          <a:solidFill>
            <a:srgbClr val="DCE442"/>
          </a:solidFill>
          <a:ln w="28575" cmpd="sng">
            <a:solidFill>
              <a:srgbClr val="DCE442"/>
            </a:solidFill>
          </a:ln>
          <a:effectLst>
            <a:outerShdw blurRad="111125" dist="88900" dir="3300000" algn="tl"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n w="57150" cmpd="sng">
                <a:solidFill>
                  <a:schemeClr val="tx1"/>
                </a:solidFill>
              </a:ln>
            </a:endParaRPr>
          </a:p>
        </p:txBody>
      </p:sp>
      <p:sp>
        <p:nvSpPr>
          <p:cNvPr id="7172" name="CuadroTexto 7171"/>
          <p:cNvSpPr txBox="1"/>
          <p:nvPr/>
        </p:nvSpPr>
        <p:spPr>
          <a:xfrm>
            <a:off x="2811076" y="1681063"/>
            <a:ext cx="1472892" cy="307777"/>
          </a:xfrm>
          <a:prstGeom prst="rect">
            <a:avLst/>
          </a:prstGeom>
          <a:noFill/>
        </p:spPr>
        <p:txBody>
          <a:bodyPr wrap="none" rtlCol="0">
            <a:spAutoFit/>
          </a:bodyPr>
          <a:lstStyle/>
          <a:p>
            <a:r>
              <a:rPr lang="es-ES" sz="1400" dirty="0">
                <a:solidFill>
                  <a:schemeClr val="bg1"/>
                </a:solidFill>
                <a:latin typeface="Trebuchet MS"/>
                <a:cs typeface="Trebuchet MS"/>
              </a:rPr>
              <a:t>GENERALIDADES</a:t>
            </a:r>
          </a:p>
        </p:txBody>
      </p:sp>
      <p:sp>
        <p:nvSpPr>
          <p:cNvPr id="37" name="Redondear rectángulo de esquina diagonal 36"/>
          <p:cNvSpPr/>
          <p:nvPr/>
        </p:nvSpPr>
        <p:spPr>
          <a:xfrm flipV="1">
            <a:off x="2411760" y="5301208"/>
            <a:ext cx="2376264" cy="504056"/>
          </a:xfrm>
          <a:prstGeom prst="round2DiagRect">
            <a:avLst/>
          </a:prstGeom>
          <a:solidFill>
            <a:srgbClr val="63A742"/>
          </a:solidFill>
          <a:ln w="28575" cmpd="sng">
            <a:solidFill>
              <a:srgbClr val="63A742"/>
            </a:solidFill>
          </a:ln>
          <a:effectLst>
            <a:outerShdw blurRad="111125" dist="88900" dir="3300000" algn="tl"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n w="57150" cmpd="sng">
                <a:solidFill>
                  <a:schemeClr val="tx1"/>
                </a:solidFill>
              </a:ln>
            </a:endParaRPr>
          </a:p>
        </p:txBody>
      </p:sp>
      <p:sp>
        <p:nvSpPr>
          <p:cNvPr id="38" name="CuadroTexto 37"/>
          <p:cNvSpPr txBox="1"/>
          <p:nvPr/>
        </p:nvSpPr>
        <p:spPr>
          <a:xfrm>
            <a:off x="2411760" y="3854658"/>
            <a:ext cx="2566581" cy="553998"/>
          </a:xfrm>
          <a:prstGeom prst="rect">
            <a:avLst/>
          </a:prstGeom>
          <a:noFill/>
        </p:spPr>
        <p:txBody>
          <a:bodyPr wrap="square" rtlCol="0">
            <a:spAutoFit/>
          </a:bodyPr>
          <a:lstStyle/>
          <a:p>
            <a:pPr marL="171450" indent="-171450">
              <a:buSzPct val="140000"/>
              <a:buFont typeface="Arial"/>
              <a:buChar char="•"/>
            </a:pPr>
            <a:r>
              <a:rPr lang="es-CO" sz="1000" dirty="0">
                <a:solidFill>
                  <a:srgbClr val="7F7F7F"/>
                </a:solidFill>
                <a:latin typeface="Trebuchet MS"/>
                <a:cs typeface="Trebuchet MS"/>
              </a:rPr>
              <a:t>Tendencias </a:t>
            </a:r>
            <a:r>
              <a:rPr lang="es-CO" sz="1000" dirty="0" smtClean="0">
                <a:solidFill>
                  <a:srgbClr val="7F7F7F"/>
                </a:solidFill>
                <a:latin typeface="Trebuchet MS"/>
                <a:cs typeface="Trebuchet MS"/>
              </a:rPr>
              <a:t>de investigación  </a:t>
            </a:r>
          </a:p>
          <a:p>
            <a:pPr marL="171450" indent="-171450">
              <a:buSzPct val="140000"/>
              <a:buFont typeface="Arial"/>
              <a:buChar char="•"/>
            </a:pPr>
            <a:r>
              <a:rPr lang="es-CO" sz="1000" dirty="0" smtClean="0">
                <a:solidFill>
                  <a:srgbClr val="7F7F7F"/>
                </a:solidFill>
                <a:latin typeface="Trebuchet MS"/>
                <a:cs typeface="Trebuchet MS"/>
              </a:rPr>
              <a:t>Principales </a:t>
            </a:r>
            <a:r>
              <a:rPr lang="es-CO" sz="1000" dirty="0">
                <a:solidFill>
                  <a:srgbClr val="7F7F7F"/>
                </a:solidFill>
                <a:latin typeface="Trebuchet MS"/>
                <a:cs typeface="Trebuchet MS"/>
              </a:rPr>
              <a:t>instituciones </a:t>
            </a:r>
            <a:r>
              <a:rPr lang="es-CO" sz="1000" dirty="0" smtClean="0">
                <a:solidFill>
                  <a:srgbClr val="7F7F7F"/>
                </a:solidFill>
                <a:latin typeface="Trebuchet MS"/>
                <a:cs typeface="Trebuchet MS"/>
              </a:rPr>
              <a:t>líderes.</a:t>
            </a:r>
            <a:endParaRPr lang="es-CO" sz="1000" dirty="0">
              <a:solidFill>
                <a:srgbClr val="7F7F7F"/>
              </a:solidFill>
              <a:latin typeface="Trebuchet MS"/>
              <a:cs typeface="Trebuchet MS"/>
            </a:endParaRPr>
          </a:p>
          <a:p>
            <a:endParaRPr lang="es-ES" sz="1000" dirty="0">
              <a:solidFill>
                <a:srgbClr val="7F7F7F"/>
              </a:solidFill>
              <a:latin typeface="Trebuchet MS"/>
              <a:cs typeface="Trebuchet MS"/>
            </a:endParaRPr>
          </a:p>
        </p:txBody>
      </p:sp>
      <p:sp>
        <p:nvSpPr>
          <p:cNvPr id="41" name="CuadroTexto 40"/>
          <p:cNvSpPr txBox="1"/>
          <p:nvPr/>
        </p:nvSpPr>
        <p:spPr>
          <a:xfrm>
            <a:off x="2483768" y="5373216"/>
            <a:ext cx="2313454" cy="307777"/>
          </a:xfrm>
          <a:prstGeom prst="rect">
            <a:avLst/>
          </a:prstGeom>
          <a:noFill/>
        </p:spPr>
        <p:txBody>
          <a:bodyPr wrap="none" rtlCol="0">
            <a:spAutoFit/>
          </a:bodyPr>
          <a:lstStyle/>
          <a:p>
            <a:r>
              <a:rPr lang="es-ES" sz="1400" dirty="0">
                <a:solidFill>
                  <a:schemeClr val="bg1"/>
                </a:solidFill>
                <a:latin typeface="Trebuchet MS"/>
                <a:cs typeface="Trebuchet MS"/>
              </a:rPr>
              <a:t>MERCADO DE TECNOLOGÍA</a:t>
            </a:r>
          </a:p>
        </p:txBody>
      </p:sp>
      <p:sp>
        <p:nvSpPr>
          <p:cNvPr id="42" name="Redondear rectángulo de esquina diagonal 41"/>
          <p:cNvSpPr/>
          <p:nvPr/>
        </p:nvSpPr>
        <p:spPr>
          <a:xfrm>
            <a:off x="5292080" y="1556792"/>
            <a:ext cx="2520280" cy="504056"/>
          </a:xfrm>
          <a:prstGeom prst="round2DiagRect">
            <a:avLst/>
          </a:prstGeom>
          <a:solidFill>
            <a:srgbClr val="63A742"/>
          </a:solidFill>
          <a:ln w="28575" cmpd="sng">
            <a:solidFill>
              <a:srgbClr val="63A742"/>
            </a:solidFill>
          </a:ln>
          <a:effectLst>
            <a:outerShdw blurRad="111125" dist="88900" dir="3300000" algn="tl"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n w="57150" cmpd="sng">
                <a:solidFill>
                  <a:schemeClr val="tx1"/>
                </a:solidFill>
              </a:ln>
            </a:endParaRPr>
          </a:p>
        </p:txBody>
      </p:sp>
      <p:sp>
        <p:nvSpPr>
          <p:cNvPr id="43" name="CuadroTexto 42"/>
          <p:cNvSpPr txBox="1"/>
          <p:nvPr/>
        </p:nvSpPr>
        <p:spPr>
          <a:xfrm>
            <a:off x="5435666" y="1556792"/>
            <a:ext cx="2232678" cy="523220"/>
          </a:xfrm>
          <a:prstGeom prst="rect">
            <a:avLst/>
          </a:prstGeom>
          <a:noFill/>
        </p:spPr>
        <p:txBody>
          <a:bodyPr wrap="none" rtlCol="0">
            <a:spAutoFit/>
          </a:bodyPr>
          <a:lstStyle/>
          <a:p>
            <a:pPr algn="ctr"/>
            <a:r>
              <a:rPr lang="es-ES" sz="1400" dirty="0">
                <a:solidFill>
                  <a:schemeClr val="bg1"/>
                </a:solidFill>
                <a:latin typeface="Trebuchet MS"/>
                <a:cs typeface="Trebuchet MS"/>
              </a:rPr>
              <a:t>MERCADO DE PRODUCTOS </a:t>
            </a:r>
          </a:p>
          <a:p>
            <a:pPr algn="ctr"/>
            <a:r>
              <a:rPr lang="es-ES" sz="1400" dirty="0">
                <a:solidFill>
                  <a:schemeClr val="bg1"/>
                </a:solidFill>
                <a:latin typeface="Trebuchet MS"/>
                <a:cs typeface="Trebuchet MS"/>
              </a:rPr>
              <a:t>Y SERVICIOS </a:t>
            </a:r>
          </a:p>
        </p:txBody>
      </p:sp>
      <p:sp>
        <p:nvSpPr>
          <p:cNvPr id="44" name="Redondear rectángulo de esquina diagonal 43"/>
          <p:cNvSpPr/>
          <p:nvPr/>
        </p:nvSpPr>
        <p:spPr>
          <a:xfrm flipV="1">
            <a:off x="5292080" y="5301208"/>
            <a:ext cx="2376264" cy="504056"/>
          </a:xfrm>
          <a:prstGeom prst="round2DiagRect">
            <a:avLst/>
          </a:prstGeom>
          <a:solidFill>
            <a:srgbClr val="DCE442"/>
          </a:solidFill>
          <a:ln w="28575" cmpd="sng">
            <a:solidFill>
              <a:srgbClr val="DCE442"/>
            </a:solidFill>
          </a:ln>
          <a:effectLst>
            <a:outerShdw blurRad="111125" dist="88900" dir="3300000" algn="tl"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n w="57150" cmpd="sng">
                <a:solidFill>
                  <a:schemeClr val="tx1"/>
                </a:solidFill>
              </a:ln>
            </a:endParaRPr>
          </a:p>
        </p:txBody>
      </p:sp>
      <p:sp>
        <p:nvSpPr>
          <p:cNvPr id="45" name="CuadroTexto 44"/>
          <p:cNvSpPr txBox="1"/>
          <p:nvPr/>
        </p:nvSpPr>
        <p:spPr>
          <a:xfrm>
            <a:off x="5436096" y="5373216"/>
            <a:ext cx="2224086" cy="307777"/>
          </a:xfrm>
          <a:prstGeom prst="rect">
            <a:avLst/>
          </a:prstGeom>
          <a:noFill/>
        </p:spPr>
        <p:txBody>
          <a:bodyPr wrap="none" rtlCol="0">
            <a:spAutoFit/>
          </a:bodyPr>
          <a:lstStyle/>
          <a:p>
            <a:r>
              <a:rPr lang="es-ES" sz="1400" dirty="0">
                <a:solidFill>
                  <a:schemeClr val="bg1"/>
                </a:solidFill>
                <a:latin typeface="Trebuchet MS"/>
                <a:cs typeface="Trebuchet MS"/>
              </a:rPr>
              <a:t>OPORTUNIDADES Y RETOS</a:t>
            </a:r>
          </a:p>
        </p:txBody>
      </p:sp>
      <p:sp>
        <p:nvSpPr>
          <p:cNvPr id="46" name="CuadroTexto 45"/>
          <p:cNvSpPr txBox="1"/>
          <p:nvPr/>
        </p:nvSpPr>
        <p:spPr>
          <a:xfrm>
            <a:off x="5292080" y="2204864"/>
            <a:ext cx="2566581" cy="1323439"/>
          </a:xfrm>
          <a:prstGeom prst="rect">
            <a:avLst/>
          </a:prstGeom>
          <a:noFill/>
        </p:spPr>
        <p:txBody>
          <a:bodyPr wrap="square" rtlCol="0">
            <a:spAutoFit/>
          </a:bodyPr>
          <a:lstStyle/>
          <a:p>
            <a:pPr marL="171450" indent="-171450">
              <a:buSzPct val="140000"/>
              <a:buFont typeface="Arial"/>
              <a:buChar char="•"/>
            </a:pPr>
            <a:r>
              <a:rPr lang="es-CO" sz="1000" dirty="0" smtClean="0">
                <a:solidFill>
                  <a:srgbClr val="7F7F7F"/>
                </a:solidFill>
                <a:latin typeface="Trebuchet MS"/>
                <a:cs typeface="Trebuchet MS"/>
              </a:rPr>
              <a:t>Análisis </a:t>
            </a:r>
            <a:r>
              <a:rPr lang="es-CO" sz="1000" dirty="0">
                <a:solidFill>
                  <a:srgbClr val="7F7F7F"/>
                </a:solidFill>
                <a:latin typeface="Trebuchet MS"/>
                <a:cs typeface="Trebuchet MS"/>
              </a:rPr>
              <a:t>de proceso no de productos de </a:t>
            </a:r>
            <a:r>
              <a:rPr lang="es-CO" sz="1000" dirty="0" smtClean="0">
                <a:solidFill>
                  <a:srgbClr val="7F7F7F"/>
                </a:solidFill>
                <a:latin typeface="Trebuchet MS"/>
                <a:cs typeface="Trebuchet MS"/>
              </a:rPr>
              <a:t>telesalud. </a:t>
            </a:r>
          </a:p>
          <a:p>
            <a:pPr marL="171450" indent="-171450">
              <a:buSzPct val="140000"/>
              <a:buFont typeface="Arial"/>
              <a:buChar char="•"/>
            </a:pPr>
            <a:r>
              <a:rPr lang="es-CO" sz="1000" dirty="0" smtClean="0">
                <a:solidFill>
                  <a:srgbClr val="7F7F7F"/>
                </a:solidFill>
                <a:latin typeface="Trebuchet MS"/>
                <a:cs typeface="Trebuchet MS"/>
              </a:rPr>
              <a:t>Casos </a:t>
            </a:r>
            <a:r>
              <a:rPr lang="es-CO" sz="1000" dirty="0">
                <a:solidFill>
                  <a:srgbClr val="7F7F7F"/>
                </a:solidFill>
                <a:latin typeface="Trebuchet MS"/>
                <a:cs typeface="Trebuchet MS"/>
              </a:rPr>
              <a:t>de uso </a:t>
            </a:r>
            <a:r>
              <a:rPr lang="es-CO" sz="1000" dirty="0" smtClean="0">
                <a:solidFill>
                  <a:srgbClr val="7F7F7F"/>
                </a:solidFill>
                <a:latin typeface="Trebuchet MS"/>
                <a:cs typeface="Trebuchet MS"/>
              </a:rPr>
              <a:t>de </a:t>
            </a:r>
            <a:r>
              <a:rPr lang="es-CO" sz="1000" dirty="0">
                <a:solidFill>
                  <a:srgbClr val="7F7F7F"/>
                </a:solidFill>
                <a:latin typeface="Trebuchet MS"/>
                <a:cs typeface="Trebuchet MS"/>
              </a:rPr>
              <a:t>las TIC en el sistema de </a:t>
            </a:r>
            <a:r>
              <a:rPr lang="es-CO" sz="1000" dirty="0" smtClean="0">
                <a:solidFill>
                  <a:srgbClr val="7F7F7F"/>
                </a:solidFill>
                <a:latin typeface="Trebuchet MS"/>
                <a:cs typeface="Trebuchet MS"/>
              </a:rPr>
              <a:t>salud. </a:t>
            </a:r>
          </a:p>
          <a:p>
            <a:pPr marL="171450" indent="-171450">
              <a:buSzPct val="140000"/>
              <a:buFont typeface="Arial"/>
              <a:buChar char="•"/>
            </a:pPr>
            <a:r>
              <a:rPr lang="es-ES" sz="1000" dirty="0" smtClean="0">
                <a:solidFill>
                  <a:srgbClr val="7F7F7F"/>
                </a:solidFill>
                <a:latin typeface="Trebuchet MS"/>
                <a:cs typeface="Trebuchet MS"/>
              </a:rPr>
              <a:t>Proyección </a:t>
            </a:r>
            <a:r>
              <a:rPr lang="es-ES" sz="1000" dirty="0">
                <a:solidFill>
                  <a:srgbClr val="7F7F7F"/>
                </a:solidFill>
                <a:latin typeface="Trebuchet MS"/>
                <a:cs typeface="Trebuchet MS"/>
              </a:rPr>
              <a:t>de mercado</a:t>
            </a:r>
            <a:r>
              <a:rPr lang="es-ES" sz="1000" dirty="0" smtClean="0">
                <a:solidFill>
                  <a:srgbClr val="7F7F7F"/>
                </a:solidFill>
                <a:latin typeface="Trebuchet MS"/>
                <a:cs typeface="Trebuchet MS"/>
              </a:rPr>
              <a:t>.</a:t>
            </a:r>
          </a:p>
          <a:p>
            <a:pPr marL="171450" indent="-171450">
              <a:buSzPct val="140000"/>
              <a:buFont typeface="Arial"/>
              <a:buChar char="•"/>
            </a:pPr>
            <a:r>
              <a:rPr lang="es-ES" sz="1000" dirty="0" smtClean="0">
                <a:solidFill>
                  <a:srgbClr val="7F7F7F"/>
                </a:solidFill>
                <a:latin typeface="Trebuchet MS"/>
                <a:cs typeface="Trebuchet MS"/>
              </a:rPr>
              <a:t>Líderes </a:t>
            </a:r>
            <a:r>
              <a:rPr lang="es-ES" sz="1000" dirty="0">
                <a:solidFill>
                  <a:srgbClr val="7F7F7F"/>
                </a:solidFill>
                <a:latin typeface="Trebuchet MS"/>
                <a:cs typeface="Trebuchet MS"/>
              </a:rPr>
              <a:t>a nivel mundial </a:t>
            </a:r>
            <a:endParaRPr lang="es-ES" sz="1000" dirty="0" smtClean="0">
              <a:solidFill>
                <a:srgbClr val="7F7F7F"/>
              </a:solidFill>
              <a:latin typeface="Trebuchet MS"/>
              <a:cs typeface="Trebuchet MS"/>
            </a:endParaRPr>
          </a:p>
          <a:p>
            <a:pPr marL="171450" indent="-171450">
              <a:buSzPct val="140000"/>
              <a:buFont typeface="Arial"/>
              <a:buChar char="•"/>
            </a:pPr>
            <a:r>
              <a:rPr lang="es-CO" sz="1000" dirty="0" smtClean="0">
                <a:solidFill>
                  <a:srgbClr val="7F7F7F"/>
                </a:solidFill>
                <a:latin typeface="Trebuchet MS"/>
                <a:cs typeface="Trebuchet MS"/>
              </a:rPr>
              <a:t>Entidades </a:t>
            </a:r>
            <a:r>
              <a:rPr lang="es-CO" sz="1000" dirty="0">
                <a:solidFill>
                  <a:srgbClr val="7F7F7F"/>
                </a:solidFill>
                <a:latin typeface="Trebuchet MS"/>
                <a:cs typeface="Trebuchet MS"/>
              </a:rPr>
              <a:t>a nivel nacional </a:t>
            </a:r>
            <a:r>
              <a:rPr lang="es-CO" sz="1000" dirty="0" smtClean="0">
                <a:solidFill>
                  <a:srgbClr val="7F7F7F"/>
                </a:solidFill>
                <a:latin typeface="Trebuchet MS"/>
                <a:cs typeface="Trebuchet MS"/>
              </a:rPr>
              <a:t> que están </a:t>
            </a:r>
            <a:r>
              <a:rPr lang="es-CO" sz="1000" dirty="0">
                <a:solidFill>
                  <a:srgbClr val="7F7F7F"/>
                </a:solidFill>
                <a:latin typeface="Trebuchet MS"/>
                <a:cs typeface="Trebuchet MS"/>
              </a:rPr>
              <a:t>incursionando en </a:t>
            </a:r>
            <a:r>
              <a:rPr lang="es-CO" sz="1000" dirty="0" smtClean="0">
                <a:solidFill>
                  <a:srgbClr val="7F7F7F"/>
                </a:solidFill>
                <a:latin typeface="Trebuchet MS"/>
                <a:cs typeface="Trebuchet MS"/>
              </a:rPr>
              <a:t>telesalud</a:t>
            </a:r>
            <a:endParaRPr lang="es-ES" sz="1000" dirty="0">
              <a:solidFill>
                <a:srgbClr val="7F7F7F"/>
              </a:solidFill>
              <a:latin typeface="Trebuchet MS"/>
              <a:cs typeface="Trebuchet MS"/>
            </a:endParaRPr>
          </a:p>
        </p:txBody>
      </p:sp>
      <p:sp>
        <p:nvSpPr>
          <p:cNvPr id="47" name="CuadroTexto 46"/>
          <p:cNvSpPr txBox="1"/>
          <p:nvPr/>
        </p:nvSpPr>
        <p:spPr>
          <a:xfrm>
            <a:off x="5292080" y="3742000"/>
            <a:ext cx="2566581" cy="400110"/>
          </a:xfrm>
          <a:prstGeom prst="rect">
            <a:avLst/>
          </a:prstGeom>
          <a:noFill/>
        </p:spPr>
        <p:txBody>
          <a:bodyPr wrap="square" rtlCol="0">
            <a:spAutoFit/>
          </a:bodyPr>
          <a:lstStyle/>
          <a:p>
            <a:pPr marL="171450" indent="-171450">
              <a:buSzPct val="140000"/>
              <a:buFont typeface="Arial"/>
              <a:buChar char="•"/>
            </a:pPr>
            <a:r>
              <a:rPr lang="es-CO" sz="1000" dirty="0">
                <a:solidFill>
                  <a:srgbClr val="7F7F7F"/>
                </a:solidFill>
                <a:latin typeface="Trebuchet MS"/>
                <a:cs typeface="Trebuchet MS"/>
              </a:rPr>
              <a:t>Definición de oportunidades </a:t>
            </a:r>
          </a:p>
          <a:p>
            <a:endParaRPr lang="es-ES" sz="1000" dirty="0">
              <a:solidFill>
                <a:srgbClr val="7F7F7F"/>
              </a:solidFill>
              <a:latin typeface="Trebuchet MS"/>
              <a:cs typeface="Trebuchet MS"/>
            </a:endParaRPr>
          </a:p>
        </p:txBody>
      </p:sp>
      <p:cxnSp>
        <p:nvCxnSpPr>
          <p:cNvPr id="4" name="Conector recto 3"/>
          <p:cNvCxnSpPr/>
          <p:nvPr/>
        </p:nvCxnSpPr>
        <p:spPr>
          <a:xfrm>
            <a:off x="323528" y="188640"/>
            <a:ext cx="0" cy="1080120"/>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9" name="Imagen 8"/>
          <p:cNvPicPr>
            <a:picLocks noChangeAspect="1"/>
          </p:cNvPicPr>
          <p:nvPr/>
        </p:nvPicPr>
        <p:blipFill>
          <a:blip r:embed="rId4"/>
          <a:stretch>
            <a:fillRect/>
          </a:stretch>
        </p:blipFill>
        <p:spPr>
          <a:xfrm>
            <a:off x="539552" y="4040823"/>
            <a:ext cx="1607964" cy="180265"/>
          </a:xfrm>
          <a:prstGeom prst="rect">
            <a:avLst/>
          </a:prstGeom>
        </p:spPr>
      </p:pic>
      <p:pic>
        <p:nvPicPr>
          <p:cNvPr id="2" name="Imagen 1"/>
          <p:cNvPicPr>
            <a:picLocks noChangeAspect="1"/>
          </p:cNvPicPr>
          <p:nvPr/>
        </p:nvPicPr>
        <p:blipFill>
          <a:blip r:embed="rId5"/>
          <a:stretch>
            <a:fillRect/>
          </a:stretch>
        </p:blipFill>
        <p:spPr>
          <a:xfrm>
            <a:off x="8114228" y="1"/>
            <a:ext cx="1066284" cy="692696"/>
          </a:xfrm>
          <a:prstGeom prst="rect">
            <a:avLst/>
          </a:prstGeom>
        </p:spPr>
      </p:pic>
      <p:cxnSp>
        <p:nvCxnSpPr>
          <p:cNvPr id="34" name="Conector recto 33"/>
          <p:cNvCxnSpPr/>
          <p:nvPr/>
        </p:nvCxnSpPr>
        <p:spPr>
          <a:xfrm>
            <a:off x="2411760" y="3717032"/>
            <a:ext cx="0" cy="1800200"/>
          </a:xfrm>
          <a:prstGeom prst="line">
            <a:avLst/>
          </a:prstGeom>
          <a:ln>
            <a:solidFill>
              <a:srgbClr val="63A742"/>
            </a:solidFill>
          </a:ln>
          <a:effectLst/>
        </p:spPr>
        <p:style>
          <a:lnRef idx="2">
            <a:schemeClr val="accent1"/>
          </a:lnRef>
          <a:fillRef idx="0">
            <a:schemeClr val="accent1"/>
          </a:fillRef>
          <a:effectRef idx="1">
            <a:schemeClr val="accent1"/>
          </a:effectRef>
          <a:fontRef idx="minor">
            <a:schemeClr val="tx1"/>
          </a:fontRef>
        </p:style>
      </p:cxnSp>
      <p:cxnSp>
        <p:nvCxnSpPr>
          <p:cNvPr id="35" name="Conector recto 34"/>
          <p:cNvCxnSpPr/>
          <p:nvPr/>
        </p:nvCxnSpPr>
        <p:spPr>
          <a:xfrm>
            <a:off x="5292080" y="3717032"/>
            <a:ext cx="0" cy="1835334"/>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cxnSp>
        <p:nvCxnSpPr>
          <p:cNvPr id="24" name="Conector recto 23"/>
          <p:cNvCxnSpPr/>
          <p:nvPr/>
        </p:nvCxnSpPr>
        <p:spPr>
          <a:xfrm>
            <a:off x="2267744" y="3717032"/>
            <a:ext cx="6048672" cy="0"/>
          </a:xfrm>
          <a:prstGeom prst="line">
            <a:avLst/>
          </a:prstGeom>
          <a:ln>
            <a:solidFill>
              <a:srgbClr val="DCE442"/>
            </a:solidFill>
            <a:headEnd type="oval"/>
            <a:tailEnd type="oval"/>
          </a:ln>
          <a:effectLst/>
        </p:spPr>
        <p:style>
          <a:lnRef idx="2">
            <a:schemeClr val="accent1"/>
          </a:lnRef>
          <a:fillRef idx="0">
            <a:schemeClr val="accent1"/>
          </a:fillRef>
          <a:effectRef idx="1">
            <a:schemeClr val="accent1"/>
          </a:effectRef>
          <a:fontRef idx="minor">
            <a:schemeClr val="tx1"/>
          </a:fontRef>
        </p:style>
      </p:cxnSp>
      <p:pic>
        <p:nvPicPr>
          <p:cNvPr id="27" name="Imagen 26"/>
          <p:cNvPicPr>
            <a:picLocks noChangeAspect="1"/>
          </p:cNvPicPr>
          <p:nvPr/>
        </p:nvPicPr>
        <p:blipFill>
          <a:blip r:embed="rId6"/>
          <a:stretch>
            <a:fillRect/>
          </a:stretch>
        </p:blipFill>
        <p:spPr>
          <a:xfrm>
            <a:off x="8460432" y="188640"/>
            <a:ext cx="543661" cy="127172"/>
          </a:xfrm>
          <a:prstGeom prst="rect">
            <a:avLst/>
          </a:prstGeom>
        </p:spPr>
      </p:pic>
      <p:sp>
        <p:nvSpPr>
          <p:cNvPr id="28" name="CuadroTexto 27"/>
          <p:cNvSpPr txBox="1"/>
          <p:nvPr/>
        </p:nvSpPr>
        <p:spPr>
          <a:xfrm>
            <a:off x="395536" y="188640"/>
            <a:ext cx="5317982" cy="461665"/>
          </a:xfrm>
          <a:prstGeom prst="rect">
            <a:avLst/>
          </a:prstGeom>
          <a:noFill/>
        </p:spPr>
        <p:txBody>
          <a:bodyPr wrap="none" rtlCol="0">
            <a:spAutoFit/>
          </a:bodyPr>
          <a:lstStyle/>
          <a:p>
            <a:r>
              <a:rPr lang="es-ES" sz="2400" dirty="0">
                <a:solidFill>
                  <a:srgbClr val="58595B"/>
                </a:solidFill>
                <a:latin typeface="Trebuchet MS"/>
                <a:cs typeface="Trebuchet MS"/>
              </a:rPr>
              <a:t>ALCANCE DEL ÁREA DE OPORTUNIDAD</a:t>
            </a:r>
          </a:p>
        </p:txBody>
      </p:sp>
      <p:sp>
        <p:nvSpPr>
          <p:cNvPr id="30" name="CuadroTexto 29"/>
          <p:cNvSpPr txBox="1"/>
          <p:nvPr/>
        </p:nvSpPr>
        <p:spPr>
          <a:xfrm>
            <a:off x="395536" y="568546"/>
            <a:ext cx="7416824" cy="646331"/>
          </a:xfrm>
          <a:prstGeom prst="rect">
            <a:avLst/>
          </a:prstGeom>
          <a:noFill/>
        </p:spPr>
        <p:txBody>
          <a:bodyPr wrap="square" rtlCol="0">
            <a:spAutoFit/>
          </a:bodyPr>
          <a:lstStyle/>
          <a:p>
            <a:pPr algn="just"/>
            <a:r>
              <a:rPr lang="es-CO" sz="1200" dirty="0">
                <a:solidFill>
                  <a:srgbClr val="7F7F7F"/>
                </a:solidFill>
                <a:latin typeface="Trebuchet MS"/>
                <a:cs typeface="Trebuchet MS"/>
              </a:rPr>
              <a:t>A continuación se presenta el alcance y foco del análisis. Este diagrama representa los temas priorizados en donde se hizo énfasis en el estudio de vigilancia tecnológica e inteligencia competitiva del área de oportunidad definida por expertos y asesores.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cxnSp>
        <p:nvCxnSpPr>
          <p:cNvPr id="7" name="Conector recto 6"/>
          <p:cNvCxnSpPr/>
          <p:nvPr/>
        </p:nvCxnSpPr>
        <p:spPr>
          <a:xfrm>
            <a:off x="539552" y="4581128"/>
            <a:ext cx="0" cy="1728192"/>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n 2"/>
          <p:cNvPicPr>
            <a:picLocks noChangeAspect="1"/>
          </p:cNvPicPr>
          <p:nvPr/>
        </p:nvPicPr>
        <p:blipFill>
          <a:blip r:embed="rId4"/>
          <a:stretch>
            <a:fillRect/>
          </a:stretch>
        </p:blipFill>
        <p:spPr>
          <a:xfrm>
            <a:off x="2555776" y="643384"/>
            <a:ext cx="526391" cy="697384"/>
          </a:xfrm>
          <a:prstGeom prst="rect">
            <a:avLst/>
          </a:prstGeom>
        </p:spPr>
      </p:pic>
      <p:pic>
        <p:nvPicPr>
          <p:cNvPr id="4" name="Imagen 3"/>
          <p:cNvPicPr>
            <a:picLocks noChangeAspect="1"/>
          </p:cNvPicPr>
          <p:nvPr/>
        </p:nvPicPr>
        <p:blipFill>
          <a:blip r:embed="rId5"/>
          <a:stretch>
            <a:fillRect/>
          </a:stretch>
        </p:blipFill>
        <p:spPr>
          <a:xfrm>
            <a:off x="2627784" y="1628800"/>
            <a:ext cx="4104456" cy="1603303"/>
          </a:xfrm>
          <a:prstGeom prst="rect">
            <a:avLst/>
          </a:prstGeom>
        </p:spPr>
      </p:pic>
      <p:sp>
        <p:nvSpPr>
          <p:cNvPr id="6" name="CuadroTexto 5"/>
          <p:cNvSpPr txBox="1"/>
          <p:nvPr/>
        </p:nvSpPr>
        <p:spPr>
          <a:xfrm>
            <a:off x="683568" y="4824734"/>
            <a:ext cx="3331691" cy="1384995"/>
          </a:xfrm>
          <a:prstGeom prst="rect">
            <a:avLst/>
          </a:prstGeom>
          <a:noFill/>
        </p:spPr>
        <p:txBody>
          <a:bodyPr wrap="square" rtlCol="0">
            <a:spAutoFit/>
          </a:bodyPr>
          <a:lstStyle/>
          <a:p>
            <a:pPr algn="just"/>
            <a:r>
              <a:rPr lang="es-CO" sz="1200" dirty="0">
                <a:solidFill>
                  <a:schemeClr val="tx1">
                    <a:lumMod val="50000"/>
                    <a:lumOff val="50000"/>
                  </a:schemeClr>
                </a:solidFill>
                <a:latin typeface="Trebuchet MS"/>
                <a:cs typeface="Trebuchet MS"/>
              </a:rPr>
              <a:t>A continuación se presenta una descripción del área de oportunidad con los aspectos más importantes de la temática y su evolución, especialmente en los últimos diez años y los puntos clave que vendrán a futuro, evidenciando los momentos o hitos más relevantes. </a:t>
            </a:r>
          </a:p>
        </p:txBody>
      </p:sp>
    </p:spTree>
    <p:extLst>
      <p:ext uri="{BB962C8B-B14F-4D97-AF65-F5344CB8AC3E}">
        <p14:creationId xmlns:p14="http://schemas.microsoft.com/office/powerpoint/2010/main" val="251372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8" name="Rectángulo 7"/>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a:stretch>
            <a:fillRect/>
          </a:stretch>
        </p:blipFill>
        <p:spPr>
          <a:xfrm>
            <a:off x="3635896" y="6669360"/>
            <a:ext cx="2921000" cy="127000"/>
          </a:xfrm>
          <a:prstGeom prst="rect">
            <a:avLst/>
          </a:prstGeom>
        </p:spPr>
      </p:pic>
      <p:pic>
        <p:nvPicPr>
          <p:cNvPr id="10" name="Imagen 9"/>
          <p:cNvPicPr>
            <a:picLocks noChangeAspect="1"/>
          </p:cNvPicPr>
          <p:nvPr/>
        </p:nvPicPr>
        <p:blipFill>
          <a:blip r:embed="rId4"/>
          <a:stretch>
            <a:fillRect/>
          </a:stretch>
        </p:blipFill>
        <p:spPr>
          <a:xfrm>
            <a:off x="8114228" y="1"/>
            <a:ext cx="1066284" cy="692696"/>
          </a:xfrm>
          <a:prstGeom prst="rect">
            <a:avLst/>
          </a:prstGeom>
        </p:spPr>
      </p:pic>
      <p:pic>
        <p:nvPicPr>
          <p:cNvPr id="11" name="Imagen 10"/>
          <p:cNvPicPr>
            <a:picLocks noChangeAspect="1"/>
          </p:cNvPicPr>
          <p:nvPr/>
        </p:nvPicPr>
        <p:blipFill>
          <a:blip r:embed="rId5"/>
          <a:stretch>
            <a:fillRect/>
          </a:stretch>
        </p:blipFill>
        <p:spPr>
          <a:xfrm>
            <a:off x="8460432" y="188640"/>
            <a:ext cx="543661" cy="127172"/>
          </a:xfrm>
          <a:prstGeom prst="rect">
            <a:avLst/>
          </a:prstGeom>
        </p:spPr>
      </p:pic>
      <p:sp>
        <p:nvSpPr>
          <p:cNvPr id="12" name="CuadroTexto 11"/>
          <p:cNvSpPr txBox="1"/>
          <p:nvPr/>
        </p:nvSpPr>
        <p:spPr>
          <a:xfrm>
            <a:off x="395536" y="250183"/>
            <a:ext cx="1721946" cy="461665"/>
          </a:xfrm>
          <a:prstGeom prst="rect">
            <a:avLst/>
          </a:prstGeom>
          <a:noFill/>
        </p:spPr>
        <p:txBody>
          <a:bodyPr wrap="none" rtlCol="0">
            <a:spAutoFit/>
          </a:bodyPr>
          <a:lstStyle/>
          <a:p>
            <a:r>
              <a:rPr lang="es-ES" sz="2400" dirty="0" smtClean="0">
                <a:solidFill>
                  <a:srgbClr val="58595B"/>
                </a:solidFill>
                <a:latin typeface="Trebuchet MS"/>
                <a:cs typeface="Trebuchet MS"/>
              </a:rPr>
              <a:t>TELESALUD</a:t>
            </a:r>
            <a:endParaRPr lang="es-ES" sz="2400" dirty="0">
              <a:solidFill>
                <a:srgbClr val="58595B"/>
              </a:solidFill>
              <a:latin typeface="Trebuchet MS"/>
              <a:cs typeface="Trebuchet MS"/>
            </a:endParaRPr>
          </a:p>
        </p:txBody>
      </p:sp>
      <p:pic>
        <p:nvPicPr>
          <p:cNvPr id="3" name="Imagen 2"/>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0" y="664757"/>
            <a:ext cx="9144000" cy="5528485"/>
          </a:xfrm>
          <a:prstGeom prst="rect">
            <a:avLst/>
          </a:prstGeom>
        </p:spPr>
      </p:pic>
    </p:spTree>
    <p:extLst>
      <p:ext uri="{BB962C8B-B14F-4D97-AF65-F5344CB8AC3E}">
        <p14:creationId xmlns:p14="http://schemas.microsoft.com/office/powerpoint/2010/main" val="251260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7" name="Conector recto 6"/>
          <p:cNvCxnSpPr/>
          <p:nvPr/>
        </p:nvCxnSpPr>
        <p:spPr>
          <a:xfrm>
            <a:off x="467544" y="4365104"/>
            <a:ext cx="0" cy="2232248"/>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n 1"/>
          <p:cNvPicPr>
            <a:picLocks noChangeAspect="1"/>
          </p:cNvPicPr>
          <p:nvPr/>
        </p:nvPicPr>
        <p:blipFill>
          <a:blip r:embed="rId3"/>
          <a:stretch>
            <a:fillRect/>
          </a:stretch>
        </p:blipFill>
        <p:spPr>
          <a:xfrm>
            <a:off x="2623849" y="1600076"/>
            <a:ext cx="3820359" cy="1612900"/>
          </a:xfrm>
          <a:prstGeom prst="rect">
            <a:avLst/>
          </a:prstGeom>
        </p:spPr>
      </p:pic>
      <p:pic>
        <p:nvPicPr>
          <p:cNvPr id="3" name="Imagen 2"/>
          <p:cNvPicPr>
            <a:picLocks noChangeAspect="1"/>
          </p:cNvPicPr>
          <p:nvPr/>
        </p:nvPicPr>
        <p:blipFill>
          <a:blip r:embed="rId4"/>
          <a:stretch>
            <a:fillRect/>
          </a:stretch>
        </p:blipFill>
        <p:spPr>
          <a:xfrm>
            <a:off x="2627784" y="620688"/>
            <a:ext cx="648072" cy="682180"/>
          </a:xfrm>
          <a:prstGeom prst="rect">
            <a:avLst/>
          </a:prstGeom>
        </p:spPr>
      </p:pic>
      <p:sp>
        <p:nvSpPr>
          <p:cNvPr id="6" name="Rectángulo 5"/>
          <p:cNvSpPr/>
          <p:nvPr/>
        </p:nvSpPr>
        <p:spPr>
          <a:xfrm>
            <a:off x="539552" y="4473694"/>
            <a:ext cx="3382882" cy="2123658"/>
          </a:xfrm>
          <a:prstGeom prst="rect">
            <a:avLst/>
          </a:prstGeom>
        </p:spPr>
        <p:txBody>
          <a:bodyPr wrap="square">
            <a:spAutoFit/>
          </a:bodyPr>
          <a:lstStyle/>
          <a:p>
            <a:pPr algn="just"/>
            <a:r>
              <a:rPr lang="es-CO" sz="1200" dirty="0">
                <a:solidFill>
                  <a:schemeClr val="tx1">
                    <a:lumMod val="50000"/>
                    <a:lumOff val="50000"/>
                  </a:schemeClr>
                </a:solidFill>
                <a:latin typeface="Trebuchet MS"/>
                <a:cs typeface="Trebuchet MS"/>
              </a:rPr>
              <a:t>En este capítulo se evidencian aspectos claves del mercado global y nacional, haciendo énfasis en el comportamiento comercial a nivel de productos, servicios y tecnologías disponibles en el mercado y las tendencias de los mismos a nivel de oferta y demanda. Adicionalmente, los principales jugadores del mercado mundial, evidenciando sus productos, aplicaciones y casos reales que comprueban los resultados de este tipo de desarrollos. </a:t>
            </a:r>
          </a:p>
        </p:txBody>
      </p:sp>
    </p:spTree>
    <p:extLst>
      <p:ext uri="{BB962C8B-B14F-4D97-AF65-F5344CB8AC3E}">
        <p14:creationId xmlns:p14="http://schemas.microsoft.com/office/powerpoint/2010/main" val="1311658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555922" y="176171"/>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cxnSp>
        <p:nvCxnSpPr>
          <p:cNvPr id="234" name="Conector recto 233"/>
          <p:cNvCxnSpPr/>
          <p:nvPr/>
        </p:nvCxnSpPr>
        <p:spPr>
          <a:xfrm>
            <a:off x="548603" y="186330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6" name="Imagen 5"/>
          <p:cNvPicPr>
            <a:picLocks noChangeAspect="1"/>
          </p:cNvPicPr>
          <p:nvPr/>
        </p:nvPicPr>
        <p:blipFill>
          <a:blip r:embed="rId4"/>
          <a:stretch>
            <a:fillRect/>
          </a:stretch>
        </p:blipFill>
        <p:spPr>
          <a:xfrm>
            <a:off x="1628098" y="2707073"/>
            <a:ext cx="159766" cy="179384"/>
          </a:xfrm>
          <a:prstGeom prst="rect">
            <a:avLst/>
          </a:prstGeom>
        </p:spPr>
      </p:pic>
      <p:pic>
        <p:nvPicPr>
          <p:cNvPr id="248" name="Imagen 247"/>
          <p:cNvPicPr>
            <a:picLocks noChangeAspect="1"/>
          </p:cNvPicPr>
          <p:nvPr/>
        </p:nvPicPr>
        <p:blipFill>
          <a:blip r:embed="rId4"/>
          <a:stretch>
            <a:fillRect/>
          </a:stretch>
        </p:blipFill>
        <p:spPr>
          <a:xfrm>
            <a:off x="6150843" y="2742624"/>
            <a:ext cx="159766" cy="179384"/>
          </a:xfrm>
          <a:prstGeom prst="rect">
            <a:avLst/>
          </a:prstGeom>
        </p:spPr>
      </p:pic>
      <p:sp>
        <p:nvSpPr>
          <p:cNvPr id="250" name="CuadroTexto 249"/>
          <p:cNvSpPr txBox="1"/>
          <p:nvPr/>
        </p:nvSpPr>
        <p:spPr>
          <a:xfrm>
            <a:off x="616624" y="815029"/>
            <a:ext cx="7723445" cy="634020"/>
          </a:xfrm>
          <a:prstGeom prst="rect">
            <a:avLst/>
          </a:prstGeom>
          <a:noFill/>
        </p:spPr>
        <p:txBody>
          <a:bodyPr wrap="square" rtlCol="0">
            <a:spAutoFit/>
          </a:bodyPr>
          <a:lstStyle/>
          <a:p>
            <a:pPr marL="171450" indent="-171450" algn="just">
              <a:lnSpc>
                <a:spcPct val="110000"/>
              </a:lnSpc>
              <a:buSzPct val="140000"/>
              <a:buFont typeface="Arial"/>
              <a:buChar char="•"/>
            </a:pPr>
            <a:r>
              <a:rPr lang="es-CO" sz="1600" dirty="0" smtClean="0">
                <a:solidFill>
                  <a:srgbClr val="7F7F7F"/>
                </a:solidFill>
                <a:latin typeface="Trebuchet MS"/>
                <a:cs typeface="Trebuchet MS"/>
              </a:rPr>
              <a:t>El mercado de equipos y software empleado para aplicaciones de telemedicina se </a:t>
            </a:r>
            <a:r>
              <a:rPr lang="es-CO" sz="1600" dirty="0">
                <a:solidFill>
                  <a:srgbClr val="7F7F7F"/>
                </a:solidFill>
                <a:latin typeface="Trebuchet MS"/>
                <a:cs typeface="Trebuchet MS"/>
              </a:rPr>
              <a:t>prevé que llegará a </a:t>
            </a:r>
            <a:r>
              <a:rPr lang="es-CO" sz="1600" dirty="0" smtClean="0">
                <a:solidFill>
                  <a:srgbClr val="7F7F7F"/>
                </a:solidFill>
                <a:latin typeface="Trebuchet MS"/>
                <a:cs typeface="Trebuchet MS"/>
              </a:rPr>
              <a:t>2,5 </a:t>
            </a:r>
            <a:r>
              <a:rPr lang="es-CO" sz="1600" dirty="0">
                <a:solidFill>
                  <a:srgbClr val="7F7F7F"/>
                </a:solidFill>
                <a:latin typeface="Trebuchet MS"/>
                <a:cs typeface="Trebuchet MS"/>
              </a:rPr>
              <a:t>mil millones </a:t>
            </a:r>
            <a:r>
              <a:rPr lang="es-CO" sz="1600" dirty="0" smtClean="0">
                <a:solidFill>
                  <a:srgbClr val="7F7F7F"/>
                </a:solidFill>
                <a:latin typeface="Trebuchet MS"/>
                <a:cs typeface="Trebuchet MS"/>
              </a:rPr>
              <a:t>dólares en 2018 </a:t>
            </a:r>
            <a:r>
              <a:rPr lang="es-CO" sz="1600" dirty="0">
                <a:solidFill>
                  <a:srgbClr val="7F7F7F"/>
                </a:solidFill>
                <a:latin typeface="Trebuchet MS" panose="020B0603020202020204" pitchFamily="34" charset="0"/>
                <a:ea typeface="MS Mincho" panose="02020609040205080304" pitchFamily="49" charset="-128"/>
                <a:cs typeface="Arial" panose="020B0604020202020204" pitchFamily="34" charset="0"/>
              </a:rPr>
              <a:t>(NTT Data, 2014)</a:t>
            </a:r>
            <a:r>
              <a:rPr lang="es-CO" sz="1600" dirty="0" smtClean="0">
                <a:solidFill>
                  <a:srgbClr val="7F7F7F"/>
                </a:solidFill>
                <a:latin typeface="Trebuchet MS"/>
                <a:cs typeface="Trebuchet MS"/>
              </a:rPr>
              <a:t>.</a:t>
            </a:r>
            <a:endParaRPr lang="es-CO" sz="1600" dirty="0">
              <a:solidFill>
                <a:srgbClr val="7F7F7F"/>
              </a:solidFill>
              <a:latin typeface="Trebuchet MS"/>
              <a:cs typeface="Trebuchet MS"/>
            </a:endParaRPr>
          </a:p>
        </p:txBody>
      </p:sp>
      <p:cxnSp>
        <p:nvCxnSpPr>
          <p:cNvPr id="19" name="Conector recto 18"/>
          <p:cNvCxnSpPr/>
          <p:nvPr/>
        </p:nvCxnSpPr>
        <p:spPr>
          <a:xfrm flipV="1">
            <a:off x="4566486" y="3246497"/>
            <a:ext cx="181" cy="2333219"/>
          </a:xfrm>
          <a:prstGeom prst="line">
            <a:avLst/>
          </a:prstGeom>
          <a:ln>
            <a:solidFill>
              <a:srgbClr val="DCE442"/>
            </a:solidFill>
            <a:headEnd type="oval"/>
            <a:tailEnd type="oval"/>
          </a:ln>
          <a:effectLst/>
        </p:spPr>
        <p:style>
          <a:lnRef idx="2">
            <a:schemeClr val="accent1"/>
          </a:lnRef>
          <a:fillRef idx="0">
            <a:schemeClr val="accent1"/>
          </a:fillRef>
          <a:effectRef idx="1">
            <a:schemeClr val="accent1"/>
          </a:effectRef>
          <a:fontRef idx="minor">
            <a:schemeClr val="tx1"/>
          </a:fontRef>
        </p:style>
      </p:cxnSp>
      <p:pic>
        <p:nvPicPr>
          <p:cNvPr id="20" name="Imagen 19"/>
          <p:cNvPicPr>
            <a:picLocks noChangeAspect="1"/>
          </p:cNvPicPr>
          <p:nvPr/>
        </p:nvPicPr>
        <p:blipFill>
          <a:blip r:embed="rId5"/>
          <a:stretch>
            <a:fillRect/>
          </a:stretch>
        </p:blipFill>
        <p:spPr>
          <a:xfrm>
            <a:off x="8114228" y="1"/>
            <a:ext cx="1066284" cy="692696"/>
          </a:xfrm>
          <a:prstGeom prst="rect">
            <a:avLst/>
          </a:prstGeom>
        </p:spPr>
      </p:pic>
      <p:pic>
        <p:nvPicPr>
          <p:cNvPr id="2" name="Imagen 1"/>
          <p:cNvPicPr>
            <a:picLocks noChangeAspect="1"/>
          </p:cNvPicPr>
          <p:nvPr/>
        </p:nvPicPr>
        <p:blipFill>
          <a:blip r:embed="rId6"/>
          <a:stretch>
            <a:fillRect/>
          </a:stretch>
        </p:blipFill>
        <p:spPr>
          <a:xfrm>
            <a:off x="1936826" y="2698673"/>
            <a:ext cx="973657" cy="181992"/>
          </a:xfrm>
          <a:prstGeom prst="rect">
            <a:avLst/>
          </a:prstGeom>
        </p:spPr>
      </p:pic>
      <p:pic>
        <p:nvPicPr>
          <p:cNvPr id="3" name="Imagen 2"/>
          <p:cNvPicPr>
            <a:picLocks noChangeAspect="1"/>
          </p:cNvPicPr>
          <p:nvPr/>
        </p:nvPicPr>
        <p:blipFill>
          <a:blip r:embed="rId7"/>
          <a:stretch>
            <a:fillRect/>
          </a:stretch>
        </p:blipFill>
        <p:spPr>
          <a:xfrm>
            <a:off x="6438875" y="2742624"/>
            <a:ext cx="792088" cy="182090"/>
          </a:xfrm>
          <a:prstGeom prst="rect">
            <a:avLst/>
          </a:prstGeom>
        </p:spPr>
      </p:pic>
      <p:pic>
        <p:nvPicPr>
          <p:cNvPr id="24" name="Imagen 23"/>
          <p:cNvPicPr>
            <a:picLocks noChangeAspect="1"/>
          </p:cNvPicPr>
          <p:nvPr/>
        </p:nvPicPr>
        <p:blipFill>
          <a:blip r:embed="rId8"/>
          <a:stretch>
            <a:fillRect/>
          </a:stretch>
        </p:blipFill>
        <p:spPr>
          <a:xfrm>
            <a:off x="8460432" y="188640"/>
            <a:ext cx="543661" cy="127172"/>
          </a:xfrm>
          <a:prstGeom prst="rect">
            <a:avLst/>
          </a:prstGeom>
        </p:spPr>
      </p:pic>
      <p:sp>
        <p:nvSpPr>
          <p:cNvPr id="26" name="CuadroTexto 25"/>
          <p:cNvSpPr txBox="1"/>
          <p:nvPr/>
        </p:nvSpPr>
        <p:spPr>
          <a:xfrm>
            <a:off x="555922" y="1875805"/>
            <a:ext cx="4024509" cy="461665"/>
          </a:xfrm>
          <a:prstGeom prst="rect">
            <a:avLst/>
          </a:prstGeom>
          <a:noFill/>
        </p:spPr>
        <p:txBody>
          <a:bodyPr wrap="none" rtlCol="0">
            <a:spAutoFit/>
          </a:bodyPr>
          <a:lstStyle/>
          <a:p>
            <a:r>
              <a:rPr lang="es-ES" sz="2400" dirty="0">
                <a:solidFill>
                  <a:srgbClr val="58595B"/>
                </a:solidFill>
                <a:latin typeface="Trebuchet MS"/>
                <a:cs typeface="Trebuchet MS"/>
              </a:rPr>
              <a:t>CRECIMIENTO DEL MERCADO</a:t>
            </a:r>
          </a:p>
        </p:txBody>
      </p:sp>
      <p:sp>
        <p:nvSpPr>
          <p:cNvPr id="27" name="CuadroTexto 26"/>
          <p:cNvSpPr txBox="1"/>
          <p:nvPr/>
        </p:nvSpPr>
        <p:spPr>
          <a:xfrm>
            <a:off x="616624" y="156116"/>
            <a:ext cx="2482603" cy="461665"/>
          </a:xfrm>
          <a:prstGeom prst="rect">
            <a:avLst/>
          </a:prstGeom>
          <a:noFill/>
        </p:spPr>
        <p:txBody>
          <a:bodyPr wrap="none" rtlCol="0">
            <a:spAutoFit/>
          </a:bodyPr>
          <a:lstStyle/>
          <a:p>
            <a:r>
              <a:rPr lang="es-ES" sz="2400" dirty="0" smtClean="0">
                <a:solidFill>
                  <a:srgbClr val="58595B"/>
                </a:solidFill>
                <a:latin typeface="Trebuchet MS"/>
                <a:cs typeface="Trebuchet MS"/>
              </a:rPr>
              <a:t>ASPECTOS </a:t>
            </a:r>
            <a:r>
              <a:rPr lang="es-ES" sz="2400" dirty="0">
                <a:solidFill>
                  <a:srgbClr val="58595B"/>
                </a:solidFill>
                <a:latin typeface="Trebuchet MS"/>
                <a:cs typeface="Trebuchet MS"/>
              </a:rPr>
              <a:t>CLAVE</a:t>
            </a:r>
          </a:p>
        </p:txBody>
      </p:sp>
      <p:graphicFrame>
        <p:nvGraphicFramePr>
          <p:cNvPr id="28" name="1 Gráfico"/>
          <p:cNvGraphicFramePr>
            <a:graphicFrameLocks/>
          </p:cNvGraphicFramePr>
          <p:nvPr>
            <p:extLst>
              <p:ext uri="{D42A27DB-BD31-4B8C-83A1-F6EECF244321}">
                <p14:modId xmlns:p14="http://schemas.microsoft.com/office/powerpoint/2010/main" val="1106341703"/>
              </p:ext>
            </p:extLst>
          </p:nvPr>
        </p:nvGraphicFramePr>
        <p:xfrm>
          <a:off x="4782691" y="3013736"/>
          <a:ext cx="4032448" cy="2562544"/>
        </p:xfrm>
        <a:graphic>
          <a:graphicData uri="http://schemas.openxmlformats.org/drawingml/2006/chart">
            <c:chart xmlns:c="http://schemas.openxmlformats.org/drawingml/2006/chart" xmlns:r="http://schemas.openxmlformats.org/officeDocument/2006/relationships" r:id="rId9"/>
          </a:graphicData>
        </a:graphic>
      </p:graphicFrame>
      <p:sp>
        <p:nvSpPr>
          <p:cNvPr id="31" name="CuadroTexto 30"/>
          <p:cNvSpPr txBox="1"/>
          <p:nvPr/>
        </p:nvSpPr>
        <p:spPr>
          <a:xfrm>
            <a:off x="414727" y="5315235"/>
            <a:ext cx="4064001" cy="230832"/>
          </a:xfrm>
          <a:prstGeom prst="rect">
            <a:avLst/>
          </a:prstGeom>
          <a:noFill/>
        </p:spPr>
        <p:txBody>
          <a:bodyPr vert="horz" wrap="square" rtlCol="0">
            <a:spAutoFit/>
          </a:bodyPr>
          <a:lstStyle/>
          <a:p>
            <a:pPr>
              <a:buSzPct val="140000"/>
            </a:pPr>
            <a:r>
              <a:rPr lang="es-CO" sz="900" dirty="0" smtClean="0">
                <a:solidFill>
                  <a:schemeClr val="tx1">
                    <a:lumMod val="50000"/>
                    <a:lumOff val="50000"/>
                  </a:schemeClr>
                </a:solidFill>
                <a:latin typeface="Trebuchet MS"/>
                <a:cs typeface="Trebuchet MS"/>
              </a:rPr>
              <a:t>Fuente: IHC, 2014.</a:t>
            </a:r>
            <a:endParaRPr lang="es-CO" sz="900" dirty="0">
              <a:solidFill>
                <a:schemeClr val="tx1">
                  <a:lumMod val="50000"/>
                  <a:lumOff val="50000"/>
                </a:schemeClr>
              </a:solidFill>
              <a:latin typeface="Trebuchet MS"/>
              <a:cs typeface="Trebuchet MS"/>
            </a:endParaRPr>
          </a:p>
        </p:txBody>
      </p:sp>
      <p:sp>
        <p:nvSpPr>
          <p:cNvPr id="32" name="CuadroTexto 31"/>
          <p:cNvSpPr txBox="1"/>
          <p:nvPr/>
        </p:nvSpPr>
        <p:spPr>
          <a:xfrm>
            <a:off x="4654425" y="5377628"/>
            <a:ext cx="4064001" cy="230832"/>
          </a:xfrm>
          <a:prstGeom prst="rect">
            <a:avLst/>
          </a:prstGeom>
          <a:noFill/>
        </p:spPr>
        <p:txBody>
          <a:bodyPr vert="horz" wrap="square" rtlCol="0">
            <a:spAutoFit/>
          </a:bodyPr>
          <a:lstStyle/>
          <a:p>
            <a:pPr>
              <a:buSzPct val="140000"/>
            </a:pPr>
            <a:r>
              <a:rPr lang="es-CO" sz="900" dirty="0" smtClean="0">
                <a:solidFill>
                  <a:schemeClr val="tx1">
                    <a:lumMod val="50000"/>
                    <a:lumOff val="50000"/>
                  </a:schemeClr>
                </a:solidFill>
                <a:latin typeface="Trebuchet MS"/>
                <a:cs typeface="Trebuchet MS"/>
              </a:rPr>
              <a:t>Fuente: Ministerio de Salud y Protección Social, 2014.</a:t>
            </a:r>
            <a:endParaRPr lang="es-CO" sz="900" dirty="0">
              <a:solidFill>
                <a:schemeClr val="tx1">
                  <a:lumMod val="50000"/>
                  <a:lumOff val="50000"/>
                </a:schemeClr>
              </a:solidFill>
              <a:latin typeface="Trebuchet MS"/>
              <a:cs typeface="Trebuchet MS"/>
            </a:endParaRPr>
          </a:p>
        </p:txBody>
      </p:sp>
      <p:graphicFrame>
        <p:nvGraphicFramePr>
          <p:cNvPr id="33" name="Gráfico 32"/>
          <p:cNvGraphicFramePr>
            <a:graphicFrameLocks/>
          </p:cNvGraphicFramePr>
          <p:nvPr>
            <p:extLst>
              <p:ext uri="{D42A27DB-BD31-4B8C-83A1-F6EECF244321}">
                <p14:modId xmlns:p14="http://schemas.microsoft.com/office/powerpoint/2010/main" val="1757724602"/>
              </p:ext>
            </p:extLst>
          </p:nvPr>
        </p:nvGraphicFramePr>
        <p:xfrm>
          <a:off x="390203" y="2958465"/>
          <a:ext cx="4145419" cy="2376264"/>
        </p:xfrm>
        <a:graphic>
          <a:graphicData uri="http://schemas.openxmlformats.org/drawingml/2006/chart">
            <c:chart xmlns:c="http://schemas.openxmlformats.org/drawingml/2006/chart" xmlns:r="http://schemas.openxmlformats.org/officeDocument/2006/relationships" r:id="rId10"/>
          </a:graphicData>
        </a:graphic>
      </p:graphicFrame>
      <p:sp>
        <p:nvSpPr>
          <p:cNvPr id="23" name="Rectángulo 22"/>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5" name="Imagen 24"/>
          <p:cNvPicPr>
            <a:picLocks noChangeAspect="1"/>
          </p:cNvPicPr>
          <p:nvPr/>
        </p:nvPicPr>
        <p:blipFill>
          <a:blip r:embed="rId11"/>
          <a:stretch>
            <a:fillRect/>
          </a:stretch>
        </p:blipFill>
        <p:spPr>
          <a:xfrm>
            <a:off x="3675669" y="6697120"/>
            <a:ext cx="2799584" cy="114269"/>
          </a:xfrm>
          <a:prstGeom prst="rect">
            <a:avLst/>
          </a:prstGeom>
        </p:spPr>
      </p:pic>
    </p:spTree>
    <p:extLst>
      <p:ext uri="{BB962C8B-B14F-4D97-AF65-F5344CB8AC3E}">
        <p14:creationId xmlns:p14="http://schemas.microsoft.com/office/powerpoint/2010/main" val="3866122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54" name="Recortar rectángulo de esquina sencilla 253"/>
          <p:cNvSpPr/>
          <p:nvPr/>
        </p:nvSpPr>
        <p:spPr>
          <a:xfrm rot="10800000">
            <a:off x="842673" y="2560304"/>
            <a:ext cx="1644183" cy="1044834"/>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0" name="Imagen 29"/>
          <p:cNvPicPr>
            <a:picLocks noChangeAspect="1"/>
          </p:cNvPicPr>
          <p:nvPr/>
        </p:nvPicPr>
        <p:blipFill>
          <a:blip r:embed="rId3"/>
          <a:stretch>
            <a:fillRect/>
          </a:stretch>
        </p:blipFill>
        <p:spPr>
          <a:xfrm>
            <a:off x="8114228" y="1"/>
            <a:ext cx="1066284" cy="692696"/>
          </a:xfrm>
          <a:prstGeom prst="rect">
            <a:avLst/>
          </a:prstGeom>
        </p:spPr>
      </p:pic>
      <p:pic>
        <p:nvPicPr>
          <p:cNvPr id="33" name="Imagen 32"/>
          <p:cNvPicPr>
            <a:picLocks noChangeAspect="1"/>
          </p:cNvPicPr>
          <p:nvPr/>
        </p:nvPicPr>
        <p:blipFill>
          <a:blip r:embed="rId4"/>
          <a:stretch>
            <a:fillRect/>
          </a:stretch>
        </p:blipFill>
        <p:spPr>
          <a:xfrm>
            <a:off x="8460432" y="188640"/>
            <a:ext cx="543661" cy="127172"/>
          </a:xfrm>
          <a:prstGeom prst="rect">
            <a:avLst/>
          </a:prstGeom>
        </p:spPr>
      </p:pic>
      <p:sp>
        <p:nvSpPr>
          <p:cNvPr id="35" name="CuadroTexto 34"/>
          <p:cNvSpPr txBox="1"/>
          <p:nvPr/>
        </p:nvSpPr>
        <p:spPr>
          <a:xfrm>
            <a:off x="395536" y="260648"/>
            <a:ext cx="7391717" cy="461665"/>
          </a:xfrm>
          <a:prstGeom prst="rect">
            <a:avLst/>
          </a:prstGeom>
          <a:noFill/>
        </p:spPr>
        <p:txBody>
          <a:bodyPr wrap="none" rtlCol="0">
            <a:spAutoFit/>
          </a:bodyPr>
          <a:lstStyle/>
          <a:p>
            <a:r>
              <a:rPr lang="es-ES" sz="2400">
                <a:solidFill>
                  <a:srgbClr val="58595B"/>
                </a:solidFill>
                <a:latin typeface="Trebuchet MS"/>
                <a:cs typeface="Trebuchet MS"/>
              </a:rPr>
              <a:t>ANÁLISIS DE PRODUCTOS, SERVICIOS Y TECNOLOGÍAS</a:t>
            </a:r>
          </a:p>
        </p:txBody>
      </p:sp>
      <p:sp>
        <p:nvSpPr>
          <p:cNvPr id="50" name="Recortar rectángulo de esquina sencilla 237"/>
          <p:cNvSpPr/>
          <p:nvPr/>
        </p:nvSpPr>
        <p:spPr>
          <a:xfrm rot="10800000">
            <a:off x="833131" y="1392617"/>
            <a:ext cx="1653726" cy="1013755"/>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a:p>
        </p:txBody>
      </p:sp>
      <p:sp>
        <p:nvSpPr>
          <p:cNvPr id="56" name="Recortar rectángulo de esquina sencilla 246"/>
          <p:cNvSpPr/>
          <p:nvPr/>
        </p:nvSpPr>
        <p:spPr>
          <a:xfrm rot="10800000">
            <a:off x="838497" y="3759072"/>
            <a:ext cx="1657729" cy="1120296"/>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1" name="CuadroTexto 251"/>
          <p:cNvSpPr txBox="1"/>
          <p:nvPr/>
        </p:nvSpPr>
        <p:spPr>
          <a:xfrm>
            <a:off x="931767" y="2878152"/>
            <a:ext cx="1584176" cy="369332"/>
          </a:xfrm>
          <a:prstGeom prst="rect">
            <a:avLst/>
          </a:prstGeom>
          <a:noFill/>
        </p:spPr>
        <p:txBody>
          <a:bodyPr wrap="square" rtlCol="0">
            <a:spAutoFit/>
          </a:bodyPr>
          <a:lstStyle/>
          <a:p>
            <a:pPr algn="ctr"/>
            <a:r>
              <a:rPr lang="es-ES" dirty="0" smtClean="0">
                <a:solidFill>
                  <a:srgbClr val="58595B"/>
                </a:solidFill>
                <a:latin typeface="Trebuchet MS"/>
                <a:cs typeface="Trebuchet MS"/>
              </a:rPr>
              <a:t>DOMICILIARIO</a:t>
            </a:r>
            <a:endParaRPr lang="es-ES" dirty="0">
              <a:solidFill>
                <a:srgbClr val="58595B"/>
              </a:solidFill>
              <a:latin typeface="Trebuchet MS"/>
              <a:cs typeface="Trebuchet MS"/>
            </a:endParaRPr>
          </a:p>
        </p:txBody>
      </p:sp>
      <p:sp>
        <p:nvSpPr>
          <p:cNvPr id="63" name="CuadroTexto 31"/>
          <p:cNvSpPr txBox="1"/>
          <p:nvPr/>
        </p:nvSpPr>
        <p:spPr>
          <a:xfrm>
            <a:off x="854096" y="1531957"/>
            <a:ext cx="1656185" cy="646331"/>
          </a:xfrm>
          <a:prstGeom prst="rect">
            <a:avLst/>
          </a:prstGeom>
          <a:noFill/>
        </p:spPr>
        <p:txBody>
          <a:bodyPr wrap="square" rtlCol="0">
            <a:spAutoFit/>
          </a:bodyPr>
          <a:lstStyle/>
          <a:p>
            <a:pPr algn="ctr"/>
            <a:r>
              <a:rPr lang="es-ES" dirty="0">
                <a:solidFill>
                  <a:srgbClr val="58595B"/>
                </a:solidFill>
                <a:latin typeface="Trebuchet MS"/>
                <a:cs typeface="Trebuchet MS"/>
              </a:rPr>
              <a:t>PRE</a:t>
            </a:r>
          </a:p>
          <a:p>
            <a:pPr algn="ctr"/>
            <a:r>
              <a:rPr lang="es-ES" dirty="0">
                <a:solidFill>
                  <a:srgbClr val="58595B"/>
                </a:solidFill>
                <a:latin typeface="Trebuchet MS"/>
                <a:cs typeface="Trebuchet MS"/>
              </a:rPr>
              <a:t>HOSPITALARIO</a:t>
            </a:r>
          </a:p>
        </p:txBody>
      </p:sp>
      <p:sp>
        <p:nvSpPr>
          <p:cNvPr id="65" name="CuadroTexto 31"/>
          <p:cNvSpPr txBox="1"/>
          <p:nvPr/>
        </p:nvSpPr>
        <p:spPr>
          <a:xfrm>
            <a:off x="1622226" y="1014437"/>
            <a:ext cx="1729260" cy="246221"/>
          </a:xfrm>
          <a:prstGeom prst="rect">
            <a:avLst/>
          </a:prstGeom>
          <a:solidFill>
            <a:srgbClr val="DCE442"/>
          </a:solidFill>
        </p:spPr>
        <p:txBody>
          <a:bodyPr wrap="square" rtlCol="0">
            <a:spAutoFit/>
          </a:bodyPr>
          <a:lstStyle/>
          <a:p>
            <a:pPr algn="ctr"/>
            <a:r>
              <a:rPr lang="es-ES" sz="1000" b="1" dirty="0" err="1" smtClean="0">
                <a:solidFill>
                  <a:srgbClr val="58595B"/>
                </a:solidFill>
                <a:latin typeface="Trebuchet MS"/>
                <a:cs typeface="Trebuchet MS"/>
              </a:rPr>
              <a:t>Extrahospitalario</a:t>
            </a:r>
            <a:endParaRPr lang="es-ES" sz="1000" b="1" dirty="0">
              <a:solidFill>
                <a:srgbClr val="58595B"/>
              </a:solidFill>
              <a:latin typeface="Trebuchet MS"/>
              <a:cs typeface="Trebuchet MS"/>
            </a:endParaRPr>
          </a:p>
        </p:txBody>
      </p:sp>
      <p:sp>
        <p:nvSpPr>
          <p:cNvPr id="39" name="CuadroTexto 258"/>
          <p:cNvSpPr txBox="1"/>
          <p:nvPr/>
        </p:nvSpPr>
        <p:spPr>
          <a:xfrm>
            <a:off x="859868" y="3984535"/>
            <a:ext cx="1728193" cy="646331"/>
          </a:xfrm>
          <a:prstGeom prst="rect">
            <a:avLst/>
          </a:prstGeom>
          <a:noFill/>
        </p:spPr>
        <p:txBody>
          <a:bodyPr wrap="square" rtlCol="0">
            <a:spAutoFit/>
          </a:bodyPr>
          <a:lstStyle/>
          <a:p>
            <a:pPr algn="ctr"/>
            <a:r>
              <a:rPr lang="es-ES" dirty="0" smtClean="0">
                <a:solidFill>
                  <a:srgbClr val="58595B"/>
                </a:solidFill>
                <a:latin typeface="Trebuchet MS"/>
                <a:cs typeface="Trebuchet MS"/>
              </a:rPr>
              <a:t>AMBIENTE LABORAL </a:t>
            </a:r>
            <a:endParaRPr lang="es-ES" dirty="0">
              <a:solidFill>
                <a:srgbClr val="58595B"/>
              </a:solidFill>
              <a:latin typeface="Trebuchet MS"/>
              <a:cs typeface="Trebuchet MS"/>
            </a:endParaRPr>
          </a:p>
        </p:txBody>
      </p:sp>
      <p:pic>
        <p:nvPicPr>
          <p:cNvPr id="1026" name="Picture 2" descr="http://upload.wikimedia.org/wikipedia/commons/9/9b/Medical_evacuation_after_car_accident_Kawartha_Lakes_Ontario.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r="14433"/>
          <a:stretch/>
        </p:blipFill>
        <p:spPr bwMode="auto">
          <a:xfrm>
            <a:off x="2594007" y="1392617"/>
            <a:ext cx="1238782" cy="10532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thumb/3/3b/US_Navy_070926-N-6278K-007_Hospital_Corpsman_2nd_Class_Chad_Galvin%2C_a_respiratory_therapy_technician_attached_to_Military_Sealift_Command_hospital_ship_USNS_Comfort_%28T-AH_20%29%2C_gives_an_immunization_shot_to_a_patient.jpg/1024px-thumbnail.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r="11253"/>
          <a:stretch/>
        </p:blipFill>
        <p:spPr bwMode="auto">
          <a:xfrm>
            <a:off x="2606760" y="2560305"/>
            <a:ext cx="1229586" cy="10448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thumb/e/ee/Pipe_installation_2.jpg/800px-Pipe_installation_2.jpg"/>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5984" t="3663" r="12234" b="6453"/>
          <a:stretch/>
        </p:blipFill>
        <p:spPr bwMode="auto">
          <a:xfrm>
            <a:off x="2623697" y="3784389"/>
            <a:ext cx="1193837" cy="1078747"/>
          </a:xfrm>
          <a:prstGeom prst="rect">
            <a:avLst/>
          </a:prstGeom>
          <a:noFill/>
          <a:extLst>
            <a:ext uri="{909E8E84-426E-40DD-AFC4-6F175D3DCCD1}">
              <a14:hiddenFill xmlns:a14="http://schemas.microsoft.com/office/drawing/2010/main">
                <a:solidFill>
                  <a:srgbClr val="FFFFFF"/>
                </a:solidFill>
              </a14:hiddenFill>
            </a:ext>
          </a:extLst>
        </p:spPr>
      </p:pic>
      <p:sp>
        <p:nvSpPr>
          <p:cNvPr id="36" name="Rectángulo 35"/>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7" name="Imagen 36"/>
          <p:cNvPicPr>
            <a:picLocks noChangeAspect="1"/>
          </p:cNvPicPr>
          <p:nvPr/>
        </p:nvPicPr>
        <p:blipFill>
          <a:blip r:embed="rId8"/>
          <a:stretch>
            <a:fillRect/>
          </a:stretch>
        </p:blipFill>
        <p:spPr>
          <a:xfrm>
            <a:off x="3675669" y="6697120"/>
            <a:ext cx="2799584" cy="114269"/>
          </a:xfrm>
          <a:prstGeom prst="rect">
            <a:avLst/>
          </a:prstGeom>
        </p:spPr>
      </p:pic>
      <p:sp>
        <p:nvSpPr>
          <p:cNvPr id="44" name="Recortar rectángulo de esquina sencilla 43"/>
          <p:cNvSpPr/>
          <p:nvPr/>
        </p:nvSpPr>
        <p:spPr>
          <a:xfrm rot="10800000">
            <a:off x="5017012" y="1387145"/>
            <a:ext cx="1643220" cy="1054994"/>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a:p>
        </p:txBody>
      </p:sp>
      <p:sp>
        <p:nvSpPr>
          <p:cNvPr id="45" name="Recortar rectángulo de esquina sencilla 44"/>
          <p:cNvSpPr/>
          <p:nvPr/>
        </p:nvSpPr>
        <p:spPr>
          <a:xfrm rot="10800000">
            <a:off x="5017012" y="2535689"/>
            <a:ext cx="1643220" cy="1046989"/>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6" name="CuadroTexto 45"/>
          <p:cNvSpPr txBox="1"/>
          <p:nvPr/>
        </p:nvSpPr>
        <p:spPr>
          <a:xfrm>
            <a:off x="5017011" y="1731618"/>
            <a:ext cx="1656185" cy="307777"/>
          </a:xfrm>
          <a:prstGeom prst="rect">
            <a:avLst/>
          </a:prstGeom>
          <a:noFill/>
        </p:spPr>
        <p:txBody>
          <a:bodyPr wrap="square" rtlCol="0">
            <a:spAutoFit/>
          </a:bodyPr>
          <a:lstStyle/>
          <a:p>
            <a:pPr algn="ctr"/>
            <a:r>
              <a:rPr lang="es-ES" sz="1400" dirty="0" smtClean="0">
                <a:solidFill>
                  <a:srgbClr val="58595B"/>
                </a:solidFill>
                <a:latin typeface="Trebuchet MS"/>
                <a:cs typeface="Trebuchet MS"/>
              </a:rPr>
              <a:t>HOSPITALIZACIÓN</a:t>
            </a:r>
            <a:endParaRPr lang="es-ES" sz="1400" dirty="0">
              <a:solidFill>
                <a:srgbClr val="58595B"/>
              </a:solidFill>
              <a:latin typeface="Trebuchet MS"/>
              <a:cs typeface="Trebuchet MS"/>
            </a:endParaRPr>
          </a:p>
        </p:txBody>
      </p:sp>
      <p:sp>
        <p:nvSpPr>
          <p:cNvPr id="47" name="CuadroTexto 258"/>
          <p:cNvSpPr txBox="1"/>
          <p:nvPr/>
        </p:nvSpPr>
        <p:spPr>
          <a:xfrm>
            <a:off x="5017011" y="2897737"/>
            <a:ext cx="1728193" cy="338554"/>
          </a:xfrm>
          <a:prstGeom prst="rect">
            <a:avLst/>
          </a:prstGeom>
          <a:noFill/>
        </p:spPr>
        <p:txBody>
          <a:bodyPr wrap="square" rtlCol="0">
            <a:spAutoFit/>
          </a:bodyPr>
          <a:lstStyle/>
          <a:p>
            <a:pPr algn="ctr"/>
            <a:r>
              <a:rPr lang="es-ES" sz="1600" dirty="0" smtClean="0">
                <a:solidFill>
                  <a:srgbClr val="58595B"/>
                </a:solidFill>
                <a:latin typeface="Trebuchet MS"/>
                <a:cs typeface="Trebuchet MS"/>
              </a:rPr>
              <a:t>URGENCIAS </a:t>
            </a:r>
            <a:endParaRPr lang="es-ES" sz="1600" dirty="0">
              <a:solidFill>
                <a:srgbClr val="58595B"/>
              </a:solidFill>
              <a:latin typeface="Trebuchet MS"/>
              <a:cs typeface="Trebuchet MS"/>
            </a:endParaRPr>
          </a:p>
        </p:txBody>
      </p:sp>
      <p:sp>
        <p:nvSpPr>
          <p:cNvPr id="48" name="CuadroTexto 31"/>
          <p:cNvSpPr txBox="1"/>
          <p:nvPr/>
        </p:nvSpPr>
        <p:spPr>
          <a:xfrm>
            <a:off x="5619530" y="942268"/>
            <a:ext cx="1737141" cy="369332"/>
          </a:xfrm>
          <a:prstGeom prst="rect">
            <a:avLst/>
          </a:prstGeom>
          <a:solidFill>
            <a:srgbClr val="63A742"/>
          </a:solidFill>
        </p:spPr>
        <p:txBody>
          <a:bodyPr wrap="square" rtlCol="0">
            <a:spAutoFit/>
          </a:bodyPr>
          <a:lstStyle/>
          <a:p>
            <a:pPr algn="ctr"/>
            <a:r>
              <a:rPr lang="es-ES" sz="900" b="1" dirty="0" smtClean="0">
                <a:solidFill>
                  <a:srgbClr val="58595B"/>
                </a:solidFill>
                <a:latin typeface="Trebuchet MS"/>
                <a:cs typeface="Trebuchet MS"/>
              </a:rPr>
              <a:t>Institución prestadora de servicios de salud</a:t>
            </a:r>
            <a:endParaRPr lang="es-ES" sz="900" b="1" dirty="0">
              <a:solidFill>
                <a:srgbClr val="58595B"/>
              </a:solidFill>
              <a:latin typeface="Trebuchet MS"/>
              <a:cs typeface="Trebuchet MS"/>
            </a:endParaRPr>
          </a:p>
        </p:txBody>
      </p:sp>
      <p:pic>
        <p:nvPicPr>
          <p:cNvPr id="58" name="Picture 2" descr="http://upload.wikimedia.org/wikipedia/commons/thumb/c/c4/Clinicians_in_Intensive_Care_Unit.jpg/1024px-Clinicians_in_Intensive_Care_Unit.jpg"/>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l="7628" t="3206" r="18702" b="9352"/>
          <a:stretch/>
        </p:blipFill>
        <p:spPr bwMode="auto">
          <a:xfrm>
            <a:off x="6814770" y="1378525"/>
            <a:ext cx="1302787" cy="106794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https://c1.staticflickr.com/1/231/521869846_e5e3d9cfeb_z.jpg?zz=1"/>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l="5243" t="11436" r="24008"/>
          <a:stretch/>
        </p:blipFill>
        <p:spPr bwMode="auto">
          <a:xfrm>
            <a:off x="6814770" y="2558297"/>
            <a:ext cx="1302787" cy="1075328"/>
          </a:xfrm>
          <a:prstGeom prst="rect">
            <a:avLst/>
          </a:prstGeom>
          <a:noFill/>
          <a:extLst>
            <a:ext uri="{909E8E84-426E-40DD-AFC4-6F175D3DCCD1}">
              <a14:hiddenFill xmlns:a14="http://schemas.microsoft.com/office/drawing/2010/main">
                <a:solidFill>
                  <a:srgbClr val="FFFFFF"/>
                </a:solidFill>
              </a14:hiddenFill>
            </a:ext>
          </a:extLst>
        </p:spPr>
      </p:pic>
      <p:sp>
        <p:nvSpPr>
          <p:cNvPr id="67" name="Recortar rectángulo de esquina sencilla 66"/>
          <p:cNvSpPr/>
          <p:nvPr/>
        </p:nvSpPr>
        <p:spPr>
          <a:xfrm rot="10800000">
            <a:off x="4967157" y="3771949"/>
            <a:ext cx="1761961" cy="1132784"/>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8" name="CuadroTexto 251"/>
          <p:cNvSpPr txBox="1"/>
          <p:nvPr/>
        </p:nvSpPr>
        <p:spPr>
          <a:xfrm>
            <a:off x="5136903" y="4063883"/>
            <a:ext cx="1440160" cy="584776"/>
          </a:xfrm>
          <a:prstGeom prst="rect">
            <a:avLst/>
          </a:prstGeom>
          <a:noFill/>
        </p:spPr>
        <p:txBody>
          <a:bodyPr wrap="square" rtlCol="0">
            <a:spAutoFit/>
          </a:bodyPr>
          <a:lstStyle/>
          <a:p>
            <a:pPr algn="ctr"/>
            <a:r>
              <a:rPr lang="es-ES" sz="1600" dirty="0">
                <a:solidFill>
                  <a:srgbClr val="58595B"/>
                </a:solidFill>
                <a:latin typeface="Trebuchet MS"/>
                <a:cs typeface="Trebuchet MS"/>
              </a:rPr>
              <a:t>CONSULTA </a:t>
            </a:r>
          </a:p>
          <a:p>
            <a:pPr algn="ctr"/>
            <a:r>
              <a:rPr lang="es-ES" sz="1600" dirty="0" smtClean="0">
                <a:solidFill>
                  <a:srgbClr val="58595B"/>
                </a:solidFill>
                <a:latin typeface="Trebuchet MS"/>
                <a:cs typeface="Trebuchet MS"/>
              </a:rPr>
              <a:t>EXTERNA</a:t>
            </a:r>
            <a:endParaRPr lang="es-ES" sz="1600" dirty="0">
              <a:solidFill>
                <a:srgbClr val="58595B"/>
              </a:solidFill>
              <a:latin typeface="Trebuchet MS"/>
              <a:cs typeface="Trebuchet MS"/>
            </a:endParaRPr>
          </a:p>
        </p:txBody>
      </p:sp>
      <p:pic>
        <p:nvPicPr>
          <p:cNvPr id="69" name="Picture 2" descr="http://upload.wikimedia.org/wikipedia/commons/thumb/7/78/US_Navy_110307-N-OV243-081_Nurse_practitioner_Tiffany_Holm_performs_a_routine_physical_on_Willie_Benjamin_at_the_Tricare_Outpatient_Clinic-Clairemo.jpg/1280px-US_Navy_110307-N-OV243-081_Nurse_practitioner_Tiffany_Holm_performs_a_routine_physical_on_Willie_Benjamin_at_the_Tricare_Outpatient_Clinic-Clairemo.jpg"/>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713" r="13466"/>
          <a:stretch/>
        </p:blipFill>
        <p:spPr bwMode="auto">
          <a:xfrm>
            <a:off x="6814770" y="3745454"/>
            <a:ext cx="1291005" cy="1162212"/>
          </a:xfrm>
          <a:prstGeom prst="rect">
            <a:avLst/>
          </a:prstGeom>
          <a:noFill/>
          <a:extLst>
            <a:ext uri="{909E8E84-426E-40DD-AFC4-6F175D3DCCD1}">
              <a14:hiddenFill xmlns:a14="http://schemas.microsoft.com/office/drawing/2010/main">
                <a:solidFill>
                  <a:srgbClr val="FFFFFF"/>
                </a:solidFill>
              </a14:hiddenFill>
            </a:ext>
          </a:extLst>
        </p:spPr>
      </p:pic>
      <p:sp>
        <p:nvSpPr>
          <p:cNvPr id="72" name="Recortar rectángulo de esquina sencilla 71"/>
          <p:cNvSpPr/>
          <p:nvPr/>
        </p:nvSpPr>
        <p:spPr>
          <a:xfrm rot="10800000">
            <a:off x="2939315" y="5083984"/>
            <a:ext cx="1773795" cy="1092325"/>
          </a:xfrm>
          <a:prstGeom prst="snip1Rect">
            <a:avLst>
              <a:gd name="adj" fmla="val 37018"/>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a:p>
        </p:txBody>
      </p:sp>
      <p:sp>
        <p:nvSpPr>
          <p:cNvPr id="74" name="CuadroTexto 258"/>
          <p:cNvSpPr txBox="1"/>
          <p:nvPr/>
        </p:nvSpPr>
        <p:spPr>
          <a:xfrm>
            <a:off x="3051207" y="5286186"/>
            <a:ext cx="1728193" cy="646331"/>
          </a:xfrm>
          <a:prstGeom prst="rect">
            <a:avLst/>
          </a:prstGeom>
          <a:noFill/>
        </p:spPr>
        <p:txBody>
          <a:bodyPr wrap="square" rtlCol="0">
            <a:spAutoFit/>
          </a:bodyPr>
          <a:lstStyle/>
          <a:p>
            <a:pPr algn="ctr"/>
            <a:r>
              <a:rPr lang="es-ES" dirty="0">
                <a:solidFill>
                  <a:srgbClr val="58595B"/>
                </a:solidFill>
                <a:latin typeface="Trebuchet MS"/>
                <a:cs typeface="Trebuchet MS"/>
              </a:rPr>
              <a:t>AYUDAS </a:t>
            </a:r>
          </a:p>
          <a:p>
            <a:pPr algn="ctr"/>
            <a:r>
              <a:rPr lang="es-ES" dirty="0">
                <a:solidFill>
                  <a:srgbClr val="58595B"/>
                </a:solidFill>
                <a:latin typeface="Trebuchet MS"/>
                <a:cs typeface="Trebuchet MS"/>
              </a:rPr>
              <a:t>DIAGNÓSTICAS </a:t>
            </a:r>
          </a:p>
        </p:txBody>
      </p:sp>
      <p:pic>
        <p:nvPicPr>
          <p:cNvPr id="75" name="Picture 4" descr="http://upload.wikimedia.org/wikipedia/commons/8/86/Slit_lamp_examination.jpg"/>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6110" r="19954" b="8834"/>
          <a:stretch/>
        </p:blipFill>
        <p:spPr bwMode="auto">
          <a:xfrm>
            <a:off x="4847633" y="5083985"/>
            <a:ext cx="1136623" cy="109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601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aphicFrame>
        <p:nvGraphicFramePr>
          <p:cNvPr id="32" name="Gráfico 31"/>
          <p:cNvGraphicFramePr>
            <a:graphicFrameLocks/>
          </p:cNvGraphicFramePr>
          <p:nvPr>
            <p:extLst>
              <p:ext uri="{D42A27DB-BD31-4B8C-83A1-F6EECF244321}">
                <p14:modId xmlns:p14="http://schemas.microsoft.com/office/powerpoint/2010/main" val="77097982"/>
              </p:ext>
            </p:extLst>
          </p:nvPr>
        </p:nvGraphicFramePr>
        <p:xfrm>
          <a:off x="-392897" y="1078885"/>
          <a:ext cx="5458726" cy="3718509"/>
        </p:xfrm>
        <a:graphic>
          <a:graphicData uri="http://schemas.openxmlformats.org/drawingml/2006/chart">
            <c:chart xmlns:c="http://schemas.openxmlformats.org/drawingml/2006/chart" xmlns:r="http://schemas.openxmlformats.org/officeDocument/2006/relationships" r:id="rId4"/>
          </a:graphicData>
        </a:graphic>
      </p:graphicFrame>
      <p:sp>
        <p:nvSpPr>
          <p:cNvPr id="7" name="Esquina doblada 6"/>
          <p:cNvSpPr/>
          <p:nvPr/>
        </p:nvSpPr>
        <p:spPr>
          <a:xfrm rot="16200000">
            <a:off x="3653182" y="1182819"/>
            <a:ext cx="5865871" cy="4279717"/>
          </a:xfrm>
          <a:prstGeom prst="foldedCorner">
            <a:avLst>
              <a:gd name="adj" fmla="val 14426"/>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3" name="Imagen 2"/>
          <p:cNvPicPr>
            <a:picLocks noChangeAspect="1"/>
          </p:cNvPicPr>
          <p:nvPr/>
        </p:nvPicPr>
        <p:blipFill>
          <a:blip r:embed="rId5"/>
          <a:stretch>
            <a:fillRect/>
          </a:stretch>
        </p:blipFill>
        <p:spPr>
          <a:xfrm>
            <a:off x="4591362" y="3593638"/>
            <a:ext cx="360040" cy="402398"/>
          </a:xfrm>
          <a:prstGeom prst="rect">
            <a:avLst/>
          </a:prstGeom>
        </p:spPr>
      </p:pic>
      <p:sp>
        <p:nvSpPr>
          <p:cNvPr id="5" name="CuadroTexto 4"/>
          <p:cNvSpPr txBox="1"/>
          <p:nvPr/>
        </p:nvSpPr>
        <p:spPr>
          <a:xfrm>
            <a:off x="4609468" y="3636846"/>
            <a:ext cx="360040" cy="307777"/>
          </a:xfrm>
          <a:prstGeom prst="rect">
            <a:avLst/>
          </a:prstGeom>
          <a:noFill/>
        </p:spPr>
        <p:txBody>
          <a:bodyPr wrap="square" rtlCol="0">
            <a:spAutoFit/>
          </a:bodyPr>
          <a:lstStyle/>
          <a:p>
            <a:r>
              <a:rPr lang="es-ES" sz="1400" b="1" dirty="0">
                <a:solidFill>
                  <a:schemeClr val="bg1"/>
                </a:solidFill>
                <a:latin typeface="Trebuchet MS Bold"/>
                <a:cs typeface="Trebuchet MS Bold"/>
              </a:rPr>
              <a:t>4</a:t>
            </a:r>
            <a:r>
              <a:rPr lang="es-ES" sz="1400" b="1" dirty="0" smtClean="0">
                <a:solidFill>
                  <a:schemeClr val="bg1"/>
                </a:solidFill>
                <a:latin typeface="Trebuchet MS Bold"/>
                <a:cs typeface="Trebuchet MS Bold"/>
              </a:rPr>
              <a:t>.</a:t>
            </a:r>
            <a:endParaRPr lang="es-ES" sz="1400" b="1" dirty="0">
              <a:solidFill>
                <a:schemeClr val="bg1"/>
              </a:solidFill>
              <a:latin typeface="Trebuchet MS Bold"/>
              <a:cs typeface="Trebuchet MS Bold"/>
            </a:endParaRPr>
          </a:p>
        </p:txBody>
      </p:sp>
      <p:sp>
        <p:nvSpPr>
          <p:cNvPr id="11" name="CuadroTexto 10"/>
          <p:cNvSpPr txBox="1"/>
          <p:nvPr/>
        </p:nvSpPr>
        <p:spPr>
          <a:xfrm>
            <a:off x="5023410" y="3525125"/>
            <a:ext cx="3593797" cy="892552"/>
          </a:xfrm>
          <a:prstGeom prst="rect">
            <a:avLst/>
          </a:prstGeom>
          <a:noFill/>
        </p:spPr>
        <p:txBody>
          <a:bodyPr vert="horz" wrap="square" rtlCol="0">
            <a:spAutoFit/>
          </a:bodyPr>
          <a:lstStyle/>
          <a:p>
            <a:pPr>
              <a:buSzPct val="140000"/>
            </a:pPr>
            <a:r>
              <a:rPr lang="es-CO" sz="1200" b="1" dirty="0" smtClean="0">
                <a:solidFill>
                  <a:srgbClr val="58595B"/>
                </a:solidFill>
                <a:latin typeface="Trebuchet MS"/>
                <a:cs typeface="Trebuchet MS"/>
              </a:rPr>
              <a:t>AVANCES EN TELEFONÍA FIJA </a:t>
            </a:r>
          </a:p>
          <a:p>
            <a:pPr algn="just">
              <a:buSzPct val="140000"/>
            </a:pPr>
            <a:r>
              <a:rPr lang="es-CO" sz="1000" dirty="0">
                <a:solidFill>
                  <a:srgbClr val="58595B"/>
                </a:solidFill>
                <a:latin typeface="Trebuchet MS"/>
                <a:cs typeface="Trebuchet MS"/>
              </a:rPr>
              <a:t>El futuro de la telefonía fija se apoya en la </a:t>
            </a:r>
            <a:r>
              <a:rPr lang="es-CO" sz="1000" b="1" dirty="0">
                <a:solidFill>
                  <a:srgbClr val="58595B"/>
                </a:solidFill>
                <a:latin typeface="Trebuchet MS"/>
                <a:cs typeface="Trebuchet MS"/>
              </a:rPr>
              <a:t>tecnología Protocolo de </a:t>
            </a:r>
            <a:r>
              <a:rPr lang="es-CO" sz="1000" b="1" dirty="0" smtClean="0">
                <a:solidFill>
                  <a:srgbClr val="58595B"/>
                </a:solidFill>
                <a:latin typeface="Trebuchet MS"/>
                <a:cs typeface="Trebuchet MS"/>
              </a:rPr>
              <a:t>(</a:t>
            </a:r>
            <a:r>
              <a:rPr lang="es-CO" sz="1000" b="1" dirty="0">
                <a:solidFill>
                  <a:srgbClr val="58595B"/>
                </a:solidFill>
                <a:latin typeface="Trebuchet MS"/>
                <a:cs typeface="Trebuchet MS"/>
              </a:rPr>
              <a:t>IP) y en la convergencia con la telefonía móvil </a:t>
            </a:r>
            <a:r>
              <a:rPr lang="es-CO" sz="1000" b="1" dirty="0" smtClean="0">
                <a:solidFill>
                  <a:srgbClr val="58595B"/>
                </a:solidFill>
                <a:latin typeface="Trebuchet MS"/>
                <a:cs typeface="Trebuchet MS"/>
              </a:rPr>
              <a:t>por Internet</a:t>
            </a:r>
            <a:r>
              <a:rPr lang="es-CO" sz="1000" dirty="0" smtClean="0">
                <a:solidFill>
                  <a:srgbClr val="58595B"/>
                </a:solidFill>
                <a:latin typeface="Trebuchet MS"/>
                <a:cs typeface="Trebuchet MS"/>
              </a:rPr>
              <a:t> </a:t>
            </a:r>
            <a:r>
              <a:rPr lang="es-CO" sz="1000" dirty="0">
                <a:solidFill>
                  <a:srgbClr val="58595B"/>
                </a:solidFill>
                <a:latin typeface="Trebuchet MS"/>
                <a:cs typeface="Trebuchet MS"/>
              </a:rPr>
              <a:t>a sobrevivir en el mundo de las </a:t>
            </a:r>
            <a:r>
              <a:rPr lang="es-CO" sz="1000" dirty="0" smtClean="0">
                <a:solidFill>
                  <a:srgbClr val="58595B"/>
                </a:solidFill>
                <a:latin typeface="Trebuchet MS"/>
                <a:cs typeface="Trebuchet MS"/>
              </a:rPr>
              <a:t>telecomunicaciones, </a:t>
            </a:r>
            <a:r>
              <a:rPr lang="es-CO" sz="1000" dirty="0">
                <a:solidFill>
                  <a:srgbClr val="58595B"/>
                </a:solidFill>
                <a:latin typeface="Trebuchet MS"/>
                <a:cs typeface="Trebuchet MS"/>
              </a:rPr>
              <a:t>incluido Internet.</a:t>
            </a:r>
            <a:endParaRPr lang="es-ES" sz="1000" dirty="0">
              <a:solidFill>
                <a:srgbClr val="58595B"/>
              </a:solidFill>
              <a:latin typeface="Trebuchet MS"/>
              <a:cs typeface="Trebuchet MS"/>
            </a:endParaRPr>
          </a:p>
        </p:txBody>
      </p:sp>
      <p:pic>
        <p:nvPicPr>
          <p:cNvPr id="12" name="Imagen 11"/>
          <p:cNvPicPr>
            <a:picLocks noChangeAspect="1"/>
          </p:cNvPicPr>
          <p:nvPr/>
        </p:nvPicPr>
        <p:blipFill>
          <a:blip r:embed="rId5"/>
          <a:stretch>
            <a:fillRect/>
          </a:stretch>
        </p:blipFill>
        <p:spPr>
          <a:xfrm>
            <a:off x="4591362" y="4505183"/>
            <a:ext cx="360040" cy="402398"/>
          </a:xfrm>
          <a:prstGeom prst="rect">
            <a:avLst/>
          </a:prstGeom>
        </p:spPr>
      </p:pic>
      <p:sp>
        <p:nvSpPr>
          <p:cNvPr id="13" name="CuadroTexto 12"/>
          <p:cNvSpPr txBox="1"/>
          <p:nvPr/>
        </p:nvSpPr>
        <p:spPr>
          <a:xfrm>
            <a:off x="4609468" y="4557446"/>
            <a:ext cx="360040" cy="307777"/>
          </a:xfrm>
          <a:prstGeom prst="rect">
            <a:avLst/>
          </a:prstGeom>
          <a:noFill/>
        </p:spPr>
        <p:txBody>
          <a:bodyPr wrap="square" rtlCol="0">
            <a:spAutoFit/>
          </a:bodyPr>
          <a:lstStyle/>
          <a:p>
            <a:r>
              <a:rPr lang="es-ES" sz="1400" b="1" dirty="0">
                <a:solidFill>
                  <a:schemeClr val="bg1"/>
                </a:solidFill>
                <a:latin typeface="Trebuchet MS Bold"/>
                <a:cs typeface="Trebuchet MS Bold"/>
              </a:rPr>
              <a:t>5</a:t>
            </a:r>
            <a:r>
              <a:rPr lang="es-ES" sz="1400" b="1" dirty="0" smtClean="0">
                <a:solidFill>
                  <a:schemeClr val="bg1"/>
                </a:solidFill>
                <a:latin typeface="Trebuchet MS Bold"/>
                <a:cs typeface="Trebuchet MS Bold"/>
              </a:rPr>
              <a:t>.</a:t>
            </a:r>
            <a:endParaRPr lang="es-ES" sz="1400" b="1" dirty="0">
              <a:solidFill>
                <a:schemeClr val="bg1"/>
              </a:solidFill>
              <a:latin typeface="Trebuchet MS Bold"/>
              <a:cs typeface="Trebuchet MS Bold"/>
            </a:endParaRPr>
          </a:p>
        </p:txBody>
      </p:sp>
      <p:sp>
        <p:nvSpPr>
          <p:cNvPr id="14" name="CuadroTexto 13"/>
          <p:cNvSpPr txBox="1"/>
          <p:nvPr/>
        </p:nvSpPr>
        <p:spPr>
          <a:xfrm>
            <a:off x="5004048" y="4444485"/>
            <a:ext cx="3613158" cy="738664"/>
          </a:xfrm>
          <a:prstGeom prst="rect">
            <a:avLst/>
          </a:prstGeom>
          <a:noFill/>
        </p:spPr>
        <p:txBody>
          <a:bodyPr vert="horz" wrap="square" rtlCol="0">
            <a:spAutoFit/>
          </a:bodyPr>
          <a:lstStyle/>
          <a:p>
            <a:pPr>
              <a:buSzPct val="140000"/>
            </a:pPr>
            <a:r>
              <a:rPr lang="es-CO" sz="1200" b="1" dirty="0" smtClean="0">
                <a:solidFill>
                  <a:srgbClr val="58595B"/>
                </a:solidFill>
                <a:latin typeface="Trebuchet MS"/>
                <a:cs typeface="Trebuchet MS"/>
              </a:rPr>
              <a:t>ORGANIZACIÓN CENTRADA Y DISTRIBUIDA </a:t>
            </a:r>
          </a:p>
          <a:p>
            <a:pPr algn="just">
              <a:buSzPct val="140000"/>
            </a:pPr>
            <a:r>
              <a:rPr lang="es-CO" sz="1000" b="1" dirty="0" smtClean="0">
                <a:solidFill>
                  <a:srgbClr val="58595B"/>
                </a:solidFill>
                <a:latin typeface="Trebuchet MS"/>
                <a:cs typeface="Trebuchet MS"/>
              </a:rPr>
              <a:t>Múltiples </a:t>
            </a:r>
            <a:r>
              <a:rPr lang="es-CO" sz="1000" b="1" dirty="0">
                <a:solidFill>
                  <a:srgbClr val="58595B"/>
                </a:solidFill>
                <a:latin typeface="Trebuchet MS"/>
                <a:cs typeface="Trebuchet MS"/>
              </a:rPr>
              <a:t>centros conectados entre </a:t>
            </a:r>
            <a:r>
              <a:rPr lang="es-CO" sz="1000" b="1" dirty="0" smtClean="0">
                <a:solidFill>
                  <a:srgbClr val="58595B"/>
                </a:solidFill>
                <a:latin typeface="Trebuchet MS"/>
                <a:cs typeface="Trebuchet MS"/>
              </a:rPr>
              <a:t>sí </a:t>
            </a:r>
            <a:r>
              <a:rPr lang="es-CO" sz="1000" dirty="0">
                <a:solidFill>
                  <a:srgbClr val="58595B"/>
                </a:solidFill>
                <a:latin typeface="Trebuchet MS"/>
                <a:cs typeface="Trebuchet MS"/>
              </a:rPr>
              <a:t>prestando </a:t>
            </a:r>
            <a:r>
              <a:rPr lang="es-CO" sz="1000" dirty="0" smtClean="0">
                <a:solidFill>
                  <a:srgbClr val="58595B"/>
                </a:solidFill>
                <a:latin typeface="Trebuchet MS"/>
                <a:cs typeface="Trebuchet MS"/>
              </a:rPr>
              <a:t>o</a:t>
            </a:r>
            <a:r>
              <a:rPr lang="es-CO" sz="1000" dirty="0">
                <a:solidFill>
                  <a:srgbClr val="58595B"/>
                </a:solidFill>
                <a:latin typeface="Trebuchet MS"/>
                <a:cs typeface="Trebuchet MS"/>
              </a:rPr>
              <a:t> </a:t>
            </a:r>
            <a:r>
              <a:rPr lang="es-CO" sz="1000" dirty="0" smtClean="0">
                <a:solidFill>
                  <a:srgbClr val="58595B"/>
                </a:solidFill>
                <a:latin typeface="Trebuchet MS"/>
                <a:cs typeface="Trebuchet MS"/>
              </a:rPr>
              <a:t>recibiendo </a:t>
            </a:r>
            <a:r>
              <a:rPr lang="es-CO" sz="1000" dirty="0">
                <a:solidFill>
                  <a:srgbClr val="58595B"/>
                </a:solidFill>
                <a:latin typeface="Trebuchet MS"/>
                <a:cs typeface="Trebuchet MS"/>
              </a:rPr>
              <a:t>servicios, desde cualquiera de ellos a cualquier otro punto de la </a:t>
            </a:r>
            <a:r>
              <a:rPr lang="es-CO" sz="1000" dirty="0" smtClean="0">
                <a:solidFill>
                  <a:srgbClr val="58595B"/>
                </a:solidFill>
                <a:latin typeface="Trebuchet MS"/>
                <a:cs typeface="Trebuchet MS"/>
              </a:rPr>
              <a:t>red</a:t>
            </a:r>
            <a:r>
              <a:rPr lang="es-CO" sz="1000" dirty="0">
                <a:solidFill>
                  <a:srgbClr val="58595B"/>
                </a:solidFill>
                <a:latin typeface="Trebuchet MS"/>
                <a:cs typeface="Trebuchet MS"/>
              </a:rPr>
              <a:t>.</a:t>
            </a:r>
          </a:p>
        </p:txBody>
      </p:sp>
      <p:pic>
        <p:nvPicPr>
          <p:cNvPr id="15" name="Imagen 14"/>
          <p:cNvPicPr>
            <a:picLocks noChangeAspect="1"/>
          </p:cNvPicPr>
          <p:nvPr/>
        </p:nvPicPr>
        <p:blipFill>
          <a:blip r:embed="rId5"/>
          <a:stretch>
            <a:fillRect/>
          </a:stretch>
        </p:blipFill>
        <p:spPr>
          <a:xfrm>
            <a:off x="4582225" y="5335583"/>
            <a:ext cx="360040" cy="402398"/>
          </a:xfrm>
          <a:prstGeom prst="rect">
            <a:avLst/>
          </a:prstGeom>
        </p:spPr>
      </p:pic>
      <p:sp>
        <p:nvSpPr>
          <p:cNvPr id="16" name="CuadroTexto 15"/>
          <p:cNvSpPr txBox="1"/>
          <p:nvPr/>
        </p:nvSpPr>
        <p:spPr>
          <a:xfrm>
            <a:off x="4613171" y="5382870"/>
            <a:ext cx="360040" cy="307777"/>
          </a:xfrm>
          <a:prstGeom prst="rect">
            <a:avLst/>
          </a:prstGeom>
          <a:noFill/>
        </p:spPr>
        <p:txBody>
          <a:bodyPr wrap="square" rtlCol="0">
            <a:spAutoFit/>
          </a:bodyPr>
          <a:lstStyle/>
          <a:p>
            <a:r>
              <a:rPr lang="es-ES" sz="1400" b="1" dirty="0">
                <a:solidFill>
                  <a:schemeClr val="bg1"/>
                </a:solidFill>
                <a:latin typeface="Trebuchet MS Bold"/>
                <a:cs typeface="Trebuchet MS Bold"/>
              </a:rPr>
              <a:t>6</a:t>
            </a:r>
            <a:r>
              <a:rPr lang="es-ES" sz="1400" b="1" dirty="0" smtClean="0">
                <a:solidFill>
                  <a:schemeClr val="bg1"/>
                </a:solidFill>
                <a:latin typeface="Trebuchet MS Bold"/>
                <a:cs typeface="Trebuchet MS Bold"/>
              </a:rPr>
              <a:t>.</a:t>
            </a:r>
            <a:endParaRPr lang="es-ES" sz="1400" b="1" dirty="0">
              <a:solidFill>
                <a:schemeClr val="bg1"/>
              </a:solidFill>
              <a:latin typeface="Trebuchet MS Bold"/>
              <a:cs typeface="Trebuchet MS Bold"/>
            </a:endParaRPr>
          </a:p>
        </p:txBody>
      </p:sp>
      <p:sp>
        <p:nvSpPr>
          <p:cNvPr id="17" name="CuadroTexto 16"/>
          <p:cNvSpPr txBox="1"/>
          <p:nvPr/>
        </p:nvSpPr>
        <p:spPr>
          <a:xfrm>
            <a:off x="5023410" y="5290984"/>
            <a:ext cx="3593796" cy="892552"/>
          </a:xfrm>
          <a:prstGeom prst="rect">
            <a:avLst/>
          </a:prstGeom>
          <a:noFill/>
        </p:spPr>
        <p:txBody>
          <a:bodyPr vert="horz" wrap="square" rtlCol="0">
            <a:spAutoFit/>
          </a:bodyPr>
          <a:lstStyle/>
          <a:p>
            <a:pPr>
              <a:buSzPct val="140000"/>
            </a:pPr>
            <a:r>
              <a:rPr lang="pt-BR" sz="1200" b="1" dirty="0" smtClean="0">
                <a:solidFill>
                  <a:srgbClr val="58595B"/>
                </a:solidFill>
                <a:latin typeface="Trebuchet MS"/>
                <a:cs typeface="Trebuchet MS"/>
              </a:rPr>
              <a:t>OTROS DESARROLLOS</a:t>
            </a:r>
          </a:p>
          <a:p>
            <a:pPr algn="just">
              <a:buSzPct val="140000"/>
            </a:pPr>
            <a:r>
              <a:rPr lang="es-CO" sz="1000" dirty="0" smtClean="0">
                <a:solidFill>
                  <a:srgbClr val="58595B"/>
                </a:solidFill>
                <a:latin typeface="Trebuchet MS"/>
                <a:cs typeface="Trebuchet MS"/>
              </a:rPr>
              <a:t>Entre los desarrollos de importancia </a:t>
            </a:r>
            <a:r>
              <a:rPr lang="es-CO" sz="1000" dirty="0">
                <a:solidFill>
                  <a:srgbClr val="58595B"/>
                </a:solidFill>
                <a:latin typeface="Trebuchet MS"/>
                <a:cs typeface="Trebuchet MS"/>
              </a:rPr>
              <a:t>para la telemedicina están </a:t>
            </a:r>
            <a:r>
              <a:rPr lang="es-CO" sz="1000" dirty="0" smtClean="0">
                <a:solidFill>
                  <a:srgbClr val="58595B"/>
                </a:solidFill>
                <a:latin typeface="Trebuchet MS"/>
                <a:cs typeface="Trebuchet MS"/>
              </a:rPr>
              <a:t>la </a:t>
            </a:r>
            <a:r>
              <a:rPr lang="es-CO" sz="1000" b="1" dirty="0">
                <a:solidFill>
                  <a:srgbClr val="58595B"/>
                </a:solidFill>
                <a:latin typeface="Trebuchet MS"/>
                <a:cs typeface="Trebuchet MS"/>
              </a:rPr>
              <a:t>mecatrónica, </a:t>
            </a:r>
            <a:r>
              <a:rPr lang="es-CO" sz="1000" b="1" dirty="0" smtClean="0">
                <a:solidFill>
                  <a:srgbClr val="58595B"/>
                </a:solidFill>
                <a:latin typeface="Trebuchet MS"/>
                <a:cs typeface="Trebuchet MS"/>
              </a:rPr>
              <a:t>la nanotecnología</a:t>
            </a:r>
            <a:r>
              <a:rPr lang="es-CO" sz="1000" b="1" dirty="0">
                <a:solidFill>
                  <a:srgbClr val="58595B"/>
                </a:solidFill>
                <a:latin typeface="Trebuchet MS"/>
                <a:cs typeface="Trebuchet MS"/>
              </a:rPr>
              <a:t>, la biotecnología y los sistemas expertos generadores de decisiones como la inteligencia artificial y las redes </a:t>
            </a:r>
            <a:r>
              <a:rPr lang="es-CO" sz="1000" b="1" dirty="0" smtClean="0">
                <a:solidFill>
                  <a:srgbClr val="58595B"/>
                </a:solidFill>
                <a:latin typeface="Trebuchet MS"/>
                <a:cs typeface="Trebuchet MS"/>
              </a:rPr>
              <a:t>neurales.</a:t>
            </a:r>
            <a:endParaRPr lang="es-CO" sz="1000" b="1" dirty="0">
              <a:solidFill>
                <a:srgbClr val="58595B"/>
              </a:solidFill>
              <a:latin typeface="Trebuchet MS"/>
              <a:cs typeface="Trebuchet MS"/>
            </a:endParaRPr>
          </a:p>
        </p:txBody>
      </p:sp>
      <p:pic>
        <p:nvPicPr>
          <p:cNvPr id="38" name="Imagen 37"/>
          <p:cNvPicPr>
            <a:picLocks noChangeAspect="1"/>
          </p:cNvPicPr>
          <p:nvPr/>
        </p:nvPicPr>
        <p:blipFill>
          <a:blip r:embed="rId6"/>
          <a:stretch>
            <a:fillRect/>
          </a:stretch>
        </p:blipFill>
        <p:spPr>
          <a:xfrm>
            <a:off x="8114228" y="1"/>
            <a:ext cx="1066284" cy="692696"/>
          </a:xfrm>
          <a:prstGeom prst="rect">
            <a:avLst/>
          </a:prstGeom>
        </p:spPr>
      </p:pic>
      <p:pic>
        <p:nvPicPr>
          <p:cNvPr id="30" name="Imagen 29"/>
          <p:cNvPicPr>
            <a:picLocks noChangeAspect="1"/>
          </p:cNvPicPr>
          <p:nvPr/>
        </p:nvPicPr>
        <p:blipFill>
          <a:blip r:embed="rId7"/>
          <a:stretch>
            <a:fillRect/>
          </a:stretch>
        </p:blipFill>
        <p:spPr>
          <a:xfrm>
            <a:off x="8407786" y="197059"/>
            <a:ext cx="543661" cy="127172"/>
          </a:xfrm>
          <a:prstGeom prst="rect">
            <a:avLst/>
          </a:prstGeom>
        </p:spPr>
      </p:pic>
      <p:sp>
        <p:nvSpPr>
          <p:cNvPr id="31" name="CuadroTexto 30"/>
          <p:cNvSpPr txBox="1"/>
          <p:nvPr/>
        </p:nvSpPr>
        <p:spPr>
          <a:xfrm>
            <a:off x="395536" y="260648"/>
            <a:ext cx="3737171" cy="461665"/>
          </a:xfrm>
          <a:prstGeom prst="rect">
            <a:avLst/>
          </a:prstGeom>
          <a:noFill/>
        </p:spPr>
        <p:txBody>
          <a:bodyPr wrap="none" rtlCol="0">
            <a:spAutoFit/>
          </a:bodyPr>
          <a:lstStyle/>
          <a:p>
            <a:r>
              <a:rPr lang="es-ES" sz="2400" smtClean="0">
                <a:solidFill>
                  <a:srgbClr val="58595B"/>
                </a:solidFill>
                <a:latin typeface="Trebuchet MS"/>
                <a:cs typeface="Trebuchet MS"/>
              </a:rPr>
              <a:t>TENDENCIAS DE MERCADO</a:t>
            </a:r>
            <a:endParaRPr lang="es-ES" sz="2400">
              <a:solidFill>
                <a:srgbClr val="58595B"/>
              </a:solidFill>
              <a:latin typeface="Trebuchet MS"/>
              <a:cs typeface="Trebuchet MS"/>
            </a:endParaRPr>
          </a:p>
        </p:txBody>
      </p:sp>
      <p:sp>
        <p:nvSpPr>
          <p:cNvPr id="36" name="Rectángulo 35"/>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7" name="Imagen 36"/>
          <p:cNvPicPr>
            <a:picLocks noChangeAspect="1"/>
          </p:cNvPicPr>
          <p:nvPr/>
        </p:nvPicPr>
        <p:blipFill>
          <a:blip r:embed="rId8"/>
          <a:stretch>
            <a:fillRect/>
          </a:stretch>
        </p:blipFill>
        <p:spPr>
          <a:xfrm>
            <a:off x="3675669" y="6697120"/>
            <a:ext cx="2799584" cy="114269"/>
          </a:xfrm>
          <a:prstGeom prst="rect">
            <a:avLst/>
          </a:prstGeom>
        </p:spPr>
      </p:pic>
      <p:sp>
        <p:nvSpPr>
          <p:cNvPr id="33" name="Rectángulo 32"/>
          <p:cNvSpPr/>
          <p:nvPr/>
        </p:nvSpPr>
        <p:spPr>
          <a:xfrm>
            <a:off x="1617276" y="4302918"/>
            <a:ext cx="1653824" cy="400110"/>
          </a:xfrm>
          <a:prstGeom prst="rect">
            <a:avLst/>
          </a:prstGeom>
        </p:spPr>
        <p:txBody>
          <a:bodyPr wrap="square">
            <a:spAutoFit/>
          </a:bodyPr>
          <a:lstStyle/>
          <a:p>
            <a:pPr algn="ctr"/>
            <a:r>
              <a:rPr lang="es-ES" sz="1000" dirty="0">
                <a:solidFill>
                  <a:srgbClr val="63A742"/>
                </a:solidFill>
                <a:latin typeface="Trebuchet MS"/>
                <a:cs typeface="Trebuchet MS"/>
              </a:rPr>
              <a:t>Enfermedades crónicas no transmisibles </a:t>
            </a:r>
          </a:p>
        </p:txBody>
      </p:sp>
      <p:sp>
        <p:nvSpPr>
          <p:cNvPr id="34" name="Rectángulo 33"/>
          <p:cNvSpPr/>
          <p:nvPr/>
        </p:nvSpPr>
        <p:spPr>
          <a:xfrm>
            <a:off x="3402517" y="3497124"/>
            <a:ext cx="1044898" cy="400110"/>
          </a:xfrm>
          <a:prstGeom prst="rect">
            <a:avLst/>
          </a:prstGeom>
        </p:spPr>
        <p:txBody>
          <a:bodyPr wrap="square">
            <a:spAutoFit/>
          </a:bodyPr>
          <a:lstStyle/>
          <a:p>
            <a:pPr algn="ctr"/>
            <a:r>
              <a:rPr lang="es-ES" sz="1000" dirty="0">
                <a:solidFill>
                  <a:srgbClr val="DCE442"/>
                </a:solidFill>
                <a:latin typeface="Trebuchet MS"/>
                <a:cs typeface="Trebuchet MS"/>
              </a:rPr>
              <a:t>Binomio </a:t>
            </a:r>
          </a:p>
          <a:p>
            <a:pPr algn="ctr"/>
            <a:r>
              <a:rPr lang="es-ES" sz="1000" dirty="0">
                <a:solidFill>
                  <a:srgbClr val="DCE442"/>
                </a:solidFill>
                <a:latin typeface="Trebuchet MS"/>
                <a:cs typeface="Trebuchet MS"/>
              </a:rPr>
              <a:t>m</a:t>
            </a:r>
            <a:r>
              <a:rPr lang="es-ES" sz="1000" dirty="0" smtClean="0">
                <a:solidFill>
                  <a:srgbClr val="DCE442"/>
                </a:solidFill>
                <a:latin typeface="Trebuchet MS"/>
                <a:cs typeface="Trebuchet MS"/>
              </a:rPr>
              <a:t>adre-hijo</a:t>
            </a:r>
            <a:endParaRPr lang="es-ES" sz="1000" dirty="0">
              <a:solidFill>
                <a:srgbClr val="DCE442"/>
              </a:solidFill>
              <a:latin typeface="Trebuchet MS"/>
              <a:cs typeface="Trebuchet MS"/>
            </a:endParaRPr>
          </a:p>
        </p:txBody>
      </p:sp>
      <p:sp>
        <p:nvSpPr>
          <p:cNvPr id="35" name="Rectángulo 34"/>
          <p:cNvSpPr/>
          <p:nvPr/>
        </p:nvSpPr>
        <p:spPr>
          <a:xfrm>
            <a:off x="502490" y="3391938"/>
            <a:ext cx="1044900" cy="246221"/>
          </a:xfrm>
          <a:prstGeom prst="rect">
            <a:avLst/>
          </a:prstGeom>
        </p:spPr>
        <p:txBody>
          <a:bodyPr wrap="square">
            <a:spAutoFit/>
          </a:bodyPr>
          <a:lstStyle/>
          <a:p>
            <a:pPr algn="ctr"/>
            <a:r>
              <a:rPr lang="es-ES" sz="1000" dirty="0">
                <a:solidFill>
                  <a:schemeClr val="accent3">
                    <a:lumMod val="60000"/>
                    <a:lumOff val="40000"/>
                  </a:schemeClr>
                </a:solidFill>
                <a:latin typeface="Trebuchet MS"/>
                <a:cs typeface="Trebuchet MS"/>
              </a:rPr>
              <a:t>Salud </a:t>
            </a:r>
            <a:r>
              <a:rPr lang="es-ES" sz="1000" dirty="0" smtClean="0">
                <a:solidFill>
                  <a:schemeClr val="accent3">
                    <a:lumMod val="60000"/>
                    <a:lumOff val="40000"/>
                  </a:schemeClr>
                </a:solidFill>
                <a:latin typeface="Trebuchet MS"/>
                <a:cs typeface="Trebuchet MS"/>
              </a:rPr>
              <a:t>mental</a:t>
            </a:r>
            <a:endParaRPr lang="es-ES" sz="1000" dirty="0">
              <a:solidFill>
                <a:schemeClr val="accent3">
                  <a:lumMod val="60000"/>
                  <a:lumOff val="40000"/>
                </a:schemeClr>
              </a:solidFill>
              <a:latin typeface="Trebuchet MS"/>
              <a:cs typeface="Trebuchet MS"/>
            </a:endParaRPr>
          </a:p>
        </p:txBody>
      </p:sp>
      <p:sp>
        <p:nvSpPr>
          <p:cNvPr id="41" name="Rectángulo 40"/>
          <p:cNvSpPr/>
          <p:nvPr/>
        </p:nvSpPr>
        <p:spPr>
          <a:xfrm>
            <a:off x="2890376" y="1807761"/>
            <a:ext cx="1548956" cy="553998"/>
          </a:xfrm>
          <a:prstGeom prst="rect">
            <a:avLst/>
          </a:prstGeom>
        </p:spPr>
        <p:txBody>
          <a:bodyPr wrap="square">
            <a:spAutoFit/>
          </a:bodyPr>
          <a:lstStyle/>
          <a:p>
            <a:pPr algn="ctr"/>
            <a:r>
              <a:rPr lang="es-CO" sz="1000" dirty="0">
                <a:solidFill>
                  <a:schemeClr val="accent3">
                    <a:lumMod val="75000"/>
                  </a:schemeClr>
                </a:solidFill>
                <a:latin typeface="Trebuchet MS"/>
                <a:cs typeface="Trebuchet MS"/>
              </a:rPr>
              <a:t>Enfermedades transmisibles de interés </a:t>
            </a:r>
            <a:r>
              <a:rPr lang="es-CO" sz="1000" dirty="0" smtClean="0">
                <a:solidFill>
                  <a:schemeClr val="accent3">
                    <a:lumMod val="75000"/>
                  </a:schemeClr>
                </a:solidFill>
                <a:latin typeface="Trebuchet MS"/>
                <a:cs typeface="Trebuchet MS"/>
              </a:rPr>
              <a:t>público</a:t>
            </a:r>
            <a:endParaRPr lang="es-CO" sz="1000" dirty="0">
              <a:solidFill>
                <a:schemeClr val="accent3">
                  <a:lumMod val="75000"/>
                </a:schemeClr>
              </a:solidFill>
              <a:latin typeface="Trebuchet MS"/>
              <a:cs typeface="Trebuchet MS"/>
            </a:endParaRPr>
          </a:p>
        </p:txBody>
      </p:sp>
      <p:sp>
        <p:nvSpPr>
          <p:cNvPr id="46" name="Rectángulo 32"/>
          <p:cNvSpPr/>
          <p:nvPr/>
        </p:nvSpPr>
        <p:spPr>
          <a:xfrm>
            <a:off x="396385" y="2004195"/>
            <a:ext cx="1548956" cy="400110"/>
          </a:xfrm>
          <a:prstGeom prst="rect">
            <a:avLst/>
          </a:prstGeom>
        </p:spPr>
        <p:txBody>
          <a:bodyPr wrap="square">
            <a:spAutoFit/>
          </a:bodyPr>
          <a:lstStyle/>
          <a:p>
            <a:pPr algn="ctr"/>
            <a:r>
              <a:rPr lang="es-CO" sz="1000" dirty="0" smtClean="0">
                <a:solidFill>
                  <a:schemeClr val="tx1">
                    <a:lumMod val="65000"/>
                    <a:lumOff val="35000"/>
                  </a:schemeClr>
                </a:solidFill>
                <a:latin typeface="Trebuchet MS"/>
                <a:cs typeface="Trebuchet MS"/>
              </a:rPr>
              <a:t>Lesiones voluntarias y no voluntarias </a:t>
            </a:r>
            <a:endParaRPr lang="es-CO" sz="1000" dirty="0">
              <a:solidFill>
                <a:schemeClr val="tx1">
                  <a:lumMod val="65000"/>
                  <a:lumOff val="35000"/>
                </a:schemeClr>
              </a:solidFill>
              <a:latin typeface="Trebuchet MS"/>
              <a:cs typeface="Trebuchet MS"/>
            </a:endParaRPr>
          </a:p>
        </p:txBody>
      </p:sp>
      <p:pic>
        <p:nvPicPr>
          <p:cNvPr id="40" name="Imagen 2"/>
          <p:cNvPicPr>
            <a:picLocks noChangeAspect="1"/>
          </p:cNvPicPr>
          <p:nvPr/>
        </p:nvPicPr>
        <p:blipFill>
          <a:blip r:embed="rId5"/>
          <a:stretch>
            <a:fillRect/>
          </a:stretch>
        </p:blipFill>
        <p:spPr>
          <a:xfrm>
            <a:off x="4600499" y="850225"/>
            <a:ext cx="360040" cy="402398"/>
          </a:xfrm>
          <a:prstGeom prst="rect">
            <a:avLst/>
          </a:prstGeom>
        </p:spPr>
      </p:pic>
      <p:sp>
        <p:nvSpPr>
          <p:cNvPr id="42" name="CuadroTexto 4"/>
          <p:cNvSpPr txBox="1"/>
          <p:nvPr/>
        </p:nvSpPr>
        <p:spPr>
          <a:xfrm>
            <a:off x="4618605" y="893439"/>
            <a:ext cx="360040" cy="307777"/>
          </a:xfrm>
          <a:prstGeom prst="rect">
            <a:avLst/>
          </a:prstGeom>
          <a:noFill/>
        </p:spPr>
        <p:txBody>
          <a:bodyPr wrap="square" rtlCol="0">
            <a:spAutoFit/>
          </a:bodyPr>
          <a:lstStyle/>
          <a:p>
            <a:r>
              <a:rPr lang="es-ES" sz="1400" b="1" dirty="0">
                <a:solidFill>
                  <a:schemeClr val="bg1"/>
                </a:solidFill>
                <a:latin typeface="Trebuchet MS Bold"/>
                <a:cs typeface="Trebuchet MS Bold"/>
              </a:rPr>
              <a:t>1.</a:t>
            </a:r>
          </a:p>
        </p:txBody>
      </p:sp>
      <p:sp>
        <p:nvSpPr>
          <p:cNvPr id="43" name="CuadroTexto 10"/>
          <p:cNvSpPr txBox="1"/>
          <p:nvPr/>
        </p:nvSpPr>
        <p:spPr>
          <a:xfrm>
            <a:off x="4994995" y="821151"/>
            <a:ext cx="3494622" cy="738664"/>
          </a:xfrm>
          <a:prstGeom prst="rect">
            <a:avLst/>
          </a:prstGeom>
          <a:noFill/>
        </p:spPr>
        <p:txBody>
          <a:bodyPr vert="horz" wrap="square" rtlCol="0">
            <a:spAutoFit/>
          </a:bodyPr>
          <a:lstStyle/>
          <a:p>
            <a:pPr>
              <a:buSzPct val="140000"/>
            </a:pPr>
            <a:r>
              <a:rPr lang="ro-RO" sz="1200" b="1" dirty="0" smtClean="0">
                <a:solidFill>
                  <a:srgbClr val="58595B"/>
                </a:solidFill>
                <a:latin typeface="Trebuchet MS"/>
                <a:cs typeface="Trebuchet MS"/>
              </a:rPr>
              <a:t>TELEMEDICINA COMO EST</a:t>
            </a:r>
            <a:r>
              <a:rPr lang="es-CO" sz="1200" b="1" dirty="0" smtClean="0">
                <a:solidFill>
                  <a:srgbClr val="58595B"/>
                </a:solidFill>
                <a:latin typeface="Trebuchet MS"/>
                <a:cs typeface="Trebuchet MS"/>
              </a:rPr>
              <a:t>Á</a:t>
            </a:r>
            <a:r>
              <a:rPr lang="ro-RO" sz="1200" b="1" dirty="0" smtClean="0">
                <a:solidFill>
                  <a:srgbClr val="58595B"/>
                </a:solidFill>
                <a:latin typeface="Trebuchet MS"/>
                <a:cs typeface="Trebuchet MS"/>
              </a:rPr>
              <a:t>NDAR DE CUIDADO</a:t>
            </a:r>
          </a:p>
          <a:p>
            <a:pPr algn="just">
              <a:buSzPct val="140000"/>
            </a:pPr>
            <a:r>
              <a:rPr lang="es-CO" sz="1000" dirty="0" smtClean="0">
                <a:solidFill>
                  <a:srgbClr val="58595B"/>
                </a:solidFill>
                <a:latin typeface="Trebuchet MS"/>
                <a:cs typeface="Trebuchet MS"/>
              </a:rPr>
              <a:t>El </a:t>
            </a:r>
            <a:r>
              <a:rPr lang="es-CO" sz="1000" dirty="0">
                <a:solidFill>
                  <a:srgbClr val="58595B"/>
                </a:solidFill>
                <a:latin typeface="Trebuchet MS"/>
                <a:cs typeface="Trebuchet MS"/>
              </a:rPr>
              <a:t>u</a:t>
            </a:r>
            <a:r>
              <a:rPr lang="es-CO" sz="1000" dirty="0" smtClean="0">
                <a:solidFill>
                  <a:srgbClr val="58595B"/>
                </a:solidFill>
                <a:latin typeface="Trebuchet MS"/>
                <a:cs typeface="Trebuchet MS"/>
              </a:rPr>
              <a:t>so </a:t>
            </a:r>
            <a:r>
              <a:rPr lang="es-CO" sz="1000" dirty="0">
                <a:solidFill>
                  <a:srgbClr val="58595B"/>
                </a:solidFill>
                <a:latin typeface="Trebuchet MS"/>
                <a:cs typeface="Trebuchet MS"/>
              </a:rPr>
              <a:t>de la telemedicina  para ampliar  el acceso a médicos en toda la región es </a:t>
            </a:r>
            <a:r>
              <a:rPr lang="es-CO" sz="1000" b="1" dirty="0">
                <a:solidFill>
                  <a:srgbClr val="58595B"/>
                </a:solidFill>
                <a:latin typeface="Trebuchet MS"/>
                <a:cs typeface="Trebuchet MS"/>
              </a:rPr>
              <a:t>fundamental para mejorar la  calidad de los servicios de salud. </a:t>
            </a:r>
            <a:endParaRPr lang="es-ES" sz="1000" b="1" dirty="0">
              <a:solidFill>
                <a:srgbClr val="58595B"/>
              </a:solidFill>
              <a:latin typeface="Trebuchet MS"/>
              <a:cs typeface="Trebuchet MS"/>
            </a:endParaRPr>
          </a:p>
        </p:txBody>
      </p:sp>
      <p:pic>
        <p:nvPicPr>
          <p:cNvPr id="44" name="Imagen 11"/>
          <p:cNvPicPr>
            <a:picLocks noChangeAspect="1"/>
          </p:cNvPicPr>
          <p:nvPr/>
        </p:nvPicPr>
        <p:blipFill>
          <a:blip r:embed="rId5"/>
          <a:stretch>
            <a:fillRect/>
          </a:stretch>
        </p:blipFill>
        <p:spPr>
          <a:xfrm>
            <a:off x="4600499" y="1660946"/>
            <a:ext cx="360040" cy="402398"/>
          </a:xfrm>
          <a:prstGeom prst="rect">
            <a:avLst/>
          </a:prstGeom>
        </p:spPr>
      </p:pic>
      <p:sp>
        <p:nvSpPr>
          <p:cNvPr id="45" name="CuadroTexto 12"/>
          <p:cNvSpPr txBox="1"/>
          <p:nvPr/>
        </p:nvSpPr>
        <p:spPr>
          <a:xfrm>
            <a:off x="4627658" y="1704156"/>
            <a:ext cx="360040" cy="307777"/>
          </a:xfrm>
          <a:prstGeom prst="rect">
            <a:avLst/>
          </a:prstGeom>
          <a:noFill/>
        </p:spPr>
        <p:txBody>
          <a:bodyPr wrap="square" rtlCol="0">
            <a:spAutoFit/>
          </a:bodyPr>
          <a:lstStyle/>
          <a:p>
            <a:r>
              <a:rPr lang="es-ES" sz="1400" b="1" dirty="0">
                <a:solidFill>
                  <a:schemeClr val="bg1"/>
                </a:solidFill>
                <a:latin typeface="Trebuchet MS Bold"/>
                <a:cs typeface="Trebuchet MS Bold"/>
              </a:rPr>
              <a:t>2.</a:t>
            </a:r>
          </a:p>
        </p:txBody>
      </p:sp>
      <p:sp>
        <p:nvSpPr>
          <p:cNvPr id="47" name="CuadroTexto 13"/>
          <p:cNvSpPr txBox="1"/>
          <p:nvPr/>
        </p:nvSpPr>
        <p:spPr>
          <a:xfrm>
            <a:off x="5006012" y="1601085"/>
            <a:ext cx="3611195" cy="923330"/>
          </a:xfrm>
          <a:prstGeom prst="rect">
            <a:avLst/>
          </a:prstGeom>
          <a:noFill/>
        </p:spPr>
        <p:txBody>
          <a:bodyPr vert="horz" wrap="square" rtlCol="0">
            <a:spAutoFit/>
          </a:bodyPr>
          <a:lstStyle/>
          <a:p>
            <a:pPr>
              <a:buSzPct val="140000"/>
            </a:pPr>
            <a:r>
              <a:rPr lang="es-CO" sz="1200" b="1" dirty="0" smtClean="0">
                <a:solidFill>
                  <a:srgbClr val="58595B"/>
                </a:solidFill>
                <a:latin typeface="Trebuchet MS"/>
                <a:cs typeface="Trebuchet MS"/>
              </a:rPr>
              <a:t>ALEJAMIENTO DE LOS MODELOS DE REEMBOLSO TRADICIONALES </a:t>
            </a:r>
          </a:p>
          <a:p>
            <a:pPr algn="just">
              <a:buSzPct val="140000"/>
            </a:pPr>
            <a:r>
              <a:rPr lang="es-CO" sz="1000" dirty="0">
                <a:solidFill>
                  <a:srgbClr val="58595B"/>
                </a:solidFill>
                <a:latin typeface="Trebuchet MS"/>
                <a:cs typeface="Trebuchet MS"/>
              </a:rPr>
              <a:t>Es fundamental </a:t>
            </a:r>
            <a:r>
              <a:rPr lang="es-CO" sz="1000" dirty="0" smtClean="0">
                <a:solidFill>
                  <a:srgbClr val="58595B"/>
                </a:solidFill>
                <a:latin typeface="Trebuchet MS"/>
                <a:cs typeface="Trebuchet MS"/>
              </a:rPr>
              <a:t>elegir  </a:t>
            </a:r>
            <a:r>
              <a:rPr lang="es-CO" sz="1000" dirty="0">
                <a:solidFill>
                  <a:srgbClr val="58595B"/>
                </a:solidFill>
                <a:latin typeface="Trebuchet MS"/>
                <a:cs typeface="Trebuchet MS"/>
              </a:rPr>
              <a:t>un </a:t>
            </a:r>
            <a:r>
              <a:rPr lang="es-CO" sz="1000" b="1" dirty="0">
                <a:solidFill>
                  <a:srgbClr val="58595B"/>
                </a:solidFill>
                <a:latin typeface="Trebuchet MS"/>
                <a:cs typeface="Trebuchet MS"/>
              </a:rPr>
              <a:t>modelo de reembolso que  promueva la mejor calidad asistencial para los </a:t>
            </a:r>
            <a:r>
              <a:rPr lang="es-CO" sz="1000" b="1" dirty="0" smtClean="0">
                <a:solidFill>
                  <a:srgbClr val="58595B"/>
                </a:solidFill>
                <a:latin typeface="Trebuchet MS"/>
                <a:cs typeface="Trebuchet MS"/>
              </a:rPr>
              <a:t>pacientes, </a:t>
            </a:r>
            <a:r>
              <a:rPr lang="es-CO" sz="1000" b="1" dirty="0">
                <a:solidFill>
                  <a:srgbClr val="58595B"/>
                </a:solidFill>
                <a:latin typeface="Trebuchet MS"/>
                <a:cs typeface="Trebuchet MS"/>
              </a:rPr>
              <a:t>a la vez que garantice la sostenibilidad del sistema.</a:t>
            </a:r>
          </a:p>
        </p:txBody>
      </p:sp>
      <p:pic>
        <p:nvPicPr>
          <p:cNvPr id="48" name="Imagen 14"/>
          <p:cNvPicPr>
            <a:picLocks noChangeAspect="1"/>
          </p:cNvPicPr>
          <p:nvPr/>
        </p:nvPicPr>
        <p:blipFill>
          <a:blip r:embed="rId5"/>
          <a:stretch>
            <a:fillRect/>
          </a:stretch>
        </p:blipFill>
        <p:spPr>
          <a:xfrm>
            <a:off x="4600499" y="2642316"/>
            <a:ext cx="360040" cy="402398"/>
          </a:xfrm>
          <a:prstGeom prst="rect">
            <a:avLst/>
          </a:prstGeom>
        </p:spPr>
      </p:pic>
      <p:sp>
        <p:nvSpPr>
          <p:cNvPr id="49" name="CuadroTexto 15"/>
          <p:cNvSpPr txBox="1"/>
          <p:nvPr/>
        </p:nvSpPr>
        <p:spPr>
          <a:xfrm>
            <a:off x="4627658" y="2685525"/>
            <a:ext cx="360040" cy="307777"/>
          </a:xfrm>
          <a:prstGeom prst="rect">
            <a:avLst/>
          </a:prstGeom>
          <a:noFill/>
        </p:spPr>
        <p:txBody>
          <a:bodyPr wrap="square" rtlCol="0">
            <a:spAutoFit/>
          </a:bodyPr>
          <a:lstStyle/>
          <a:p>
            <a:r>
              <a:rPr lang="es-ES" sz="1400" b="1">
                <a:solidFill>
                  <a:schemeClr val="bg1"/>
                </a:solidFill>
                <a:latin typeface="Trebuchet MS Bold"/>
                <a:cs typeface="Trebuchet MS Bold"/>
              </a:rPr>
              <a:t>3.</a:t>
            </a:r>
          </a:p>
        </p:txBody>
      </p:sp>
      <p:sp>
        <p:nvSpPr>
          <p:cNvPr id="52" name="CuadroTexto 16"/>
          <p:cNvSpPr txBox="1"/>
          <p:nvPr/>
        </p:nvSpPr>
        <p:spPr>
          <a:xfrm>
            <a:off x="5005136" y="2583791"/>
            <a:ext cx="3720840" cy="892552"/>
          </a:xfrm>
          <a:prstGeom prst="rect">
            <a:avLst/>
          </a:prstGeom>
          <a:noFill/>
        </p:spPr>
        <p:txBody>
          <a:bodyPr vert="horz" wrap="square" rtlCol="0">
            <a:spAutoFit/>
          </a:bodyPr>
          <a:lstStyle/>
          <a:p>
            <a:pPr>
              <a:buSzPct val="140000"/>
            </a:pPr>
            <a:r>
              <a:rPr lang="pt-BR" sz="1200" b="1" dirty="0" smtClean="0">
                <a:solidFill>
                  <a:srgbClr val="58595B"/>
                </a:solidFill>
                <a:latin typeface="Trebuchet MS"/>
                <a:cs typeface="Trebuchet MS"/>
              </a:rPr>
              <a:t>SURGIMIENTO DE EMPRESAS CLÍNICAS REMOTOS </a:t>
            </a:r>
          </a:p>
          <a:p>
            <a:pPr algn="just">
              <a:buSzPct val="140000"/>
            </a:pPr>
            <a:r>
              <a:rPr lang="es-CO" sz="1000" b="1" dirty="0">
                <a:solidFill>
                  <a:srgbClr val="58595B"/>
                </a:solidFill>
                <a:latin typeface="Trebuchet MS"/>
                <a:cs typeface="Trebuchet MS"/>
              </a:rPr>
              <a:t>La adopción de las </a:t>
            </a:r>
            <a:r>
              <a:rPr lang="es-CO" sz="1000" b="1" dirty="0" smtClean="0">
                <a:solidFill>
                  <a:srgbClr val="58595B"/>
                </a:solidFill>
                <a:latin typeface="Trebuchet MS"/>
                <a:cs typeface="Trebuchet MS"/>
              </a:rPr>
              <a:t>TIC </a:t>
            </a:r>
            <a:r>
              <a:rPr lang="es-CO" sz="1000" b="1" dirty="0">
                <a:solidFill>
                  <a:srgbClr val="58595B"/>
                </a:solidFill>
                <a:latin typeface="Trebuchet MS"/>
                <a:cs typeface="Trebuchet MS"/>
              </a:rPr>
              <a:t>en el sistema de salud genera diagnósticos y tratamientos más oportunos</a:t>
            </a:r>
            <a:r>
              <a:rPr lang="es-CO" sz="1000" dirty="0">
                <a:solidFill>
                  <a:srgbClr val="58595B"/>
                </a:solidFill>
                <a:latin typeface="Trebuchet MS"/>
                <a:cs typeface="Trebuchet MS"/>
              </a:rPr>
              <a:t>, mejora en la calidad del servicio, reducción de los costos de transporte, atención </a:t>
            </a:r>
            <a:r>
              <a:rPr lang="es-CO" sz="1000" dirty="0" smtClean="0">
                <a:solidFill>
                  <a:srgbClr val="58595B"/>
                </a:solidFill>
                <a:latin typeface="Trebuchet MS"/>
                <a:cs typeface="Trebuchet MS"/>
              </a:rPr>
              <a:t>continua </a:t>
            </a:r>
            <a:r>
              <a:rPr lang="es-CO" sz="1000" dirty="0">
                <a:solidFill>
                  <a:srgbClr val="58595B"/>
                </a:solidFill>
                <a:latin typeface="Trebuchet MS"/>
                <a:cs typeface="Trebuchet MS"/>
              </a:rPr>
              <a:t>y  mayor cobertura</a:t>
            </a:r>
          </a:p>
        </p:txBody>
      </p:sp>
      <p:pic>
        <p:nvPicPr>
          <p:cNvPr id="53" name="Imagen 29"/>
          <p:cNvPicPr>
            <a:picLocks noChangeAspect="1"/>
          </p:cNvPicPr>
          <p:nvPr/>
        </p:nvPicPr>
        <p:blipFill>
          <a:blip r:embed="rId7"/>
          <a:stretch>
            <a:fillRect/>
          </a:stretch>
        </p:blipFill>
        <p:spPr>
          <a:xfrm>
            <a:off x="8460432" y="-596694"/>
            <a:ext cx="543661" cy="127172"/>
          </a:xfrm>
          <a:prstGeom prst="rect">
            <a:avLst/>
          </a:prstGeom>
        </p:spPr>
      </p:pic>
      <p:sp>
        <p:nvSpPr>
          <p:cNvPr id="54" name="CuadroTexto 10"/>
          <p:cNvSpPr txBox="1"/>
          <p:nvPr/>
        </p:nvSpPr>
        <p:spPr>
          <a:xfrm>
            <a:off x="794861" y="4762764"/>
            <a:ext cx="3494622" cy="276999"/>
          </a:xfrm>
          <a:prstGeom prst="rect">
            <a:avLst/>
          </a:prstGeom>
          <a:noFill/>
        </p:spPr>
        <p:txBody>
          <a:bodyPr vert="horz" wrap="square" rtlCol="0">
            <a:spAutoFit/>
          </a:bodyPr>
          <a:lstStyle/>
          <a:p>
            <a:pPr algn="ctr">
              <a:buSzPct val="140000"/>
            </a:pPr>
            <a:r>
              <a:rPr lang="es-CO" sz="1200" b="1" dirty="0" smtClean="0">
                <a:solidFill>
                  <a:srgbClr val="58595B"/>
                </a:solidFill>
                <a:latin typeface="Trebuchet MS"/>
                <a:cs typeface="Trebuchet MS"/>
              </a:rPr>
              <a:t>NICHOS</a:t>
            </a:r>
            <a:endParaRPr lang="es-ES" sz="1000" dirty="0">
              <a:solidFill>
                <a:srgbClr val="58595B"/>
              </a:solidFill>
              <a:latin typeface="Trebuchet MS"/>
              <a:cs typeface="Trebuchet MS"/>
            </a:endParaRPr>
          </a:p>
        </p:txBody>
      </p:sp>
    </p:spTree>
    <p:extLst>
      <p:ext uri="{BB962C8B-B14F-4D97-AF65-F5344CB8AC3E}">
        <p14:creationId xmlns:p14="http://schemas.microsoft.com/office/powerpoint/2010/main" val="423422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37" name="CuadroTexto 236"/>
          <p:cNvSpPr txBox="1"/>
          <p:nvPr/>
        </p:nvSpPr>
        <p:spPr>
          <a:xfrm>
            <a:off x="4327769" y="1260453"/>
            <a:ext cx="4250747" cy="830997"/>
          </a:xfrm>
          <a:prstGeom prst="rect">
            <a:avLst/>
          </a:prstGeom>
          <a:noFill/>
        </p:spPr>
        <p:txBody>
          <a:bodyPr vert="horz" wrap="square" rtlCol="0" anchor="t">
            <a:spAutoFit/>
          </a:bodyPr>
          <a:lstStyle/>
          <a:p>
            <a:pPr algn="just">
              <a:buSzPct val="140000"/>
            </a:pPr>
            <a:r>
              <a:rPr lang="es-CO" sz="1200" dirty="0">
                <a:solidFill>
                  <a:schemeClr val="tx1">
                    <a:lumMod val="50000"/>
                    <a:lumOff val="50000"/>
                  </a:schemeClr>
                </a:solidFill>
                <a:latin typeface="Trebuchet MS"/>
                <a:cs typeface="Trebuchet MS"/>
              </a:rPr>
              <a:t>Uso de </a:t>
            </a:r>
            <a:r>
              <a:rPr lang="es-CO" sz="1200" b="1" dirty="0">
                <a:solidFill>
                  <a:schemeClr val="tx1">
                    <a:lumMod val="50000"/>
                    <a:lumOff val="50000"/>
                  </a:schemeClr>
                </a:solidFill>
                <a:latin typeface="Trebuchet MS"/>
                <a:cs typeface="Trebuchet MS"/>
              </a:rPr>
              <a:t>dispositivos móviles </a:t>
            </a:r>
            <a:r>
              <a:rPr lang="es-CO" sz="1200" dirty="0">
                <a:solidFill>
                  <a:schemeClr val="tx1">
                    <a:lumMod val="50000"/>
                    <a:lumOff val="50000"/>
                  </a:schemeClr>
                </a:solidFill>
                <a:latin typeface="Trebuchet MS"/>
                <a:cs typeface="Trebuchet MS"/>
              </a:rPr>
              <a:t>(</a:t>
            </a:r>
            <a:r>
              <a:rPr lang="es-CO" sz="1200" dirty="0" smtClean="0">
                <a:solidFill>
                  <a:schemeClr val="tx1">
                    <a:lumMod val="50000"/>
                    <a:lumOff val="50000"/>
                  </a:schemeClr>
                </a:solidFill>
                <a:latin typeface="Trebuchet MS"/>
                <a:cs typeface="Trebuchet MS"/>
              </a:rPr>
              <a:t>teléfonos y </a:t>
            </a:r>
            <a:r>
              <a:rPr lang="es-CO" sz="1200" dirty="0">
                <a:solidFill>
                  <a:schemeClr val="tx1">
                    <a:lumMod val="50000"/>
                    <a:lumOff val="50000"/>
                  </a:schemeClr>
                </a:solidFill>
                <a:latin typeface="Trebuchet MS"/>
                <a:cs typeface="Trebuchet MS"/>
              </a:rPr>
              <a:t>tabletas, entre otros) </a:t>
            </a:r>
            <a:r>
              <a:rPr lang="es-CO" sz="1200" dirty="0" smtClean="0">
                <a:solidFill>
                  <a:schemeClr val="tx1">
                    <a:lumMod val="50000"/>
                    <a:lumOff val="50000"/>
                  </a:schemeClr>
                </a:solidFill>
                <a:latin typeface="Trebuchet MS"/>
                <a:cs typeface="Trebuchet MS"/>
              </a:rPr>
              <a:t>en </a:t>
            </a:r>
            <a:r>
              <a:rPr lang="es-CO" sz="1200" dirty="0">
                <a:solidFill>
                  <a:schemeClr val="tx1">
                    <a:lumMod val="50000"/>
                    <a:lumOff val="50000"/>
                  </a:schemeClr>
                </a:solidFill>
                <a:latin typeface="Trebuchet MS"/>
                <a:cs typeface="Trebuchet MS"/>
              </a:rPr>
              <a:t>el sector de la salud, sin importar que </a:t>
            </a:r>
            <a:r>
              <a:rPr lang="es-CO" sz="1200" dirty="0" smtClean="0">
                <a:solidFill>
                  <a:schemeClr val="tx1">
                    <a:lumMod val="50000"/>
                    <a:lumOff val="50000"/>
                  </a:schemeClr>
                </a:solidFill>
                <a:latin typeface="Trebuchet MS"/>
                <a:cs typeface="Trebuchet MS"/>
              </a:rPr>
              <a:t>sea </a:t>
            </a:r>
            <a:r>
              <a:rPr lang="es-CO" sz="1200" dirty="0">
                <a:solidFill>
                  <a:schemeClr val="tx1">
                    <a:lumMod val="50000"/>
                    <a:lumOff val="50000"/>
                  </a:schemeClr>
                </a:solidFill>
                <a:latin typeface="Trebuchet MS"/>
                <a:cs typeface="Trebuchet MS"/>
              </a:rPr>
              <a:t>un </a:t>
            </a:r>
            <a:r>
              <a:rPr lang="es-CO" sz="1200" dirty="0" smtClean="0">
                <a:solidFill>
                  <a:schemeClr val="tx1">
                    <a:lumMod val="50000"/>
                    <a:lumOff val="50000"/>
                  </a:schemeClr>
                </a:solidFill>
                <a:latin typeface="Trebuchet MS"/>
                <a:cs typeface="Trebuchet MS"/>
              </a:rPr>
              <a:t>paciente</a:t>
            </a:r>
            <a:r>
              <a:rPr lang="es-CO" sz="1200" dirty="0">
                <a:solidFill>
                  <a:schemeClr val="tx1">
                    <a:lumMod val="50000"/>
                    <a:lumOff val="50000"/>
                  </a:schemeClr>
                </a:solidFill>
                <a:latin typeface="Trebuchet MS"/>
                <a:cs typeface="Trebuchet MS"/>
              </a:rPr>
              <a:t>, p</a:t>
            </a:r>
            <a:r>
              <a:rPr lang="es-CO" sz="1200" dirty="0" smtClean="0">
                <a:solidFill>
                  <a:schemeClr val="tx1">
                    <a:lumMod val="50000"/>
                    <a:lumOff val="50000"/>
                  </a:schemeClr>
                </a:solidFill>
                <a:latin typeface="Trebuchet MS"/>
                <a:cs typeface="Trebuchet MS"/>
              </a:rPr>
              <a:t>rofesional médico</a:t>
            </a:r>
            <a:r>
              <a:rPr lang="es-CO" sz="1200" dirty="0">
                <a:solidFill>
                  <a:schemeClr val="tx1">
                    <a:lumMod val="50000"/>
                    <a:lumOff val="50000"/>
                  </a:schemeClr>
                </a:solidFill>
                <a:latin typeface="Trebuchet MS"/>
                <a:cs typeface="Trebuchet MS"/>
              </a:rPr>
              <a:t>, </a:t>
            </a:r>
            <a:r>
              <a:rPr lang="es-CO" sz="1200" dirty="0" smtClean="0">
                <a:solidFill>
                  <a:schemeClr val="tx1">
                    <a:lumMod val="50000"/>
                    <a:lumOff val="50000"/>
                  </a:schemeClr>
                </a:solidFill>
                <a:latin typeface="Trebuchet MS"/>
                <a:cs typeface="Trebuchet MS"/>
              </a:rPr>
              <a:t>institución</a:t>
            </a:r>
            <a:r>
              <a:rPr lang="es-CO" sz="1200" dirty="0">
                <a:solidFill>
                  <a:schemeClr val="tx1">
                    <a:lumMod val="50000"/>
                    <a:lumOff val="50000"/>
                  </a:schemeClr>
                </a:solidFill>
                <a:latin typeface="Trebuchet MS"/>
                <a:cs typeface="Trebuchet MS"/>
              </a:rPr>
              <a:t>, </a:t>
            </a:r>
            <a:r>
              <a:rPr lang="es-CO" sz="1200" dirty="0" smtClean="0">
                <a:solidFill>
                  <a:schemeClr val="tx1">
                    <a:lumMod val="50000"/>
                    <a:lumOff val="50000"/>
                  </a:schemeClr>
                </a:solidFill>
                <a:latin typeface="Trebuchet MS"/>
                <a:cs typeface="Trebuchet MS"/>
              </a:rPr>
              <a:t>gobierno </a:t>
            </a:r>
            <a:r>
              <a:rPr lang="es-CO" sz="1200" dirty="0">
                <a:solidFill>
                  <a:schemeClr val="tx1">
                    <a:lumMod val="50000"/>
                    <a:lumOff val="50000"/>
                  </a:schemeClr>
                </a:solidFill>
                <a:latin typeface="Trebuchet MS"/>
                <a:cs typeface="Trebuchet MS"/>
              </a:rPr>
              <a:t>o </a:t>
            </a:r>
            <a:r>
              <a:rPr lang="es-CO" sz="1200" dirty="0" smtClean="0">
                <a:solidFill>
                  <a:schemeClr val="tx1">
                    <a:lumMod val="50000"/>
                    <a:lumOff val="50000"/>
                  </a:schemeClr>
                </a:solidFill>
                <a:latin typeface="Trebuchet MS"/>
                <a:cs typeface="Trebuchet MS"/>
              </a:rPr>
              <a:t>empresa</a:t>
            </a:r>
            <a:r>
              <a:rPr lang="es-CO" sz="1200" dirty="0">
                <a:solidFill>
                  <a:schemeClr val="tx1">
                    <a:lumMod val="50000"/>
                    <a:lumOff val="50000"/>
                  </a:schemeClr>
                </a:solidFill>
                <a:latin typeface="Trebuchet MS"/>
                <a:cs typeface="Trebuchet MS"/>
              </a:rPr>
              <a:t>.</a:t>
            </a:r>
          </a:p>
        </p:txBody>
      </p:sp>
      <p:cxnSp>
        <p:nvCxnSpPr>
          <p:cNvPr id="236" name="Conector recto 235"/>
          <p:cNvCxnSpPr/>
          <p:nvPr/>
        </p:nvCxnSpPr>
        <p:spPr>
          <a:xfrm flipV="1">
            <a:off x="4304304" y="1127760"/>
            <a:ext cx="0" cy="4836161"/>
          </a:xfrm>
          <a:prstGeom prst="line">
            <a:avLst/>
          </a:prstGeom>
          <a:ln>
            <a:solidFill>
              <a:srgbClr val="63A742"/>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4" name="CuadroTexto 53"/>
          <p:cNvSpPr txBox="1"/>
          <p:nvPr/>
        </p:nvSpPr>
        <p:spPr>
          <a:xfrm>
            <a:off x="4308454" y="2474901"/>
            <a:ext cx="3584262" cy="461665"/>
          </a:xfrm>
          <a:prstGeom prst="rect">
            <a:avLst/>
          </a:prstGeom>
          <a:noFill/>
        </p:spPr>
        <p:txBody>
          <a:bodyPr vert="horz" wrap="square" rtlCol="0">
            <a:spAutoFit/>
          </a:bodyPr>
          <a:lstStyle/>
          <a:p>
            <a:pPr algn="just">
              <a:buSzPct val="140000"/>
            </a:pPr>
            <a:r>
              <a:rPr lang="es-CO" sz="1200" dirty="0">
                <a:solidFill>
                  <a:schemeClr val="tx1">
                    <a:lumMod val="50000"/>
                    <a:lumOff val="50000"/>
                  </a:schemeClr>
                </a:solidFill>
                <a:latin typeface="Trebuchet MS"/>
                <a:cs typeface="Trebuchet MS"/>
              </a:rPr>
              <a:t>Uso de </a:t>
            </a:r>
            <a:r>
              <a:rPr lang="es-CO" sz="1200" b="1" dirty="0">
                <a:solidFill>
                  <a:schemeClr val="tx1">
                    <a:lumMod val="50000"/>
                    <a:lumOff val="50000"/>
                  </a:schemeClr>
                </a:solidFill>
                <a:latin typeface="Trebuchet MS"/>
                <a:cs typeface="Trebuchet MS"/>
              </a:rPr>
              <a:t>plataformas</a:t>
            </a:r>
            <a:r>
              <a:rPr lang="es-CO" sz="1200" dirty="0">
                <a:solidFill>
                  <a:schemeClr val="tx1">
                    <a:lumMod val="50000"/>
                    <a:lumOff val="50000"/>
                  </a:schemeClr>
                </a:solidFill>
                <a:latin typeface="Trebuchet MS"/>
                <a:cs typeface="Trebuchet MS"/>
              </a:rPr>
              <a:t> que permitan la </a:t>
            </a:r>
            <a:r>
              <a:rPr lang="es-CO" sz="1200" b="1" dirty="0">
                <a:solidFill>
                  <a:schemeClr val="tx1">
                    <a:lumMod val="50000"/>
                    <a:lumOff val="50000"/>
                  </a:schemeClr>
                </a:solidFill>
                <a:latin typeface="Trebuchet MS"/>
                <a:cs typeface="Trebuchet MS"/>
              </a:rPr>
              <a:t>integración de los datos </a:t>
            </a:r>
            <a:r>
              <a:rPr lang="es-CO" sz="1200" dirty="0">
                <a:solidFill>
                  <a:schemeClr val="tx1">
                    <a:lumMod val="50000"/>
                    <a:lumOff val="50000"/>
                  </a:schemeClr>
                </a:solidFill>
                <a:latin typeface="Trebuchet MS"/>
                <a:cs typeface="Trebuchet MS"/>
              </a:rPr>
              <a:t>generados por los </a:t>
            </a:r>
            <a:r>
              <a:rPr lang="es-CO" sz="1200" dirty="0" smtClean="0">
                <a:solidFill>
                  <a:schemeClr val="tx1">
                    <a:lumMod val="50000"/>
                    <a:lumOff val="50000"/>
                  </a:schemeClr>
                </a:solidFill>
                <a:latin typeface="Trebuchet MS"/>
                <a:cs typeface="Trebuchet MS"/>
              </a:rPr>
              <a:t>pacientes.</a:t>
            </a:r>
            <a:endParaRPr lang="es-CO" sz="1200" dirty="0">
              <a:solidFill>
                <a:schemeClr val="tx1">
                  <a:lumMod val="50000"/>
                  <a:lumOff val="50000"/>
                </a:schemeClr>
              </a:solidFill>
              <a:latin typeface="Trebuchet MS"/>
              <a:cs typeface="Trebuchet MS"/>
            </a:endParaRPr>
          </a:p>
        </p:txBody>
      </p:sp>
      <p:sp>
        <p:nvSpPr>
          <p:cNvPr id="59" name="CuadroTexto 58"/>
          <p:cNvSpPr txBox="1"/>
          <p:nvPr/>
        </p:nvSpPr>
        <p:spPr>
          <a:xfrm>
            <a:off x="4318015" y="3540367"/>
            <a:ext cx="3574701" cy="461665"/>
          </a:xfrm>
          <a:prstGeom prst="rect">
            <a:avLst/>
          </a:prstGeom>
          <a:noFill/>
        </p:spPr>
        <p:txBody>
          <a:bodyPr vert="horz" wrap="square" rtlCol="0">
            <a:spAutoFit/>
          </a:bodyPr>
          <a:lstStyle/>
          <a:p>
            <a:pPr algn="just">
              <a:buSzPct val="140000"/>
            </a:pPr>
            <a:r>
              <a:rPr lang="es-CO" sz="1200" dirty="0">
                <a:solidFill>
                  <a:schemeClr val="tx1">
                    <a:lumMod val="50000"/>
                    <a:lumOff val="50000"/>
                  </a:schemeClr>
                </a:solidFill>
                <a:latin typeface="Trebuchet MS"/>
                <a:cs typeface="Trebuchet MS"/>
              </a:rPr>
              <a:t>La </a:t>
            </a:r>
            <a:r>
              <a:rPr lang="es-CO" sz="1200" dirty="0" smtClean="0">
                <a:solidFill>
                  <a:schemeClr val="tx1">
                    <a:lumMod val="50000"/>
                    <a:lumOff val="50000"/>
                  </a:schemeClr>
                </a:solidFill>
                <a:latin typeface="Trebuchet MS"/>
                <a:cs typeface="Trebuchet MS"/>
              </a:rPr>
              <a:t>telesalud </a:t>
            </a:r>
            <a:r>
              <a:rPr lang="es-CO" sz="1200" dirty="0">
                <a:solidFill>
                  <a:schemeClr val="tx1">
                    <a:lumMod val="50000"/>
                    <a:lumOff val="50000"/>
                  </a:schemeClr>
                </a:solidFill>
                <a:latin typeface="Trebuchet MS"/>
                <a:cs typeface="Trebuchet MS"/>
              </a:rPr>
              <a:t>está lista para convertirse en una </a:t>
            </a:r>
            <a:r>
              <a:rPr lang="es-CO" sz="1200" b="1" dirty="0">
                <a:solidFill>
                  <a:schemeClr val="tx1">
                    <a:lumMod val="50000"/>
                    <a:lumOff val="50000"/>
                  </a:schemeClr>
                </a:solidFill>
                <a:latin typeface="Trebuchet MS"/>
                <a:cs typeface="Trebuchet MS"/>
              </a:rPr>
              <a:t>fuente importante de comercio internacional</a:t>
            </a:r>
            <a:r>
              <a:rPr lang="es-CO" sz="1200" dirty="0">
                <a:solidFill>
                  <a:schemeClr val="tx1">
                    <a:lumMod val="50000"/>
                    <a:lumOff val="50000"/>
                  </a:schemeClr>
                </a:solidFill>
                <a:latin typeface="Trebuchet MS"/>
                <a:cs typeface="Trebuchet MS"/>
              </a:rPr>
              <a:t>. </a:t>
            </a:r>
          </a:p>
        </p:txBody>
      </p:sp>
      <p:pic>
        <p:nvPicPr>
          <p:cNvPr id="28" name="Imagen 27"/>
          <p:cNvPicPr>
            <a:picLocks noChangeAspect="1"/>
          </p:cNvPicPr>
          <p:nvPr/>
        </p:nvPicPr>
        <p:blipFill>
          <a:blip r:embed="rId3"/>
          <a:stretch>
            <a:fillRect/>
          </a:stretch>
        </p:blipFill>
        <p:spPr>
          <a:xfrm>
            <a:off x="8114228" y="1"/>
            <a:ext cx="1066284" cy="692696"/>
          </a:xfrm>
          <a:prstGeom prst="rect">
            <a:avLst/>
          </a:prstGeom>
        </p:spPr>
      </p:pic>
      <p:sp>
        <p:nvSpPr>
          <p:cNvPr id="3" name="Redondear rectángulo de esquina diagonal 2"/>
          <p:cNvSpPr/>
          <p:nvPr/>
        </p:nvSpPr>
        <p:spPr>
          <a:xfrm>
            <a:off x="1608432" y="1290856"/>
            <a:ext cx="2492720" cy="792088"/>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b="1" dirty="0" smtClean="0">
                <a:solidFill>
                  <a:srgbClr val="58595B"/>
                </a:solidFill>
                <a:latin typeface="Trebuchet MS"/>
                <a:cs typeface="Trebuchet MS"/>
              </a:rPr>
              <a:t>SALUD MÓVIL</a:t>
            </a:r>
          </a:p>
        </p:txBody>
      </p:sp>
      <p:pic>
        <p:nvPicPr>
          <p:cNvPr id="25" name="Imagen 24"/>
          <p:cNvPicPr>
            <a:picLocks noChangeAspect="1"/>
          </p:cNvPicPr>
          <p:nvPr/>
        </p:nvPicPr>
        <p:blipFill>
          <a:blip r:embed="rId4"/>
          <a:stretch>
            <a:fillRect/>
          </a:stretch>
        </p:blipFill>
        <p:spPr>
          <a:xfrm>
            <a:off x="8460432" y="188640"/>
            <a:ext cx="543661" cy="127172"/>
          </a:xfrm>
          <a:prstGeom prst="rect">
            <a:avLst/>
          </a:prstGeom>
        </p:spPr>
      </p:pic>
      <p:sp>
        <p:nvSpPr>
          <p:cNvPr id="27" name="CuadroTexto 26"/>
          <p:cNvSpPr txBox="1"/>
          <p:nvPr/>
        </p:nvSpPr>
        <p:spPr>
          <a:xfrm>
            <a:off x="395536" y="260648"/>
            <a:ext cx="5780098" cy="461665"/>
          </a:xfrm>
          <a:prstGeom prst="rect">
            <a:avLst/>
          </a:prstGeom>
          <a:noFill/>
        </p:spPr>
        <p:txBody>
          <a:bodyPr wrap="none" rtlCol="0">
            <a:spAutoFit/>
          </a:bodyPr>
          <a:lstStyle/>
          <a:p>
            <a:r>
              <a:rPr lang="es-ES" sz="2400">
                <a:solidFill>
                  <a:srgbClr val="58595B"/>
                </a:solidFill>
                <a:latin typeface="Trebuchet MS"/>
                <a:cs typeface="Trebuchet MS"/>
              </a:rPr>
              <a:t>TENDENCIAS DE PRODUCTOS Y SERVICIOS</a:t>
            </a:r>
          </a:p>
        </p:txBody>
      </p:sp>
      <p:sp>
        <p:nvSpPr>
          <p:cNvPr id="29" name="CuadroTexto 28"/>
          <p:cNvSpPr txBox="1"/>
          <p:nvPr/>
        </p:nvSpPr>
        <p:spPr>
          <a:xfrm>
            <a:off x="4327769" y="4714154"/>
            <a:ext cx="4004020" cy="646331"/>
          </a:xfrm>
          <a:prstGeom prst="rect">
            <a:avLst/>
          </a:prstGeom>
          <a:noFill/>
        </p:spPr>
        <p:txBody>
          <a:bodyPr vert="horz" wrap="square" rtlCol="0">
            <a:spAutoFit/>
          </a:bodyPr>
          <a:lstStyle/>
          <a:p>
            <a:pPr algn="just">
              <a:buSzPct val="140000"/>
            </a:pPr>
            <a:r>
              <a:rPr lang="es-CO" sz="1200" dirty="0">
                <a:solidFill>
                  <a:schemeClr val="tx1">
                    <a:lumMod val="50000"/>
                    <a:lumOff val="50000"/>
                  </a:schemeClr>
                </a:solidFill>
                <a:latin typeface="Trebuchet MS"/>
                <a:cs typeface="Trebuchet MS"/>
              </a:rPr>
              <a:t>Las </a:t>
            </a:r>
            <a:r>
              <a:rPr lang="es-CO" sz="1200" b="1" dirty="0">
                <a:solidFill>
                  <a:schemeClr val="tx1">
                    <a:lumMod val="50000"/>
                    <a:lumOff val="50000"/>
                  </a:schemeClr>
                </a:solidFill>
                <a:latin typeface="Trebuchet MS"/>
                <a:cs typeface="Trebuchet MS"/>
              </a:rPr>
              <a:t>aplicaciones </a:t>
            </a:r>
            <a:r>
              <a:rPr lang="es-CO" sz="1200" dirty="0">
                <a:solidFill>
                  <a:schemeClr val="tx1">
                    <a:lumMod val="50000"/>
                    <a:lumOff val="50000"/>
                  </a:schemeClr>
                </a:solidFill>
                <a:latin typeface="Trebuchet MS"/>
                <a:cs typeface="Trebuchet MS"/>
              </a:rPr>
              <a:t>relacionadas con </a:t>
            </a:r>
            <a:r>
              <a:rPr lang="es-CO" sz="1200" b="1" dirty="0">
                <a:solidFill>
                  <a:schemeClr val="tx1">
                    <a:lumMod val="50000"/>
                    <a:lumOff val="50000"/>
                  </a:schemeClr>
                </a:solidFill>
                <a:latin typeface="Trebuchet MS"/>
                <a:cs typeface="Trebuchet MS"/>
              </a:rPr>
              <a:t>juegos</a:t>
            </a:r>
            <a:r>
              <a:rPr lang="es-CO" sz="1200" dirty="0">
                <a:solidFill>
                  <a:schemeClr val="tx1">
                    <a:lumMod val="50000"/>
                    <a:lumOff val="50000"/>
                  </a:schemeClr>
                </a:solidFill>
                <a:latin typeface="Trebuchet MS"/>
                <a:cs typeface="Trebuchet MS"/>
              </a:rPr>
              <a:t> son la herramienta perfecta para enseñar a la gente, o animarles a cambiar sus patrones de </a:t>
            </a:r>
            <a:r>
              <a:rPr lang="es-CO" sz="1200" dirty="0" smtClean="0">
                <a:solidFill>
                  <a:schemeClr val="tx1">
                    <a:lumMod val="50000"/>
                    <a:lumOff val="50000"/>
                  </a:schemeClr>
                </a:solidFill>
                <a:latin typeface="Trebuchet MS"/>
                <a:cs typeface="Trebuchet MS"/>
              </a:rPr>
              <a:t>comportamiento. </a:t>
            </a:r>
            <a:endParaRPr lang="es-ES" sz="1200" dirty="0">
              <a:solidFill>
                <a:schemeClr val="tx1">
                  <a:lumMod val="50000"/>
                  <a:lumOff val="50000"/>
                </a:schemeClr>
              </a:solidFill>
              <a:latin typeface="Trebuchet MS"/>
              <a:cs typeface="Trebuchet MS"/>
            </a:endParaRPr>
          </a:p>
        </p:txBody>
      </p:sp>
      <p:sp>
        <p:nvSpPr>
          <p:cNvPr id="36" name="Redondear rectángulo de esquina diagonal 35"/>
          <p:cNvSpPr/>
          <p:nvPr/>
        </p:nvSpPr>
        <p:spPr>
          <a:xfrm>
            <a:off x="1613647" y="2301024"/>
            <a:ext cx="2487505" cy="792088"/>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b="1" dirty="0" smtClean="0">
                <a:solidFill>
                  <a:srgbClr val="58595B"/>
                </a:solidFill>
                <a:latin typeface="Trebuchet MS"/>
                <a:cs typeface="Trebuchet MS"/>
              </a:rPr>
              <a:t>INTEGRACIÓN REGISTRO DE SALUD ELECTRÓNICO </a:t>
            </a:r>
          </a:p>
          <a:p>
            <a:pPr algn="ctr"/>
            <a:r>
              <a:rPr lang="es-ES" sz="1200" b="1" dirty="0" smtClean="0">
                <a:solidFill>
                  <a:srgbClr val="58595B"/>
                </a:solidFill>
                <a:latin typeface="Trebuchet MS"/>
                <a:cs typeface="Trebuchet MS"/>
              </a:rPr>
              <a:t>Y ANÁLISIS</a:t>
            </a:r>
            <a:endParaRPr lang="es-ES" sz="1200" b="1" dirty="0">
              <a:solidFill>
                <a:srgbClr val="58595B"/>
              </a:solidFill>
              <a:latin typeface="Trebuchet MS"/>
              <a:cs typeface="Trebuchet MS"/>
            </a:endParaRPr>
          </a:p>
        </p:txBody>
      </p:sp>
      <p:sp>
        <p:nvSpPr>
          <p:cNvPr id="37" name="Redondear rectángulo de esquina diagonal 36"/>
          <p:cNvSpPr/>
          <p:nvPr/>
        </p:nvSpPr>
        <p:spPr>
          <a:xfrm>
            <a:off x="1627692" y="3442712"/>
            <a:ext cx="2473459" cy="792088"/>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b="1" dirty="0" err="1" smtClean="0">
                <a:solidFill>
                  <a:srgbClr val="58595B"/>
                </a:solidFill>
                <a:latin typeface="Trebuchet MS"/>
                <a:cs typeface="Trebuchet MS"/>
              </a:rPr>
              <a:t>MULTI</a:t>
            </a:r>
            <a:endParaRPr lang="es-ES" sz="1200" b="1" dirty="0" smtClean="0">
              <a:solidFill>
                <a:srgbClr val="58595B"/>
              </a:solidFill>
              <a:latin typeface="Trebuchet MS"/>
              <a:cs typeface="Trebuchet MS"/>
            </a:endParaRPr>
          </a:p>
          <a:p>
            <a:pPr algn="ctr"/>
            <a:r>
              <a:rPr lang="es-ES" sz="1200" b="1" dirty="0" smtClean="0">
                <a:solidFill>
                  <a:srgbClr val="58595B"/>
                </a:solidFill>
                <a:latin typeface="Trebuchet MS"/>
                <a:cs typeface="Trebuchet MS"/>
              </a:rPr>
              <a:t>NACIONALIZACIÓN </a:t>
            </a:r>
            <a:endParaRPr lang="es-ES" sz="1200" b="1" dirty="0">
              <a:solidFill>
                <a:srgbClr val="58595B"/>
              </a:solidFill>
              <a:latin typeface="Trebuchet MS"/>
              <a:cs typeface="Trebuchet MS"/>
            </a:endParaRPr>
          </a:p>
        </p:txBody>
      </p:sp>
      <p:sp>
        <p:nvSpPr>
          <p:cNvPr id="38" name="Redondear rectángulo de esquina diagonal 37"/>
          <p:cNvSpPr/>
          <p:nvPr/>
        </p:nvSpPr>
        <p:spPr>
          <a:xfrm>
            <a:off x="1608432" y="4689824"/>
            <a:ext cx="2492719" cy="792088"/>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b="1" dirty="0" smtClean="0">
                <a:solidFill>
                  <a:srgbClr val="58595B"/>
                </a:solidFill>
                <a:latin typeface="Trebuchet MS"/>
                <a:cs typeface="Trebuchet MS"/>
              </a:rPr>
              <a:t>“</a:t>
            </a:r>
            <a:r>
              <a:rPr lang="es-ES" sz="1200" b="1" dirty="0" err="1" smtClean="0">
                <a:solidFill>
                  <a:srgbClr val="58595B"/>
                </a:solidFill>
                <a:latin typeface="Trebuchet MS"/>
                <a:cs typeface="Trebuchet MS"/>
              </a:rPr>
              <a:t>GAMIFICACIÓN</a:t>
            </a:r>
            <a:r>
              <a:rPr lang="es-ES" sz="1200" b="1" dirty="0" smtClean="0">
                <a:solidFill>
                  <a:srgbClr val="58595B"/>
                </a:solidFill>
                <a:latin typeface="Trebuchet MS"/>
                <a:cs typeface="Trebuchet MS"/>
              </a:rPr>
              <a:t>” DE </a:t>
            </a:r>
          </a:p>
          <a:p>
            <a:pPr algn="ctr"/>
            <a:r>
              <a:rPr lang="es-ES" sz="1200" b="1" dirty="0" smtClean="0">
                <a:solidFill>
                  <a:srgbClr val="58595B"/>
                </a:solidFill>
                <a:latin typeface="Trebuchet MS"/>
                <a:cs typeface="Trebuchet MS"/>
              </a:rPr>
              <a:t>LA SALUD</a:t>
            </a:r>
            <a:endParaRPr lang="es-ES" sz="1200" b="1" dirty="0">
              <a:solidFill>
                <a:srgbClr val="58595B"/>
              </a:solidFill>
              <a:latin typeface="Trebuchet MS"/>
              <a:cs typeface="Trebuchet MS"/>
            </a:endParaRPr>
          </a:p>
        </p:txBody>
      </p:sp>
      <p:sp>
        <p:nvSpPr>
          <p:cNvPr id="33" name="Rectángulo 32"/>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9" name="Imagen 38"/>
          <p:cNvPicPr>
            <a:picLocks noChangeAspect="1"/>
          </p:cNvPicPr>
          <p:nvPr/>
        </p:nvPicPr>
        <p:blipFill>
          <a:blip r:embed="rId5"/>
          <a:stretch>
            <a:fillRect/>
          </a:stretch>
        </p:blipFill>
        <p:spPr>
          <a:xfrm>
            <a:off x="3675669" y="6697120"/>
            <a:ext cx="2799584" cy="114269"/>
          </a:xfrm>
          <a:prstGeom prst="rect">
            <a:avLst/>
          </a:prstGeom>
        </p:spPr>
      </p:pic>
    </p:spTree>
    <p:extLst>
      <p:ext uri="{BB962C8B-B14F-4D97-AF65-F5344CB8AC3E}">
        <p14:creationId xmlns:p14="http://schemas.microsoft.com/office/powerpoint/2010/main" val="1735771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31" name="Imagen 30"/>
          <p:cNvPicPr>
            <a:picLocks noChangeAspect="1"/>
          </p:cNvPicPr>
          <p:nvPr/>
        </p:nvPicPr>
        <p:blipFill>
          <a:blip r:embed="rId3"/>
          <a:stretch>
            <a:fillRect/>
          </a:stretch>
        </p:blipFill>
        <p:spPr>
          <a:xfrm>
            <a:off x="8114228" y="1"/>
            <a:ext cx="1066284" cy="692696"/>
          </a:xfrm>
          <a:prstGeom prst="rect">
            <a:avLst/>
          </a:prstGeom>
        </p:spPr>
      </p:pic>
      <p:pic>
        <p:nvPicPr>
          <p:cNvPr id="27" name="Imagen 26"/>
          <p:cNvPicPr>
            <a:picLocks noChangeAspect="1"/>
          </p:cNvPicPr>
          <p:nvPr/>
        </p:nvPicPr>
        <p:blipFill>
          <a:blip r:embed="rId4"/>
          <a:stretch>
            <a:fillRect/>
          </a:stretch>
        </p:blipFill>
        <p:spPr>
          <a:xfrm>
            <a:off x="8460432" y="188640"/>
            <a:ext cx="543661" cy="127172"/>
          </a:xfrm>
          <a:prstGeom prst="rect">
            <a:avLst/>
          </a:prstGeom>
        </p:spPr>
      </p:pic>
      <p:sp>
        <p:nvSpPr>
          <p:cNvPr id="29" name="CuadroTexto 28"/>
          <p:cNvSpPr txBox="1"/>
          <p:nvPr/>
        </p:nvSpPr>
        <p:spPr>
          <a:xfrm>
            <a:off x="395536" y="260648"/>
            <a:ext cx="5599309" cy="461665"/>
          </a:xfrm>
          <a:prstGeom prst="rect">
            <a:avLst/>
          </a:prstGeom>
          <a:noFill/>
        </p:spPr>
        <p:txBody>
          <a:bodyPr wrap="none" rtlCol="0">
            <a:spAutoFit/>
          </a:bodyPr>
          <a:lstStyle/>
          <a:p>
            <a:r>
              <a:rPr lang="es-ES" sz="2400" dirty="0">
                <a:solidFill>
                  <a:srgbClr val="58595B"/>
                </a:solidFill>
                <a:latin typeface="Trebuchet MS"/>
                <a:cs typeface="Trebuchet MS"/>
              </a:rPr>
              <a:t>PRINCIPALES JUGADORES DEL MERCADO</a:t>
            </a:r>
          </a:p>
        </p:txBody>
      </p:sp>
      <p:pic>
        <p:nvPicPr>
          <p:cNvPr id="28" name="Picture 4" descr="http://i2.cdn.turner.com/money/.element/img/1.0/sections/mag/fortune/fortune500/2008/snapshots/mckesson.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t="27995" b="36002"/>
          <a:stretch/>
        </p:blipFill>
        <p:spPr bwMode="auto">
          <a:xfrm>
            <a:off x="349620" y="1166116"/>
            <a:ext cx="1630328" cy="440219"/>
          </a:xfrm>
          <a:prstGeom prst="rect">
            <a:avLst/>
          </a:prstGeom>
          <a:noFill/>
          <a:extLst>
            <a:ext uri="{909E8E84-426E-40DD-AFC4-6F175D3DCCD1}">
              <a14:hiddenFill xmlns:a14="http://schemas.microsoft.com/office/drawing/2010/main">
                <a:solidFill>
                  <a:srgbClr val="FFFFFF"/>
                </a:solidFill>
              </a14:hiddenFill>
            </a:ext>
          </a:extLst>
        </p:spPr>
      </p:pic>
      <p:sp>
        <p:nvSpPr>
          <p:cNvPr id="32" name="Rectángulo 31"/>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3" name="Imagen 32"/>
          <p:cNvPicPr>
            <a:picLocks noChangeAspect="1"/>
          </p:cNvPicPr>
          <p:nvPr/>
        </p:nvPicPr>
        <p:blipFill>
          <a:blip r:embed="rId6"/>
          <a:stretch>
            <a:fillRect/>
          </a:stretch>
        </p:blipFill>
        <p:spPr>
          <a:xfrm>
            <a:off x="3675669" y="6697120"/>
            <a:ext cx="2799584" cy="114269"/>
          </a:xfrm>
          <a:prstGeom prst="rect">
            <a:avLst/>
          </a:prstGeom>
        </p:spPr>
      </p:pic>
      <p:pic>
        <p:nvPicPr>
          <p:cNvPr id="36" name="Picture 2" descr="Polycom Logo"/>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240323" y="1168057"/>
            <a:ext cx="1694574" cy="455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ttp://ehealth.eletsonline.com/wp-content/uploads/2012/05/GE-Healthcare-invests-27.5m-in-Insightec.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365180" y="1007093"/>
            <a:ext cx="1206591" cy="77718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AMD Global Telemedicine : The Future of Medicine... Now!"/>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5711678" y="1102819"/>
            <a:ext cx="3324742" cy="56681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059021" y="2775947"/>
            <a:ext cx="920927" cy="92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8" descr="http://www.med1healthcare.com/sites/default/files/MED1_logo_transparancy-500x222_0_0.png"/>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894502" y="4073190"/>
            <a:ext cx="1208585" cy="53661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8" descr="http://b.vimeocdn.com/ps/294/993/2949934_300.jpg"/>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2903958" y="4624341"/>
            <a:ext cx="1248940" cy="124894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cdn.hotfrog.com/companies/Cardiocom/images/Cardiocom_315579_image.jpg"/>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639367" y="5029001"/>
            <a:ext cx="1629488" cy="460550"/>
          </a:xfrm>
          <a:prstGeom prst="rect">
            <a:avLst/>
          </a:prstGeom>
          <a:noFill/>
          <a:extLst>
            <a:ext uri="{909E8E84-426E-40DD-AFC4-6F175D3DCCD1}">
              <a14:hiddenFill xmlns:a14="http://schemas.microsoft.com/office/drawing/2010/main">
                <a:solidFill>
                  <a:srgbClr val="FFFFFF"/>
                </a:solidFill>
              </a14:hiddenFill>
            </a:ext>
          </a:extLst>
        </p:spPr>
      </p:pic>
      <p:sp>
        <p:nvSpPr>
          <p:cNvPr id="56" name="CuadroTexto 39"/>
          <p:cNvSpPr txBox="1"/>
          <p:nvPr/>
        </p:nvSpPr>
        <p:spPr>
          <a:xfrm>
            <a:off x="1454111" y="2144396"/>
            <a:ext cx="2382383" cy="400110"/>
          </a:xfrm>
          <a:prstGeom prst="rect">
            <a:avLst/>
          </a:prstGeom>
          <a:noFill/>
        </p:spPr>
        <p:txBody>
          <a:bodyPr wrap="none" rtlCol="0">
            <a:spAutoFit/>
          </a:bodyPr>
          <a:lstStyle/>
          <a:p>
            <a:r>
              <a:rPr lang="es-ES" sz="2000" dirty="0">
                <a:solidFill>
                  <a:srgbClr val="58595B"/>
                </a:solidFill>
                <a:latin typeface="Trebuchet MS"/>
                <a:cs typeface="Trebuchet MS"/>
              </a:rPr>
              <a:t>OTROS JUGADORES</a:t>
            </a:r>
          </a:p>
        </p:txBody>
      </p:sp>
      <p:sp>
        <p:nvSpPr>
          <p:cNvPr id="57" name="CuadroTexto 237"/>
          <p:cNvSpPr txBox="1"/>
          <p:nvPr/>
        </p:nvSpPr>
        <p:spPr>
          <a:xfrm>
            <a:off x="4921364" y="2147060"/>
            <a:ext cx="3480362" cy="400110"/>
          </a:xfrm>
          <a:prstGeom prst="rect">
            <a:avLst/>
          </a:prstGeom>
          <a:noFill/>
        </p:spPr>
        <p:txBody>
          <a:bodyPr wrap="square" rtlCol="0">
            <a:spAutoFit/>
          </a:bodyPr>
          <a:lstStyle/>
          <a:p>
            <a:r>
              <a:rPr lang="es-ES" sz="2000" dirty="0">
                <a:solidFill>
                  <a:srgbClr val="58595B"/>
                </a:solidFill>
                <a:latin typeface="Trebuchet MS"/>
                <a:cs typeface="Trebuchet MS"/>
              </a:rPr>
              <a:t>PRINCIPALES ASOCIACIONES </a:t>
            </a:r>
          </a:p>
        </p:txBody>
      </p:sp>
      <p:pic>
        <p:nvPicPr>
          <p:cNvPr id="1026" name="Picture 2" descr="http://congress.armtelemed.org/wp-content/uploads/2011/04/isfteh-logo_fp1.gif"/>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6893764" y="4428595"/>
            <a:ext cx="1367031" cy="82021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15"/>
          <a:stretch>
            <a:fillRect/>
          </a:stretch>
        </p:blipFill>
        <p:spPr>
          <a:xfrm>
            <a:off x="4979197" y="4449923"/>
            <a:ext cx="1457325" cy="952500"/>
          </a:xfrm>
          <a:prstGeom prst="rect">
            <a:avLst/>
          </a:prstGeom>
        </p:spPr>
      </p:pic>
      <p:pic>
        <p:nvPicPr>
          <p:cNvPr id="1028" name="Picture 4" descr="http://atalacc.org/images/atalacc-logo1.jpg"/>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5103536" y="2815595"/>
            <a:ext cx="1086986" cy="136451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17"/>
          <a:stretch>
            <a:fillRect/>
          </a:stretch>
        </p:blipFill>
        <p:spPr>
          <a:xfrm>
            <a:off x="6660232" y="2913910"/>
            <a:ext cx="1834096" cy="800333"/>
          </a:xfrm>
          <a:prstGeom prst="rect">
            <a:avLst/>
          </a:prstGeom>
        </p:spPr>
      </p:pic>
      <p:cxnSp>
        <p:nvCxnSpPr>
          <p:cNvPr id="30" name="Conector recto 29"/>
          <p:cNvCxnSpPr/>
          <p:nvPr/>
        </p:nvCxnSpPr>
        <p:spPr>
          <a:xfrm>
            <a:off x="395536" y="2019390"/>
            <a:ext cx="8251836" cy="30747"/>
          </a:xfrm>
          <a:prstGeom prst="line">
            <a:avLst/>
          </a:prstGeom>
          <a:ln>
            <a:solidFill>
              <a:srgbClr val="63A742"/>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4" name="Conector recto 33"/>
          <p:cNvCxnSpPr/>
          <p:nvPr/>
        </p:nvCxnSpPr>
        <p:spPr>
          <a:xfrm flipV="1">
            <a:off x="4654426" y="2267036"/>
            <a:ext cx="0" cy="3534646"/>
          </a:xfrm>
          <a:prstGeom prst="line">
            <a:avLst/>
          </a:prstGeom>
          <a:ln>
            <a:solidFill>
              <a:srgbClr val="63A742"/>
            </a:solidFill>
            <a:headEnd type="oval"/>
            <a:tailEnd type="oval"/>
          </a:ln>
          <a:effectLst/>
        </p:spPr>
        <p:style>
          <a:lnRef idx="2">
            <a:schemeClr val="accent1"/>
          </a:lnRef>
          <a:fillRef idx="0">
            <a:schemeClr val="accent1"/>
          </a:fillRef>
          <a:effectRef idx="1">
            <a:schemeClr val="accent1"/>
          </a:effectRef>
          <a:fontRef idx="minor">
            <a:schemeClr val="tx1"/>
          </a:fontRef>
        </p:style>
      </p:cxnSp>
      <p:pic>
        <p:nvPicPr>
          <p:cNvPr id="1030" name="Picture 6" descr="http://www.bosch.co.jp/corporate/media/_tech/layout/images/logos/bosch_logo_english.png"/>
          <p:cNvPicPr>
            <a:picLocks noChangeAspect="1" noChangeArrowheads="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2705814" y="3923001"/>
            <a:ext cx="1572131" cy="7737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3.amazonaws.com/suh-s3-nfs/companyProfileImages/2169.png"/>
          <p:cNvPicPr>
            <a:picLocks noChangeAspect="1" noChangeArrowheads="1"/>
          </p:cNvPicPr>
          <p:nvPr/>
        </p:nvPicPr>
        <p:blipFill rotWithShape="1">
          <a:blip r:embed="rId19" cstate="email">
            <a:extLst>
              <a:ext uri="{28A0092B-C50C-407E-A947-70E740481C1C}">
                <a14:useLocalDpi xmlns:a14="http://schemas.microsoft.com/office/drawing/2010/main" val="0"/>
              </a:ext>
            </a:extLst>
          </a:blip>
          <a:srcRect t="42169" b="40609"/>
          <a:stretch/>
        </p:blipFill>
        <p:spPr bwMode="auto">
          <a:xfrm>
            <a:off x="2660984" y="3064692"/>
            <a:ext cx="1758587" cy="302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3609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722691641"/>
              </p:ext>
            </p:extLst>
          </p:nvPr>
        </p:nvGraphicFramePr>
        <p:xfrm>
          <a:off x="625642" y="866991"/>
          <a:ext cx="7834790" cy="4965097"/>
        </p:xfrm>
        <a:graphic>
          <a:graphicData uri="http://schemas.openxmlformats.org/drawingml/2006/table">
            <a:tbl>
              <a:tblPr firstRow="1" bandRow="1">
                <a:tableStyleId>{8799B23B-EC83-4686-B30A-512413B5E67A}</a:tableStyleId>
              </a:tblPr>
              <a:tblGrid>
                <a:gridCol w="1566958"/>
                <a:gridCol w="1566958"/>
                <a:gridCol w="1566958"/>
                <a:gridCol w="1566958"/>
                <a:gridCol w="1566958"/>
              </a:tblGrid>
              <a:tr h="359643">
                <a:tc>
                  <a:txBody>
                    <a:bodyPr/>
                    <a:lstStyle/>
                    <a:p>
                      <a:endParaRPr lang="es-ES" dirty="0"/>
                    </a:p>
                  </a:txBody>
                  <a:tcPr/>
                </a:tc>
                <a:tc gridSpan="4">
                  <a:txBody>
                    <a:bodyPr/>
                    <a:lstStyle/>
                    <a:p>
                      <a:endParaRPr lang="es-ES" dirty="0"/>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r>
              <a:tr h="1286857">
                <a:tc>
                  <a:txBody>
                    <a:bodyPr/>
                    <a:lstStyle/>
                    <a:p>
                      <a:endParaRPr lang="es-ES" dirty="0"/>
                    </a:p>
                  </a:txBody>
                  <a:tcPr>
                    <a:solidFill>
                      <a:schemeClr val="bg1">
                        <a:alpha val="20000"/>
                      </a:schemeClr>
                    </a:solidFill>
                  </a:tcPr>
                </a:tc>
                <a:tc>
                  <a:txBody>
                    <a:bodyPr/>
                    <a:lstStyle/>
                    <a:p>
                      <a:endParaRPr lang="es-ES" dirty="0"/>
                    </a:p>
                  </a:txBody>
                  <a:tcPr>
                    <a:solidFill>
                      <a:schemeClr val="bg1">
                        <a:alpha val="20000"/>
                      </a:schemeClr>
                    </a:solidFill>
                  </a:tcPr>
                </a:tc>
                <a:tc>
                  <a:txBody>
                    <a:bodyPr/>
                    <a:lstStyle/>
                    <a:p>
                      <a:endParaRPr lang="es-ES" dirty="0"/>
                    </a:p>
                  </a:txBody>
                  <a:tcPr>
                    <a:solidFill>
                      <a:schemeClr val="bg1">
                        <a:alpha val="20000"/>
                      </a:schemeClr>
                    </a:solidFill>
                  </a:tcPr>
                </a:tc>
                <a:tc>
                  <a:txBody>
                    <a:bodyPr/>
                    <a:lstStyle/>
                    <a:p>
                      <a:endParaRPr lang="es-ES" dirty="0"/>
                    </a:p>
                  </a:txBody>
                  <a:tcPr>
                    <a:solidFill>
                      <a:schemeClr val="bg1">
                        <a:alpha val="20000"/>
                      </a:schemeClr>
                    </a:solidFill>
                  </a:tcPr>
                </a:tc>
                <a:tc>
                  <a:txBody>
                    <a:bodyPr/>
                    <a:lstStyle/>
                    <a:p>
                      <a:endParaRPr lang="es-ES" dirty="0"/>
                    </a:p>
                  </a:txBody>
                  <a:tcPr>
                    <a:solidFill>
                      <a:schemeClr val="bg1">
                        <a:alpha val="20000"/>
                      </a:schemeClr>
                    </a:solidFill>
                  </a:tcPr>
                </a:tc>
              </a:tr>
              <a:tr h="3312480">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tr>
            </a:tbl>
          </a:graphicData>
        </a:graphic>
      </p:graphicFrame>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20" name="Imagen 19"/>
          <p:cNvPicPr>
            <a:picLocks noChangeAspect="1"/>
          </p:cNvPicPr>
          <p:nvPr/>
        </p:nvPicPr>
        <p:blipFill>
          <a:blip r:embed="rId3"/>
          <a:stretch>
            <a:fillRect/>
          </a:stretch>
        </p:blipFill>
        <p:spPr>
          <a:xfrm>
            <a:off x="8114228" y="1"/>
            <a:ext cx="1066284" cy="692696"/>
          </a:xfrm>
          <a:prstGeom prst="rect">
            <a:avLst/>
          </a:prstGeom>
        </p:spPr>
      </p:pic>
      <p:pic>
        <p:nvPicPr>
          <p:cNvPr id="18" name="Imagen 17"/>
          <p:cNvPicPr>
            <a:picLocks noChangeAspect="1"/>
          </p:cNvPicPr>
          <p:nvPr/>
        </p:nvPicPr>
        <p:blipFill>
          <a:blip r:embed="rId4"/>
          <a:stretch>
            <a:fillRect/>
          </a:stretch>
        </p:blipFill>
        <p:spPr>
          <a:xfrm>
            <a:off x="8460432" y="188640"/>
            <a:ext cx="543661" cy="127172"/>
          </a:xfrm>
          <a:prstGeom prst="rect">
            <a:avLst/>
          </a:prstGeom>
        </p:spPr>
      </p:pic>
      <p:sp>
        <p:nvSpPr>
          <p:cNvPr id="19" name="CuadroTexto 18"/>
          <p:cNvSpPr txBox="1"/>
          <p:nvPr/>
        </p:nvSpPr>
        <p:spPr>
          <a:xfrm>
            <a:off x="395536" y="260648"/>
            <a:ext cx="2138727" cy="461665"/>
          </a:xfrm>
          <a:prstGeom prst="rect">
            <a:avLst/>
          </a:prstGeom>
          <a:noFill/>
        </p:spPr>
        <p:txBody>
          <a:bodyPr wrap="none" rtlCol="0">
            <a:spAutoFit/>
          </a:bodyPr>
          <a:lstStyle/>
          <a:p>
            <a:r>
              <a:rPr lang="es-ES" sz="2400" dirty="0">
                <a:solidFill>
                  <a:srgbClr val="58595B"/>
                </a:solidFill>
                <a:latin typeface="Trebuchet MS"/>
                <a:cs typeface="Trebuchet MS"/>
              </a:rPr>
              <a:t>CASOS </a:t>
            </a:r>
            <a:r>
              <a:rPr lang="es-ES" sz="2400" dirty="0" smtClean="0">
                <a:solidFill>
                  <a:srgbClr val="58595B"/>
                </a:solidFill>
                <a:latin typeface="Trebuchet MS"/>
                <a:cs typeface="Trebuchet MS"/>
              </a:rPr>
              <a:t>REALES</a:t>
            </a:r>
            <a:endParaRPr lang="es-ES" sz="2400" dirty="0">
              <a:solidFill>
                <a:srgbClr val="58595B"/>
              </a:solidFill>
              <a:latin typeface="Trebuchet MS"/>
              <a:cs typeface="Trebuchet MS"/>
            </a:endParaRPr>
          </a:p>
        </p:txBody>
      </p:sp>
      <p:sp>
        <p:nvSpPr>
          <p:cNvPr id="22" name="Rectángulo 21"/>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3" name="Imagen 22"/>
          <p:cNvPicPr>
            <a:picLocks noChangeAspect="1"/>
          </p:cNvPicPr>
          <p:nvPr/>
        </p:nvPicPr>
        <p:blipFill>
          <a:blip r:embed="rId5"/>
          <a:stretch>
            <a:fillRect/>
          </a:stretch>
        </p:blipFill>
        <p:spPr>
          <a:xfrm>
            <a:off x="3675669" y="6697120"/>
            <a:ext cx="2799584" cy="114269"/>
          </a:xfrm>
          <a:prstGeom prst="rect">
            <a:avLst/>
          </a:prstGeom>
        </p:spPr>
      </p:pic>
      <p:pic>
        <p:nvPicPr>
          <p:cNvPr id="2050"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96574" y="860380"/>
            <a:ext cx="1624166" cy="40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606064" y="2536770"/>
            <a:ext cx="1624166" cy="2600712"/>
          </a:xfrm>
          <a:prstGeom prst="rect">
            <a:avLst/>
          </a:prstGeom>
        </p:spPr>
        <p:txBody>
          <a:bodyPr wrap="square">
            <a:spAutoFit/>
          </a:bodyPr>
          <a:lstStyle/>
          <a:p>
            <a:pPr lvl="0" algn="ctr">
              <a:buSzPct val="140000"/>
            </a:pPr>
            <a:r>
              <a:rPr lang="es-ES" sz="1400" b="1" dirty="0">
                <a:solidFill>
                  <a:prstClr val="black">
                    <a:lumMod val="50000"/>
                    <a:lumOff val="50000"/>
                  </a:prstClr>
                </a:solidFill>
                <a:latin typeface="Trebuchet MS"/>
                <a:cs typeface="Trebuchet MS"/>
              </a:rPr>
              <a:t>Administración de Veteranos </a:t>
            </a:r>
          </a:p>
          <a:p>
            <a:pPr lvl="0" algn="ctr">
              <a:buSzPct val="140000"/>
            </a:pPr>
            <a:r>
              <a:rPr lang="es-ES" sz="1400" b="1" dirty="0">
                <a:solidFill>
                  <a:prstClr val="black">
                    <a:lumMod val="50000"/>
                    <a:lumOff val="50000"/>
                  </a:prstClr>
                </a:solidFill>
                <a:latin typeface="Trebuchet MS"/>
                <a:cs typeface="Trebuchet MS"/>
              </a:rPr>
              <a:t>(Estados Unidos)</a:t>
            </a:r>
            <a:endParaRPr lang="es-ES" sz="1000" dirty="0">
              <a:solidFill>
                <a:prstClr val="black">
                  <a:lumMod val="50000"/>
                  <a:lumOff val="50000"/>
                </a:prstClr>
              </a:solidFill>
              <a:latin typeface="Trebuchet MS"/>
              <a:cs typeface="Trebuchet MS"/>
            </a:endParaRPr>
          </a:p>
          <a:p>
            <a:pPr lvl="0" algn="just">
              <a:buSzPct val="140000"/>
            </a:pPr>
            <a:endParaRPr lang="es-CO" sz="1100" dirty="0" smtClean="0">
              <a:solidFill>
                <a:prstClr val="black">
                  <a:lumMod val="50000"/>
                  <a:lumOff val="50000"/>
                </a:prstClr>
              </a:solidFill>
              <a:latin typeface="Trebuchet MS"/>
              <a:cs typeface="Trebuchet MS"/>
            </a:endParaRPr>
          </a:p>
          <a:p>
            <a:pPr lvl="0" algn="just">
              <a:buSzPct val="140000"/>
            </a:pPr>
            <a:endParaRPr lang="es-CO" sz="1100" dirty="0" smtClean="0">
              <a:solidFill>
                <a:prstClr val="black">
                  <a:lumMod val="50000"/>
                  <a:lumOff val="50000"/>
                </a:prstClr>
              </a:solidFill>
              <a:latin typeface="Trebuchet MS"/>
              <a:cs typeface="Trebuchet MS"/>
            </a:endParaRPr>
          </a:p>
          <a:p>
            <a:pPr lvl="0" algn="just">
              <a:buSzPct val="140000"/>
            </a:pPr>
            <a:r>
              <a:rPr lang="es-CO" sz="1100" dirty="0" smtClean="0">
                <a:solidFill>
                  <a:prstClr val="black">
                    <a:lumMod val="50000"/>
                    <a:lumOff val="50000"/>
                  </a:prstClr>
                </a:solidFill>
                <a:latin typeface="Trebuchet MS"/>
                <a:cs typeface="Trebuchet MS"/>
              </a:rPr>
              <a:t>La </a:t>
            </a:r>
            <a:r>
              <a:rPr lang="es-CO" sz="1100" dirty="0">
                <a:solidFill>
                  <a:prstClr val="black">
                    <a:lumMod val="50000"/>
                    <a:lumOff val="50000"/>
                  </a:prstClr>
                </a:solidFill>
                <a:latin typeface="Trebuchet MS"/>
                <a:cs typeface="Trebuchet MS"/>
              </a:rPr>
              <a:t>experiencia de la VA demuestra que </a:t>
            </a:r>
            <a:r>
              <a:rPr lang="es-CO" sz="1100" dirty="0" smtClean="0">
                <a:solidFill>
                  <a:prstClr val="black">
                    <a:lumMod val="50000"/>
                    <a:lumOff val="50000"/>
                  </a:prstClr>
                </a:solidFill>
                <a:latin typeface="Trebuchet MS"/>
                <a:cs typeface="Trebuchet MS"/>
              </a:rPr>
              <a:t>el monitoreo en </a:t>
            </a:r>
            <a:r>
              <a:rPr lang="es-CO" sz="1100" dirty="0">
                <a:solidFill>
                  <a:prstClr val="black">
                    <a:lumMod val="50000"/>
                    <a:lumOff val="50000"/>
                  </a:prstClr>
                </a:solidFill>
                <a:latin typeface="Trebuchet MS"/>
                <a:cs typeface="Trebuchet MS"/>
              </a:rPr>
              <a:t>casa puede ser una manera adecuada y rentable de </a:t>
            </a:r>
            <a:r>
              <a:rPr lang="es-CO" sz="1100" b="1" dirty="0">
                <a:solidFill>
                  <a:prstClr val="black">
                    <a:lumMod val="50000"/>
                    <a:lumOff val="50000"/>
                  </a:prstClr>
                </a:solidFill>
                <a:latin typeface="Trebuchet MS"/>
                <a:cs typeface="Trebuchet MS"/>
              </a:rPr>
              <a:t>manejo de los pacientes con enfermedades </a:t>
            </a:r>
            <a:r>
              <a:rPr lang="es-CO" sz="1100" b="1" dirty="0" smtClean="0">
                <a:solidFill>
                  <a:prstClr val="black">
                    <a:lumMod val="50000"/>
                    <a:lumOff val="50000"/>
                  </a:prstClr>
                </a:solidFill>
                <a:latin typeface="Trebuchet MS"/>
                <a:cs typeface="Trebuchet MS"/>
              </a:rPr>
              <a:t>crónicas</a:t>
            </a:r>
            <a:r>
              <a:rPr lang="es-CO" sz="1100" dirty="0" smtClean="0">
                <a:solidFill>
                  <a:prstClr val="black">
                    <a:lumMod val="50000"/>
                    <a:lumOff val="50000"/>
                  </a:prstClr>
                </a:solidFill>
                <a:latin typeface="Trebuchet MS"/>
                <a:cs typeface="Trebuchet MS"/>
              </a:rPr>
              <a:t> (</a:t>
            </a:r>
            <a:r>
              <a:rPr lang="es-CO" sz="1100" i="1" dirty="0">
                <a:solidFill>
                  <a:prstClr val="black">
                    <a:lumMod val="50000"/>
                    <a:lumOff val="50000"/>
                  </a:prstClr>
                </a:solidFill>
                <a:latin typeface="Trebuchet MS"/>
                <a:cs typeface="Trebuchet MS"/>
              </a:rPr>
              <a:t>VA</a:t>
            </a:r>
            <a:r>
              <a:rPr lang="es-CO" sz="1100" dirty="0">
                <a:solidFill>
                  <a:prstClr val="black">
                    <a:lumMod val="50000"/>
                    <a:lumOff val="50000"/>
                  </a:prstClr>
                </a:solidFill>
                <a:latin typeface="Trebuchet MS"/>
                <a:cs typeface="Trebuchet MS"/>
              </a:rPr>
              <a:t>, 2014).</a:t>
            </a:r>
          </a:p>
        </p:txBody>
      </p:sp>
      <p:pic>
        <p:nvPicPr>
          <p:cNvPr id="2051" name="Picture 3"/>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r="11368"/>
          <a:stretch/>
        </p:blipFill>
        <p:spPr bwMode="auto">
          <a:xfrm>
            <a:off x="2454166" y="1438397"/>
            <a:ext cx="1060097" cy="883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uadroTexto 20"/>
          <p:cNvSpPr txBox="1"/>
          <p:nvPr/>
        </p:nvSpPr>
        <p:spPr>
          <a:xfrm>
            <a:off x="3720598" y="2530796"/>
            <a:ext cx="1624166" cy="2831544"/>
          </a:xfrm>
          <a:prstGeom prst="rect">
            <a:avLst/>
          </a:prstGeom>
          <a:noFill/>
        </p:spPr>
        <p:txBody>
          <a:bodyPr vert="horz" wrap="square" rtlCol="0">
            <a:spAutoFit/>
          </a:bodyPr>
          <a:lstStyle/>
          <a:p>
            <a:pPr algn="ctr">
              <a:buSzPct val="140000"/>
            </a:pPr>
            <a:r>
              <a:rPr lang="es-CO" sz="1400" b="1" dirty="0">
                <a:solidFill>
                  <a:schemeClr val="tx1">
                    <a:lumMod val="50000"/>
                    <a:lumOff val="50000"/>
                  </a:schemeClr>
                </a:solidFill>
                <a:latin typeface="Trebuchet MS"/>
                <a:cs typeface="Trebuchet MS"/>
              </a:rPr>
              <a:t>Living </a:t>
            </a:r>
            <a:r>
              <a:rPr lang="es-CO" sz="1400" b="1" dirty="0" err="1" smtClean="0">
                <a:solidFill>
                  <a:schemeClr val="tx1">
                    <a:lumMod val="50000"/>
                    <a:lumOff val="50000"/>
                  </a:schemeClr>
                </a:solidFill>
                <a:latin typeface="Trebuchet MS"/>
                <a:cs typeface="Trebuchet MS"/>
              </a:rPr>
              <a:t>Lab</a:t>
            </a:r>
            <a:r>
              <a:rPr lang="es-CO" sz="1400" b="1" dirty="0">
                <a:solidFill>
                  <a:schemeClr val="tx1">
                    <a:lumMod val="50000"/>
                    <a:lumOff val="50000"/>
                  </a:schemeClr>
                </a:solidFill>
                <a:latin typeface="Trebuchet MS"/>
                <a:cs typeface="Trebuchet MS"/>
              </a:rPr>
              <a:t> </a:t>
            </a:r>
            <a:r>
              <a:rPr lang="es-CO" sz="1400" b="1" dirty="0" smtClean="0">
                <a:solidFill>
                  <a:schemeClr val="tx1">
                    <a:lumMod val="50000"/>
                    <a:lumOff val="50000"/>
                  </a:schemeClr>
                </a:solidFill>
                <a:latin typeface="Trebuchet MS"/>
                <a:cs typeface="Trebuchet MS"/>
              </a:rPr>
              <a:t>Telesalud</a:t>
            </a:r>
            <a:endParaRPr lang="es-CO" sz="1400" b="1" dirty="0">
              <a:solidFill>
                <a:schemeClr val="tx1">
                  <a:lumMod val="50000"/>
                  <a:lumOff val="50000"/>
                </a:schemeClr>
              </a:solidFill>
              <a:latin typeface="Trebuchet MS"/>
              <a:cs typeface="Trebuchet MS"/>
            </a:endParaRPr>
          </a:p>
          <a:p>
            <a:pPr algn="ctr">
              <a:buSzPct val="140000"/>
            </a:pPr>
            <a:r>
              <a:rPr lang="es-CO" sz="1400" b="1" dirty="0">
                <a:solidFill>
                  <a:schemeClr val="tx1">
                    <a:lumMod val="50000"/>
                    <a:lumOff val="50000"/>
                  </a:schemeClr>
                </a:solidFill>
                <a:latin typeface="Trebuchet MS"/>
                <a:cs typeface="Trebuchet MS"/>
              </a:rPr>
              <a:t>Parque de la </a:t>
            </a:r>
            <a:r>
              <a:rPr lang="es-CO" sz="1400" b="1" dirty="0" smtClean="0">
                <a:solidFill>
                  <a:schemeClr val="tx1">
                    <a:lumMod val="50000"/>
                    <a:lumOff val="50000"/>
                  </a:schemeClr>
                </a:solidFill>
                <a:latin typeface="Trebuchet MS"/>
                <a:cs typeface="Trebuchet MS"/>
              </a:rPr>
              <a:t>Vida</a:t>
            </a:r>
          </a:p>
          <a:p>
            <a:pPr>
              <a:buSzPct val="140000"/>
            </a:pPr>
            <a:endParaRPr lang="es-CO" sz="1100" dirty="0" smtClean="0">
              <a:solidFill>
                <a:schemeClr val="tx1">
                  <a:lumMod val="50000"/>
                  <a:lumOff val="50000"/>
                </a:schemeClr>
              </a:solidFill>
              <a:latin typeface="Trebuchet MS"/>
              <a:cs typeface="Trebuchet MS"/>
            </a:endParaRPr>
          </a:p>
          <a:p>
            <a:pPr>
              <a:buSzPct val="140000"/>
            </a:pPr>
            <a:r>
              <a:rPr lang="es-CO" sz="1100" dirty="0" smtClean="0">
                <a:solidFill>
                  <a:schemeClr val="tx1">
                    <a:lumMod val="50000"/>
                    <a:lumOff val="50000"/>
                  </a:schemeClr>
                </a:solidFill>
                <a:latin typeface="Trebuchet MS"/>
                <a:cs typeface="Trebuchet MS"/>
              </a:rPr>
              <a:t>Promover la </a:t>
            </a:r>
            <a:r>
              <a:rPr lang="es-CO" sz="1100" dirty="0">
                <a:solidFill>
                  <a:schemeClr val="tx1">
                    <a:lumMod val="50000"/>
                    <a:lumOff val="50000"/>
                  </a:schemeClr>
                </a:solidFill>
                <a:latin typeface="Trebuchet MS"/>
                <a:cs typeface="Trebuchet MS"/>
              </a:rPr>
              <a:t>salud en el </a:t>
            </a:r>
            <a:r>
              <a:rPr lang="es-CO" sz="1100" dirty="0" smtClean="0">
                <a:solidFill>
                  <a:schemeClr val="tx1">
                    <a:lumMod val="50000"/>
                    <a:lumOff val="50000"/>
                  </a:schemeClr>
                </a:solidFill>
                <a:latin typeface="Trebuchet MS"/>
                <a:cs typeface="Trebuchet MS"/>
              </a:rPr>
              <a:t>departamento </a:t>
            </a:r>
            <a:r>
              <a:rPr lang="es-CO" sz="1100" dirty="0">
                <a:solidFill>
                  <a:schemeClr val="tx1">
                    <a:lumMod val="50000"/>
                    <a:lumOff val="50000"/>
                  </a:schemeClr>
                </a:solidFill>
                <a:latin typeface="Trebuchet MS"/>
                <a:cs typeface="Trebuchet MS"/>
              </a:rPr>
              <a:t>de </a:t>
            </a:r>
            <a:r>
              <a:rPr lang="es-CO" sz="1100" dirty="0" smtClean="0">
                <a:solidFill>
                  <a:schemeClr val="tx1">
                    <a:lumMod val="50000"/>
                    <a:lumOff val="50000"/>
                  </a:schemeClr>
                </a:solidFill>
                <a:latin typeface="Trebuchet MS"/>
                <a:cs typeface="Trebuchet MS"/>
              </a:rPr>
              <a:t>Antioquia </a:t>
            </a:r>
            <a:r>
              <a:rPr lang="es-CO" sz="1100" dirty="0">
                <a:solidFill>
                  <a:schemeClr val="tx1">
                    <a:lumMod val="50000"/>
                    <a:lumOff val="50000"/>
                  </a:schemeClr>
                </a:solidFill>
                <a:latin typeface="Trebuchet MS"/>
                <a:cs typeface="Trebuchet MS"/>
              </a:rPr>
              <a:t>con criterios de calidad, oportunidad, accesibilidad, continuidad, pertinencia, seguridad y </a:t>
            </a:r>
            <a:r>
              <a:rPr lang="es-CO" sz="1100" dirty="0" smtClean="0">
                <a:solidFill>
                  <a:schemeClr val="tx1">
                    <a:lumMod val="50000"/>
                    <a:lumOff val="50000"/>
                  </a:schemeClr>
                </a:solidFill>
                <a:latin typeface="Trebuchet MS"/>
                <a:cs typeface="Trebuchet MS"/>
              </a:rPr>
              <a:t>eficiencia.</a:t>
            </a:r>
            <a:endParaRPr lang="es-CO" sz="1100" dirty="0">
              <a:solidFill>
                <a:schemeClr val="tx1">
                  <a:lumMod val="50000"/>
                  <a:lumOff val="50000"/>
                </a:schemeClr>
              </a:solidFill>
              <a:latin typeface="Trebuchet MS"/>
              <a:cs typeface="Trebuchet MS"/>
            </a:endParaRPr>
          </a:p>
          <a:p>
            <a:pPr>
              <a:buSzPct val="140000"/>
            </a:pPr>
            <a:r>
              <a:rPr lang="es-CO" sz="1200" dirty="0" smtClean="0">
                <a:solidFill>
                  <a:schemeClr val="tx1">
                    <a:lumMod val="50000"/>
                    <a:lumOff val="50000"/>
                  </a:schemeClr>
                </a:solidFill>
                <a:latin typeface="Trebuchet MS"/>
                <a:cs typeface="Trebuchet MS"/>
              </a:rPr>
              <a:t> </a:t>
            </a:r>
            <a:endParaRPr lang="es-ES" sz="1200" i="1" dirty="0">
              <a:solidFill>
                <a:schemeClr val="tx1">
                  <a:lumMod val="50000"/>
                  <a:lumOff val="50000"/>
                </a:schemeClr>
              </a:solidFill>
              <a:latin typeface="Trebuchet MS"/>
              <a:cs typeface="Trebuchet MS"/>
            </a:endParaRPr>
          </a:p>
        </p:txBody>
      </p:sp>
      <p:sp>
        <p:nvSpPr>
          <p:cNvPr id="26" name="CuadroTexto 20"/>
          <p:cNvSpPr txBox="1"/>
          <p:nvPr/>
        </p:nvSpPr>
        <p:spPr>
          <a:xfrm>
            <a:off x="2172436" y="2531062"/>
            <a:ext cx="1605956" cy="3247043"/>
          </a:xfrm>
          <a:prstGeom prst="rect">
            <a:avLst/>
          </a:prstGeom>
          <a:noFill/>
        </p:spPr>
        <p:txBody>
          <a:bodyPr vert="horz" wrap="square" rtlCol="0">
            <a:spAutoFit/>
          </a:bodyPr>
          <a:lstStyle/>
          <a:p>
            <a:pPr algn="ctr">
              <a:buSzPct val="140000"/>
            </a:pPr>
            <a:r>
              <a:rPr lang="es-ES" sz="1400" b="1" dirty="0" smtClean="0">
                <a:solidFill>
                  <a:schemeClr val="tx1">
                    <a:lumMod val="50000"/>
                    <a:lumOff val="50000"/>
                  </a:schemeClr>
                </a:solidFill>
                <a:latin typeface="Trebuchet MS"/>
                <a:cs typeface="Trebuchet MS"/>
              </a:rPr>
              <a:t>Telesalud</a:t>
            </a:r>
          </a:p>
          <a:p>
            <a:pPr algn="ctr">
              <a:buSzPct val="140000"/>
            </a:pPr>
            <a:r>
              <a:rPr lang="es-ES" sz="1400" b="1" dirty="0" smtClean="0">
                <a:solidFill>
                  <a:schemeClr val="tx1">
                    <a:lumMod val="50000"/>
                    <a:lumOff val="50000"/>
                  </a:schemeClr>
                </a:solidFill>
                <a:latin typeface="Trebuchet MS"/>
                <a:cs typeface="Trebuchet MS"/>
              </a:rPr>
              <a:t>Universidad de Caldas</a:t>
            </a:r>
            <a:endParaRPr lang="es-ES" sz="1400" dirty="0">
              <a:solidFill>
                <a:schemeClr val="tx1">
                  <a:lumMod val="50000"/>
                  <a:lumOff val="50000"/>
                </a:schemeClr>
              </a:solidFill>
              <a:latin typeface="Trebuchet MS"/>
              <a:cs typeface="Trebuchet MS"/>
            </a:endParaRPr>
          </a:p>
          <a:p>
            <a:pPr>
              <a:buSzPct val="140000"/>
            </a:pPr>
            <a:endParaRPr lang="es-CO" sz="1100" dirty="0" smtClean="0">
              <a:solidFill>
                <a:schemeClr val="tx1">
                  <a:lumMod val="50000"/>
                  <a:lumOff val="50000"/>
                </a:schemeClr>
              </a:solidFill>
              <a:latin typeface="Trebuchet MS"/>
              <a:cs typeface="Trebuchet MS"/>
            </a:endParaRPr>
          </a:p>
          <a:p>
            <a:pPr>
              <a:buSzPct val="140000"/>
            </a:pPr>
            <a:endParaRPr lang="es-CO" sz="1100" dirty="0">
              <a:solidFill>
                <a:schemeClr val="tx1">
                  <a:lumMod val="50000"/>
                  <a:lumOff val="50000"/>
                </a:schemeClr>
              </a:solidFill>
              <a:latin typeface="Trebuchet MS"/>
              <a:cs typeface="Trebuchet MS"/>
            </a:endParaRPr>
          </a:p>
          <a:p>
            <a:pPr>
              <a:buSzPct val="140000"/>
            </a:pPr>
            <a:r>
              <a:rPr lang="es-CO" sz="1100" dirty="0" smtClean="0">
                <a:solidFill>
                  <a:schemeClr val="tx1">
                    <a:lumMod val="50000"/>
                    <a:lumOff val="50000"/>
                  </a:schemeClr>
                </a:solidFill>
                <a:latin typeface="Trebuchet MS"/>
                <a:cs typeface="Trebuchet MS"/>
              </a:rPr>
              <a:t>La </a:t>
            </a:r>
            <a:r>
              <a:rPr lang="es-CO" sz="1100" dirty="0">
                <a:solidFill>
                  <a:schemeClr val="tx1">
                    <a:lumMod val="50000"/>
                    <a:lumOff val="50000"/>
                  </a:schemeClr>
                </a:solidFill>
                <a:latin typeface="Trebuchet MS"/>
                <a:cs typeface="Trebuchet MS"/>
              </a:rPr>
              <a:t>finalidad </a:t>
            </a:r>
            <a:r>
              <a:rPr lang="es-CO" sz="1100" dirty="0" smtClean="0">
                <a:solidFill>
                  <a:schemeClr val="tx1">
                    <a:lumMod val="50000"/>
                    <a:lumOff val="50000"/>
                  </a:schemeClr>
                </a:solidFill>
                <a:latin typeface="Trebuchet MS"/>
                <a:cs typeface="Trebuchet MS"/>
              </a:rPr>
              <a:t>fue </a:t>
            </a:r>
            <a:r>
              <a:rPr lang="es-CO" sz="1100" dirty="0">
                <a:solidFill>
                  <a:schemeClr val="tx1">
                    <a:lumMod val="50000"/>
                    <a:lumOff val="50000"/>
                  </a:schemeClr>
                </a:solidFill>
                <a:latin typeface="Trebuchet MS"/>
                <a:cs typeface="Trebuchet MS"/>
              </a:rPr>
              <a:t>suministrar transferencias médicas en temas de </a:t>
            </a:r>
            <a:r>
              <a:rPr lang="es-CO" sz="1100" b="1" dirty="0">
                <a:solidFill>
                  <a:schemeClr val="tx1">
                    <a:lumMod val="50000"/>
                    <a:lumOff val="50000"/>
                  </a:schemeClr>
                </a:solidFill>
                <a:latin typeface="Trebuchet MS"/>
                <a:cs typeface="Trebuchet MS"/>
              </a:rPr>
              <a:t>diagnóstico, medidas preventivas, terapéuticas y </a:t>
            </a:r>
            <a:r>
              <a:rPr lang="es-CO" sz="1100" b="1" dirty="0" smtClean="0">
                <a:solidFill>
                  <a:schemeClr val="tx1">
                    <a:lumMod val="50000"/>
                    <a:lumOff val="50000"/>
                  </a:schemeClr>
                </a:solidFill>
                <a:latin typeface="Trebuchet MS"/>
                <a:cs typeface="Trebuchet MS"/>
              </a:rPr>
              <a:t>educativas </a:t>
            </a:r>
            <a:r>
              <a:rPr lang="es-CO" sz="1100" dirty="0" smtClean="0">
                <a:solidFill>
                  <a:schemeClr val="tx1">
                    <a:lumMod val="50000"/>
                    <a:lumOff val="50000"/>
                  </a:schemeClr>
                </a:solidFill>
                <a:latin typeface="Trebuchet MS"/>
                <a:cs typeface="Trebuchet MS"/>
              </a:rPr>
              <a:t>mediante el </a:t>
            </a:r>
            <a:r>
              <a:rPr lang="es-CO" sz="1100" b="1" dirty="0" smtClean="0">
                <a:solidFill>
                  <a:schemeClr val="tx1">
                    <a:lumMod val="50000"/>
                    <a:lumOff val="50000"/>
                  </a:schemeClr>
                </a:solidFill>
                <a:latin typeface="Trebuchet MS"/>
                <a:cs typeface="Trebuchet MS"/>
              </a:rPr>
              <a:t>uso de las TIC</a:t>
            </a:r>
            <a:r>
              <a:rPr lang="es-CO" sz="1100" dirty="0" smtClean="0">
                <a:solidFill>
                  <a:schemeClr val="tx1">
                    <a:lumMod val="50000"/>
                    <a:lumOff val="50000"/>
                  </a:schemeClr>
                </a:solidFill>
                <a:latin typeface="Trebuchet MS"/>
                <a:cs typeface="Trebuchet MS"/>
              </a:rPr>
              <a:t>. (</a:t>
            </a:r>
            <a:r>
              <a:rPr lang="es-CO" sz="1100" i="1" dirty="0" smtClean="0">
                <a:solidFill>
                  <a:schemeClr val="tx1">
                    <a:lumMod val="50000"/>
                    <a:lumOff val="50000"/>
                  </a:schemeClr>
                </a:solidFill>
                <a:latin typeface="Trebuchet MS"/>
                <a:cs typeface="Trebuchet MS"/>
              </a:rPr>
              <a:t>Universidad de Caldas</a:t>
            </a:r>
            <a:r>
              <a:rPr lang="es-CO" sz="1100" dirty="0" smtClean="0">
                <a:solidFill>
                  <a:schemeClr val="tx1">
                    <a:lumMod val="50000"/>
                    <a:lumOff val="50000"/>
                  </a:schemeClr>
                </a:solidFill>
                <a:latin typeface="Trebuchet MS"/>
                <a:cs typeface="Trebuchet MS"/>
              </a:rPr>
              <a:t>, 2014).</a:t>
            </a:r>
          </a:p>
          <a:p>
            <a:pPr>
              <a:buSzPct val="140000"/>
            </a:pPr>
            <a:endParaRPr lang="es-CO" sz="1000" dirty="0">
              <a:solidFill>
                <a:schemeClr val="tx1">
                  <a:lumMod val="50000"/>
                  <a:lumOff val="50000"/>
                </a:schemeClr>
              </a:solidFill>
              <a:latin typeface="Trebuchet MS"/>
              <a:cs typeface="Trebuchet MS"/>
            </a:endParaRPr>
          </a:p>
          <a:p>
            <a:pPr>
              <a:buSzPct val="140000"/>
            </a:pPr>
            <a:r>
              <a:rPr lang="es-CO" sz="1000" dirty="0" smtClean="0">
                <a:solidFill>
                  <a:schemeClr val="tx1">
                    <a:lumMod val="50000"/>
                    <a:lumOff val="50000"/>
                  </a:schemeClr>
                </a:solidFill>
                <a:latin typeface="Trebuchet MS"/>
                <a:cs typeface="Trebuchet MS"/>
              </a:rPr>
              <a:t> </a:t>
            </a:r>
            <a:endParaRPr lang="es-ES" sz="1000" i="1" dirty="0">
              <a:solidFill>
                <a:schemeClr val="tx1">
                  <a:lumMod val="50000"/>
                  <a:lumOff val="50000"/>
                </a:schemeClr>
              </a:solidFill>
              <a:latin typeface="Trebuchet MS"/>
              <a:cs typeface="Trebuchet MS"/>
            </a:endParaRPr>
          </a:p>
        </p:txBody>
      </p:sp>
      <p:pic>
        <p:nvPicPr>
          <p:cNvPr id="27" name="Picture 2" descr="logo telemap 1"/>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930574" y="1537663"/>
            <a:ext cx="1287875" cy="6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l="40253" t="34500" r="33365" b="44317"/>
          <a:stretch/>
        </p:blipFill>
        <p:spPr bwMode="auto">
          <a:xfrm>
            <a:off x="5430648" y="1602904"/>
            <a:ext cx="1257329" cy="570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21 Imagen"/>
          <p:cNvPicPr/>
          <p:nvPr/>
        </p:nvPicPr>
        <p:blipFill rotWithShape="1">
          <a:blip r:embed="rId10" cstate="email">
            <a:extLst>
              <a:ext uri="{28A0092B-C50C-407E-A947-70E740481C1C}">
                <a14:useLocalDpi xmlns:a14="http://schemas.microsoft.com/office/drawing/2010/main" val="0"/>
              </a:ext>
            </a:extLst>
          </a:blip>
          <a:srcRect l="15780" r="34976" b="50949"/>
          <a:stretch/>
        </p:blipFill>
        <p:spPr bwMode="auto">
          <a:xfrm>
            <a:off x="4227243" y="1421344"/>
            <a:ext cx="557561" cy="920718"/>
          </a:xfrm>
          <a:prstGeom prst="rect">
            <a:avLst/>
          </a:prstGeom>
          <a:ln>
            <a:noFill/>
          </a:ln>
          <a:extLst>
            <a:ext uri="{53640926-AAD7-44D8-BBD7-CCE9431645EC}">
              <a14:shadowObscured xmlns:a14="http://schemas.microsoft.com/office/drawing/2010/main"/>
            </a:ext>
          </a:extLst>
        </p:spPr>
      </p:pic>
      <p:pic>
        <p:nvPicPr>
          <p:cNvPr id="21" name="Picture 2" descr="https://scontent-a-mia.xx.fbcdn.net/hphotos-prn2/v/t1.0-9/6306_548618761861348_2052425383_n.png?oh=84e52cc7c6fae4829116fbeeb2d47340&amp;oe=548729D5"/>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984895" y="1438397"/>
            <a:ext cx="823427" cy="82342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38792"/>
          <a:stretch/>
        </p:blipFill>
        <p:spPr bwMode="auto">
          <a:xfrm>
            <a:off x="4893424" y="871530"/>
            <a:ext cx="994119" cy="40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ángulo 5"/>
          <p:cNvSpPr/>
          <p:nvPr/>
        </p:nvSpPr>
        <p:spPr>
          <a:xfrm>
            <a:off x="6431237" y="2546451"/>
            <a:ext cx="2029195" cy="2215991"/>
          </a:xfrm>
          <a:prstGeom prst="rect">
            <a:avLst/>
          </a:prstGeom>
        </p:spPr>
        <p:txBody>
          <a:bodyPr wrap="square">
            <a:spAutoFit/>
          </a:bodyPr>
          <a:lstStyle/>
          <a:p>
            <a:pPr marL="449580" algn="ctr">
              <a:spcAft>
                <a:spcPts val="0"/>
              </a:spcAft>
            </a:pPr>
            <a:r>
              <a:rPr lang="es-CO" sz="1400" b="1" dirty="0" err="1">
                <a:solidFill>
                  <a:srgbClr val="7F7F7F"/>
                </a:solidFill>
                <a:latin typeface="Trebuchet MS" panose="020B0603020202020204" pitchFamily="34" charset="0"/>
                <a:ea typeface="MS Mincho" panose="02020609040205080304" pitchFamily="49" charset="-128"/>
                <a:cs typeface="Arial" panose="020B0604020202020204" pitchFamily="34" charset="0"/>
              </a:rPr>
              <a:t>TeleMAP</a:t>
            </a:r>
            <a:r>
              <a:rPr lang="es-CO" sz="1400" b="1" dirty="0">
                <a:solidFill>
                  <a:srgbClr val="7F7F7F"/>
                </a:solidFill>
                <a:latin typeface="Trebuchet MS" panose="020B0603020202020204" pitchFamily="34" charset="0"/>
                <a:ea typeface="MS Mincho" panose="02020609040205080304" pitchFamily="49" charset="-128"/>
                <a:cs typeface="Arial" panose="020B0604020202020204" pitchFamily="34" charset="0"/>
              </a:rPr>
              <a:t> </a:t>
            </a:r>
            <a:endParaRPr lang="es-CO" sz="1400" b="1"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pPr marL="449580" algn="ctr">
              <a:spcAft>
                <a:spcPts val="0"/>
              </a:spcAft>
            </a:pPr>
            <a:r>
              <a:rPr lang="es-CO" sz="1400" b="1" dirty="0" err="1" smtClean="0">
                <a:solidFill>
                  <a:srgbClr val="7F7F7F"/>
                </a:solidFill>
                <a:latin typeface="Trebuchet MS" panose="020B0603020202020204" pitchFamily="34" charset="0"/>
                <a:ea typeface="MS Mincho" panose="02020609040205080304" pitchFamily="49" charset="-128"/>
                <a:cs typeface="Arial" panose="020B0604020202020204" pitchFamily="34" charset="0"/>
              </a:rPr>
              <a:t>UdeA</a:t>
            </a:r>
            <a:endParaRPr lang="es-ES" sz="1200" dirty="0" smtClean="0">
              <a:latin typeface="Cambria" panose="02040503050406030204" pitchFamily="18" charset="0"/>
              <a:ea typeface="MS Mincho" panose="02020609040205080304" pitchFamily="49" charset="-128"/>
              <a:cs typeface="Times New Roman" panose="02020603050405020304" pitchFamily="18" charset="0"/>
            </a:endParaRPr>
          </a:p>
          <a:p>
            <a:pPr marL="449580" algn="just">
              <a:spcAft>
                <a:spcPts val="0"/>
              </a:spcAft>
            </a:pPr>
            <a:endPar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pPr marL="449580" algn="just">
              <a:spcAft>
                <a:spcPts val="0"/>
              </a:spcAft>
            </a:pPr>
            <a:endPar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pPr marL="449580" algn="just">
              <a:spcAft>
                <a:spcPts val="0"/>
              </a:spcAft>
            </a:pPr>
            <a:endParaRPr lang="es-CO" sz="1100" dirty="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pPr marL="449580" algn="just">
              <a:spcAft>
                <a:spcPts val="0"/>
              </a:spcAft>
            </a:pPr>
            <a:r>
              <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rPr>
              <a:t>Articula </a:t>
            </a:r>
            <a:r>
              <a:rPr lang="es-CO" sz="1100" dirty="0">
                <a:solidFill>
                  <a:srgbClr val="7F7F7F"/>
                </a:solidFill>
                <a:latin typeface="Trebuchet MS" panose="020B0603020202020204" pitchFamily="34" charset="0"/>
                <a:ea typeface="MS Mincho" panose="02020609040205080304" pitchFamily="49" charset="-128"/>
                <a:cs typeface="Arial" panose="020B0604020202020204" pitchFamily="34" charset="0"/>
              </a:rPr>
              <a:t>herramientas tecnológicas para la prevención y atención integral a </a:t>
            </a:r>
            <a:r>
              <a:rPr lang="es-CO" sz="1100" b="1" dirty="0">
                <a:solidFill>
                  <a:srgbClr val="7F7F7F"/>
                </a:solidFill>
                <a:latin typeface="Trebuchet MS" panose="020B0603020202020204" pitchFamily="34" charset="0"/>
                <a:ea typeface="MS Mincho" panose="02020609040205080304" pitchFamily="49" charset="-128"/>
                <a:cs typeface="Arial" panose="020B0604020202020204" pitchFamily="34" charset="0"/>
              </a:rPr>
              <a:t>víctimas de Minas </a:t>
            </a:r>
            <a:r>
              <a:rPr lang="es-CO" sz="1100" b="1"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rPr>
              <a:t>Antipersonales y </a:t>
            </a:r>
            <a:r>
              <a:rPr lang="es-CO" sz="1100" b="1" dirty="0">
                <a:solidFill>
                  <a:srgbClr val="7F7F7F"/>
                </a:solidFill>
                <a:latin typeface="Trebuchet MS" panose="020B0603020202020204" pitchFamily="34" charset="0"/>
                <a:ea typeface="MS Mincho" panose="02020609040205080304" pitchFamily="49" charset="-128"/>
                <a:cs typeface="Arial" panose="020B0604020202020204" pitchFamily="34" charset="0"/>
              </a:rPr>
              <a:t>Munición Sin </a:t>
            </a:r>
            <a:r>
              <a:rPr lang="es-CO" sz="1100" b="1"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rPr>
              <a:t>Explotar</a:t>
            </a:r>
            <a:endParaRPr lang="es-ES" sz="1600" b="1"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9" name="Rectángulo 8"/>
          <p:cNvSpPr/>
          <p:nvPr/>
        </p:nvSpPr>
        <p:spPr>
          <a:xfrm>
            <a:off x="5291452" y="2546451"/>
            <a:ext cx="1639122" cy="2000548"/>
          </a:xfrm>
          <a:prstGeom prst="rect">
            <a:avLst/>
          </a:prstGeom>
        </p:spPr>
        <p:txBody>
          <a:bodyPr wrap="square">
            <a:spAutoFit/>
          </a:bodyPr>
          <a:lstStyle/>
          <a:p>
            <a:pPr marL="449580">
              <a:spcAft>
                <a:spcPts val="0"/>
              </a:spcAft>
            </a:pPr>
            <a:r>
              <a:rPr lang="es-CO" sz="1400" b="1"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rPr>
              <a:t>ARTICA</a:t>
            </a:r>
            <a:endParaRPr lang="es-ES" sz="1200" dirty="0">
              <a:latin typeface="Cambria" panose="02040503050406030204" pitchFamily="18" charset="0"/>
              <a:ea typeface="MS Mincho" panose="02020609040205080304" pitchFamily="49" charset="-128"/>
              <a:cs typeface="Times New Roman" panose="02020603050405020304" pitchFamily="18" charset="0"/>
            </a:endParaRPr>
          </a:p>
          <a:p>
            <a:endPar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endPar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endParaRPr lang="es-CO" sz="1100" dirty="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endPar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endPar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endParaRPr>
          </a:p>
          <a:p>
            <a:r>
              <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rPr>
              <a:t>Busca </a:t>
            </a:r>
            <a:r>
              <a:rPr lang="es-CO" sz="1100" dirty="0">
                <a:solidFill>
                  <a:srgbClr val="7F7F7F"/>
                </a:solidFill>
                <a:latin typeface="Trebuchet MS" panose="020B0603020202020204" pitchFamily="34" charset="0"/>
                <a:ea typeface="MS Mincho" panose="02020609040205080304" pitchFamily="49" charset="-128"/>
                <a:cs typeface="Arial" panose="020B0604020202020204" pitchFamily="34" charset="0"/>
              </a:rPr>
              <a:t>aumentar la </a:t>
            </a:r>
            <a:r>
              <a:rPr lang="es-CO" sz="1100" b="1" dirty="0">
                <a:solidFill>
                  <a:srgbClr val="7F7F7F"/>
                </a:solidFill>
                <a:latin typeface="Trebuchet MS" panose="020B0603020202020204" pitchFamily="34" charset="0"/>
                <a:ea typeface="MS Mincho" panose="02020609040205080304" pitchFamily="49" charset="-128"/>
                <a:cs typeface="Arial" panose="020B0604020202020204" pitchFamily="34" charset="0"/>
              </a:rPr>
              <a:t>competitividad</a:t>
            </a:r>
            <a:r>
              <a:rPr lang="es-CO" sz="1100" dirty="0">
                <a:solidFill>
                  <a:srgbClr val="7F7F7F"/>
                </a:solidFill>
                <a:latin typeface="Trebuchet MS" panose="020B0603020202020204" pitchFamily="34" charset="0"/>
                <a:ea typeface="MS Mincho" panose="02020609040205080304" pitchFamily="49" charset="-128"/>
                <a:cs typeface="Arial" panose="020B0604020202020204" pitchFamily="34" charset="0"/>
              </a:rPr>
              <a:t> del sector salud </a:t>
            </a:r>
            <a:r>
              <a:rPr lang="es-CO" sz="1100" dirty="0" smtClean="0">
                <a:solidFill>
                  <a:srgbClr val="7F7F7F"/>
                </a:solidFill>
                <a:latin typeface="Trebuchet MS" panose="020B0603020202020204" pitchFamily="34" charset="0"/>
                <a:ea typeface="MS Mincho" panose="02020609040205080304" pitchFamily="49" charset="-128"/>
                <a:cs typeface="Arial" panose="020B0604020202020204" pitchFamily="34" charset="0"/>
              </a:rPr>
              <a:t>mediante plataformas tecnológicas</a:t>
            </a:r>
            <a:endParaRPr lang="es-ES" sz="2400" dirty="0"/>
          </a:p>
        </p:txBody>
      </p:sp>
    </p:spTree>
    <p:extLst>
      <p:ext uri="{BB962C8B-B14F-4D97-AF65-F5344CB8AC3E}">
        <p14:creationId xmlns:p14="http://schemas.microsoft.com/office/powerpoint/2010/main" val="3788017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34" name="Imagen 33"/>
          <p:cNvPicPr>
            <a:picLocks noChangeAspect="1"/>
          </p:cNvPicPr>
          <p:nvPr/>
        </p:nvPicPr>
        <p:blipFill>
          <a:blip r:embed="rId3"/>
          <a:stretch>
            <a:fillRect/>
          </a:stretch>
        </p:blipFill>
        <p:spPr>
          <a:xfrm>
            <a:off x="1549970" y="750304"/>
            <a:ext cx="482781" cy="1799456"/>
          </a:xfrm>
          <a:prstGeom prst="rect">
            <a:avLst/>
          </a:prstGeom>
          <a:ln>
            <a:noFill/>
          </a:ln>
          <a:effectLst>
            <a:outerShdw blurRad="111125" dist="38100" dir="2700000" algn="tl" rotWithShape="0">
              <a:prstClr val="black">
                <a:alpha val="13000"/>
              </a:prstClr>
            </a:outerShdw>
          </a:effectLst>
        </p:spPr>
      </p:pic>
      <p:cxnSp>
        <p:nvCxnSpPr>
          <p:cNvPr id="35" name="Conector recto 34"/>
          <p:cNvCxnSpPr/>
          <p:nvPr/>
        </p:nvCxnSpPr>
        <p:spPr>
          <a:xfrm flipH="1">
            <a:off x="611560" y="2924944"/>
            <a:ext cx="7992888" cy="0"/>
          </a:xfrm>
          <a:prstGeom prst="line">
            <a:avLst/>
          </a:prstGeom>
          <a:ln w="12700" cmpd="sng">
            <a:solidFill>
              <a:srgbClr val="63A742"/>
            </a:solidFill>
            <a:headEnd type="oval"/>
            <a:tailEnd type="oval"/>
          </a:ln>
          <a:effectLst/>
        </p:spPr>
        <p:style>
          <a:lnRef idx="2">
            <a:schemeClr val="accent1"/>
          </a:lnRef>
          <a:fillRef idx="0">
            <a:schemeClr val="accent1"/>
          </a:fillRef>
          <a:effectRef idx="1">
            <a:schemeClr val="accent1"/>
          </a:effectRef>
          <a:fontRef idx="minor">
            <a:schemeClr val="tx1"/>
          </a:fontRef>
        </p:style>
      </p:cxnSp>
      <p:pic>
        <p:nvPicPr>
          <p:cNvPr id="9" name="Imagen 8"/>
          <p:cNvPicPr>
            <a:picLocks noChangeAspect="1"/>
          </p:cNvPicPr>
          <p:nvPr/>
        </p:nvPicPr>
        <p:blipFill>
          <a:blip r:embed="rId4"/>
          <a:stretch>
            <a:fillRect/>
          </a:stretch>
        </p:blipFill>
        <p:spPr>
          <a:xfrm>
            <a:off x="4486084" y="3088516"/>
            <a:ext cx="136716" cy="2997324"/>
          </a:xfrm>
          <a:prstGeom prst="rect">
            <a:avLst/>
          </a:prstGeom>
        </p:spPr>
      </p:pic>
      <p:sp>
        <p:nvSpPr>
          <p:cNvPr id="46" name="CuadroTexto 45"/>
          <p:cNvSpPr txBox="1"/>
          <p:nvPr/>
        </p:nvSpPr>
        <p:spPr>
          <a:xfrm>
            <a:off x="489449" y="3345079"/>
            <a:ext cx="3960440" cy="1631216"/>
          </a:xfrm>
          <a:prstGeom prst="rect">
            <a:avLst/>
          </a:prstGeom>
          <a:noFill/>
        </p:spPr>
        <p:txBody>
          <a:bodyPr wrap="square" rtlCol="0">
            <a:spAutoFit/>
          </a:bodyPr>
          <a:lstStyle/>
          <a:p>
            <a:pPr marL="228600" indent="-228600">
              <a:buClr>
                <a:srgbClr val="DCE442"/>
              </a:buClr>
              <a:buSzPct val="140000"/>
              <a:buFont typeface="+mj-lt"/>
              <a:buAutoNum type="arabicPeriod"/>
            </a:pPr>
            <a:r>
              <a:rPr lang="es-CO" sz="1000" dirty="0" smtClean="0">
                <a:solidFill>
                  <a:schemeClr val="tx1">
                    <a:lumMod val="50000"/>
                    <a:lumOff val="50000"/>
                  </a:schemeClr>
                </a:solidFill>
                <a:latin typeface="Trebuchet MS"/>
                <a:cs typeface="Trebuchet MS"/>
              </a:rPr>
              <a:t>Diseñar </a:t>
            </a:r>
            <a:r>
              <a:rPr lang="es-CO" sz="1000" dirty="0">
                <a:solidFill>
                  <a:schemeClr val="tx1">
                    <a:lumMod val="50000"/>
                    <a:lumOff val="50000"/>
                  </a:schemeClr>
                </a:solidFill>
                <a:latin typeface="Trebuchet MS"/>
                <a:cs typeface="Trebuchet MS"/>
              </a:rPr>
              <a:t>un modelo de </a:t>
            </a:r>
            <a:r>
              <a:rPr lang="es-CO" sz="1000" dirty="0" smtClean="0">
                <a:solidFill>
                  <a:schemeClr val="tx1">
                    <a:lumMod val="50000"/>
                    <a:lumOff val="50000"/>
                  </a:schemeClr>
                </a:solidFill>
                <a:latin typeface="Trebuchet MS"/>
                <a:cs typeface="Trebuchet MS"/>
              </a:rPr>
              <a:t>Living </a:t>
            </a:r>
            <a:r>
              <a:rPr lang="es-CO" sz="1000" dirty="0" err="1">
                <a:solidFill>
                  <a:schemeClr val="tx1">
                    <a:lumMod val="50000"/>
                    <a:lumOff val="50000"/>
                  </a:schemeClr>
                </a:solidFill>
                <a:latin typeface="Trebuchet MS"/>
                <a:cs typeface="Trebuchet MS"/>
              </a:rPr>
              <a:t>L</a:t>
            </a:r>
            <a:r>
              <a:rPr lang="es-CO" sz="1000" dirty="0" err="1" smtClean="0">
                <a:solidFill>
                  <a:schemeClr val="tx1">
                    <a:lumMod val="50000"/>
                    <a:lumOff val="50000"/>
                  </a:schemeClr>
                </a:solidFill>
                <a:latin typeface="Trebuchet MS"/>
                <a:cs typeface="Trebuchet MS"/>
              </a:rPr>
              <a:t>ab</a:t>
            </a:r>
            <a:r>
              <a:rPr lang="es-CO" sz="1000" dirty="0" smtClean="0">
                <a:solidFill>
                  <a:schemeClr val="tx1">
                    <a:lumMod val="50000"/>
                    <a:lumOff val="50000"/>
                  </a:schemeClr>
                </a:solidFill>
                <a:latin typeface="Trebuchet MS"/>
                <a:cs typeface="Trebuchet MS"/>
              </a:rPr>
              <a:t> Telesalud </a:t>
            </a:r>
            <a:r>
              <a:rPr lang="es-CO" sz="1000" dirty="0">
                <a:solidFill>
                  <a:schemeClr val="tx1">
                    <a:lumMod val="50000"/>
                    <a:lumOff val="50000"/>
                  </a:schemeClr>
                </a:solidFill>
                <a:latin typeface="Trebuchet MS"/>
                <a:cs typeface="Trebuchet MS"/>
              </a:rPr>
              <a:t>que articule las </a:t>
            </a:r>
            <a:r>
              <a:rPr lang="es-CO" sz="1000" dirty="0" smtClean="0">
                <a:solidFill>
                  <a:schemeClr val="tx1">
                    <a:lumMod val="50000"/>
                    <a:lumOff val="50000"/>
                  </a:schemeClr>
                </a:solidFill>
                <a:latin typeface="Trebuchet MS"/>
                <a:cs typeface="Trebuchet MS"/>
              </a:rPr>
              <a:t>TIC </a:t>
            </a:r>
            <a:r>
              <a:rPr lang="es-CO" sz="1000" dirty="0">
                <a:solidFill>
                  <a:schemeClr val="tx1">
                    <a:lumMod val="50000"/>
                    <a:lumOff val="50000"/>
                  </a:schemeClr>
                </a:solidFill>
                <a:latin typeface="Trebuchet MS"/>
                <a:cs typeface="Trebuchet MS"/>
              </a:rPr>
              <a:t>a la práctica de salud en las instituciones del </a:t>
            </a:r>
            <a:r>
              <a:rPr lang="es-CO" sz="1000" dirty="0" smtClean="0">
                <a:solidFill>
                  <a:schemeClr val="tx1">
                    <a:lumMod val="50000"/>
                    <a:lumOff val="50000"/>
                  </a:schemeClr>
                </a:solidFill>
                <a:latin typeface="Trebuchet MS"/>
                <a:cs typeface="Trebuchet MS"/>
              </a:rPr>
              <a:t>departamento </a:t>
            </a:r>
            <a:r>
              <a:rPr lang="es-CO" sz="1000" dirty="0">
                <a:solidFill>
                  <a:schemeClr val="tx1">
                    <a:lumMod val="50000"/>
                    <a:lumOff val="50000"/>
                  </a:schemeClr>
                </a:solidFill>
                <a:latin typeface="Trebuchet MS"/>
                <a:cs typeface="Trebuchet MS"/>
              </a:rPr>
              <a:t>de Antioquia y otras regiones del país.</a:t>
            </a:r>
          </a:p>
          <a:p>
            <a:pPr marL="228600" indent="-228600">
              <a:buClr>
                <a:srgbClr val="DCE442"/>
              </a:buClr>
              <a:buSzPct val="140000"/>
              <a:buFont typeface="+mj-lt"/>
              <a:buAutoNum type="arabicPeriod"/>
            </a:pPr>
            <a:r>
              <a:rPr lang="es-CO" sz="1000" dirty="0" smtClean="0">
                <a:solidFill>
                  <a:schemeClr val="tx1">
                    <a:lumMod val="50000"/>
                    <a:lumOff val="50000"/>
                  </a:schemeClr>
                </a:solidFill>
                <a:latin typeface="Trebuchet MS"/>
                <a:cs typeface="Trebuchet MS"/>
              </a:rPr>
              <a:t>Integrar </a:t>
            </a:r>
            <a:r>
              <a:rPr lang="es-CO" sz="1000" dirty="0">
                <a:solidFill>
                  <a:schemeClr val="tx1">
                    <a:lumMod val="50000"/>
                    <a:lumOff val="50000"/>
                  </a:schemeClr>
                </a:solidFill>
                <a:latin typeface="Trebuchet MS"/>
                <a:cs typeface="Trebuchet MS"/>
              </a:rPr>
              <a:t>los procesos administrativos y asistenciales en salud relacionados con las </a:t>
            </a:r>
            <a:r>
              <a:rPr lang="es-CO" sz="1000" dirty="0" smtClean="0">
                <a:solidFill>
                  <a:schemeClr val="tx1">
                    <a:lumMod val="50000"/>
                    <a:lumOff val="50000"/>
                  </a:schemeClr>
                </a:solidFill>
                <a:latin typeface="Trebuchet MS"/>
                <a:cs typeface="Trebuchet MS"/>
              </a:rPr>
              <a:t>TIC.</a:t>
            </a:r>
            <a:endParaRPr lang="es-CO" sz="1000" dirty="0">
              <a:solidFill>
                <a:schemeClr val="tx1">
                  <a:lumMod val="50000"/>
                  <a:lumOff val="50000"/>
                </a:schemeClr>
              </a:solidFill>
              <a:latin typeface="Trebuchet MS"/>
              <a:cs typeface="Trebuchet MS"/>
            </a:endParaRPr>
          </a:p>
          <a:p>
            <a:pPr marL="228600" indent="-228600">
              <a:buClr>
                <a:srgbClr val="DCE442"/>
              </a:buClr>
              <a:buSzPct val="140000"/>
              <a:buFont typeface="+mj-lt"/>
              <a:buAutoNum type="arabicPeriod"/>
            </a:pPr>
            <a:r>
              <a:rPr lang="es-CO" sz="1000" dirty="0" smtClean="0">
                <a:solidFill>
                  <a:schemeClr val="tx1">
                    <a:lumMod val="50000"/>
                    <a:lumOff val="50000"/>
                  </a:schemeClr>
                </a:solidFill>
                <a:latin typeface="Trebuchet MS"/>
                <a:cs typeface="Trebuchet MS"/>
              </a:rPr>
              <a:t>Definir </a:t>
            </a:r>
            <a:r>
              <a:rPr lang="es-CO" sz="1000" dirty="0">
                <a:solidFill>
                  <a:schemeClr val="tx1">
                    <a:lumMod val="50000"/>
                    <a:lumOff val="50000"/>
                  </a:schemeClr>
                </a:solidFill>
                <a:latin typeface="Trebuchet MS"/>
                <a:cs typeface="Trebuchet MS"/>
              </a:rPr>
              <a:t>un modelo de negocio para la operación de los productos generados a partir del </a:t>
            </a:r>
            <a:r>
              <a:rPr lang="es-CO" sz="1000" dirty="0" smtClean="0">
                <a:solidFill>
                  <a:schemeClr val="tx1">
                    <a:lumMod val="50000"/>
                    <a:lumOff val="50000"/>
                  </a:schemeClr>
                </a:solidFill>
                <a:latin typeface="Trebuchet MS"/>
                <a:cs typeface="Trebuchet MS"/>
              </a:rPr>
              <a:t>Living </a:t>
            </a:r>
            <a:r>
              <a:rPr lang="es-CO" sz="1000" dirty="0" err="1">
                <a:solidFill>
                  <a:schemeClr val="tx1">
                    <a:lumMod val="50000"/>
                    <a:lumOff val="50000"/>
                  </a:schemeClr>
                </a:solidFill>
                <a:latin typeface="Trebuchet MS"/>
                <a:cs typeface="Trebuchet MS"/>
              </a:rPr>
              <a:t>L</a:t>
            </a:r>
            <a:r>
              <a:rPr lang="es-CO" sz="1000" dirty="0" err="1" smtClean="0">
                <a:solidFill>
                  <a:schemeClr val="tx1">
                    <a:lumMod val="50000"/>
                    <a:lumOff val="50000"/>
                  </a:schemeClr>
                </a:solidFill>
                <a:latin typeface="Trebuchet MS"/>
                <a:cs typeface="Trebuchet MS"/>
              </a:rPr>
              <a:t>ab</a:t>
            </a:r>
            <a:r>
              <a:rPr lang="es-CO" sz="1000" dirty="0">
                <a:solidFill>
                  <a:schemeClr val="tx1">
                    <a:lumMod val="50000"/>
                    <a:lumOff val="50000"/>
                  </a:schemeClr>
                </a:solidFill>
                <a:latin typeface="Trebuchet MS"/>
                <a:cs typeface="Trebuchet MS"/>
              </a:rPr>
              <a:t>. </a:t>
            </a:r>
          </a:p>
          <a:p>
            <a:pPr marL="228600" indent="-228600">
              <a:buClr>
                <a:srgbClr val="DCE442"/>
              </a:buClr>
              <a:buSzPct val="140000"/>
              <a:buFont typeface="+mj-lt"/>
              <a:buAutoNum type="arabicPeriod"/>
            </a:pPr>
            <a:r>
              <a:rPr lang="es-CO" sz="1000" dirty="0" smtClean="0">
                <a:solidFill>
                  <a:schemeClr val="tx1">
                    <a:lumMod val="50000"/>
                    <a:lumOff val="50000"/>
                  </a:schemeClr>
                </a:solidFill>
                <a:latin typeface="Trebuchet MS"/>
                <a:cs typeface="Trebuchet MS"/>
              </a:rPr>
              <a:t>Establecer </a:t>
            </a:r>
            <a:r>
              <a:rPr lang="es-CO" sz="1000" dirty="0">
                <a:solidFill>
                  <a:schemeClr val="tx1">
                    <a:lumMod val="50000"/>
                    <a:lumOff val="50000"/>
                  </a:schemeClr>
                </a:solidFill>
                <a:latin typeface="Trebuchet MS"/>
                <a:cs typeface="Trebuchet MS"/>
              </a:rPr>
              <a:t>un sistema de administración, control y retroalimentación del proceso.</a:t>
            </a:r>
          </a:p>
          <a:p>
            <a:pPr marL="228600" indent="-228600">
              <a:buClr>
                <a:srgbClr val="DCE442"/>
              </a:buClr>
              <a:buSzPct val="140000"/>
              <a:buFont typeface="+mj-lt"/>
              <a:buAutoNum type="arabicPeriod"/>
            </a:pPr>
            <a:r>
              <a:rPr lang="es-CO" sz="1000" dirty="0" smtClean="0">
                <a:solidFill>
                  <a:schemeClr val="tx1">
                    <a:lumMod val="50000"/>
                    <a:lumOff val="50000"/>
                  </a:schemeClr>
                </a:solidFill>
                <a:latin typeface="Trebuchet MS"/>
                <a:cs typeface="Trebuchet MS"/>
              </a:rPr>
              <a:t>Certificar </a:t>
            </a:r>
            <a:r>
              <a:rPr lang="es-CO" sz="1000" dirty="0">
                <a:solidFill>
                  <a:schemeClr val="tx1">
                    <a:lumMod val="50000"/>
                    <a:lumOff val="50000"/>
                  </a:schemeClr>
                </a:solidFill>
                <a:latin typeface="Trebuchet MS"/>
                <a:cs typeface="Trebuchet MS"/>
              </a:rPr>
              <a:t>el </a:t>
            </a:r>
            <a:r>
              <a:rPr lang="es-CO" sz="1000" dirty="0" smtClean="0">
                <a:solidFill>
                  <a:schemeClr val="tx1">
                    <a:lumMod val="50000"/>
                    <a:lumOff val="50000"/>
                  </a:schemeClr>
                </a:solidFill>
                <a:latin typeface="Trebuchet MS"/>
                <a:cs typeface="Trebuchet MS"/>
              </a:rPr>
              <a:t>Living </a:t>
            </a:r>
            <a:r>
              <a:rPr lang="es-CO" sz="1000" dirty="0" err="1">
                <a:solidFill>
                  <a:schemeClr val="tx1">
                    <a:lumMod val="50000"/>
                    <a:lumOff val="50000"/>
                  </a:schemeClr>
                </a:solidFill>
                <a:latin typeface="Trebuchet MS"/>
                <a:cs typeface="Trebuchet MS"/>
              </a:rPr>
              <a:t>L</a:t>
            </a:r>
            <a:r>
              <a:rPr lang="es-CO" sz="1000" dirty="0" err="1" smtClean="0">
                <a:solidFill>
                  <a:schemeClr val="tx1">
                    <a:lumMod val="50000"/>
                    <a:lumOff val="50000"/>
                  </a:schemeClr>
                </a:solidFill>
                <a:latin typeface="Trebuchet MS"/>
                <a:cs typeface="Trebuchet MS"/>
              </a:rPr>
              <a:t>ab</a:t>
            </a:r>
            <a:r>
              <a:rPr lang="es-CO" sz="1000" dirty="0" smtClean="0">
                <a:solidFill>
                  <a:schemeClr val="tx1">
                    <a:lumMod val="50000"/>
                    <a:lumOff val="50000"/>
                  </a:schemeClr>
                </a:solidFill>
                <a:latin typeface="Trebuchet MS"/>
                <a:cs typeface="Trebuchet MS"/>
              </a:rPr>
              <a:t> </a:t>
            </a:r>
            <a:r>
              <a:rPr lang="es-CO" sz="1000" dirty="0">
                <a:solidFill>
                  <a:schemeClr val="tx1">
                    <a:lumMod val="50000"/>
                    <a:lumOff val="50000"/>
                  </a:schemeClr>
                </a:solidFill>
                <a:latin typeface="Trebuchet MS"/>
                <a:cs typeface="Trebuchet MS"/>
              </a:rPr>
              <a:t>a nivel internacional.</a:t>
            </a:r>
          </a:p>
        </p:txBody>
      </p:sp>
      <p:sp>
        <p:nvSpPr>
          <p:cNvPr id="50" name="CuadroTexto 49"/>
          <p:cNvSpPr txBox="1"/>
          <p:nvPr/>
        </p:nvSpPr>
        <p:spPr>
          <a:xfrm>
            <a:off x="4680010" y="3307743"/>
            <a:ext cx="3924437" cy="2554545"/>
          </a:xfrm>
          <a:prstGeom prst="rect">
            <a:avLst/>
          </a:prstGeom>
          <a:noFill/>
        </p:spPr>
        <p:txBody>
          <a:bodyPr wrap="square" rtlCol="0">
            <a:spAutoFit/>
          </a:bodyPr>
          <a:lstStyle/>
          <a:p>
            <a:pPr marL="171450" indent="-171450">
              <a:buSzPct val="140000"/>
              <a:buFont typeface="Arial"/>
              <a:buChar char="•"/>
            </a:pPr>
            <a:r>
              <a:rPr lang="es-CO" sz="1000" dirty="0" smtClean="0">
                <a:solidFill>
                  <a:schemeClr val="tx1">
                    <a:lumMod val="50000"/>
                    <a:lumOff val="50000"/>
                  </a:schemeClr>
                </a:solidFill>
                <a:latin typeface="Trebuchet MS"/>
                <a:cs typeface="Trebuchet MS"/>
              </a:rPr>
              <a:t>Incorporación </a:t>
            </a:r>
            <a:r>
              <a:rPr lang="es-CO" sz="1000" dirty="0">
                <a:solidFill>
                  <a:schemeClr val="tx1">
                    <a:lumMod val="50000"/>
                    <a:lumOff val="50000"/>
                  </a:schemeClr>
                </a:solidFill>
                <a:latin typeface="Trebuchet MS"/>
                <a:cs typeface="Trebuchet MS"/>
              </a:rPr>
              <a:t>de las </a:t>
            </a:r>
            <a:r>
              <a:rPr lang="es-CO" sz="1000" dirty="0" smtClean="0">
                <a:solidFill>
                  <a:schemeClr val="tx1">
                    <a:lumMod val="50000"/>
                    <a:lumOff val="50000"/>
                  </a:schemeClr>
                </a:solidFill>
                <a:latin typeface="Trebuchet MS"/>
                <a:cs typeface="Trebuchet MS"/>
              </a:rPr>
              <a:t>TIC </a:t>
            </a:r>
            <a:r>
              <a:rPr lang="es-CO" sz="1000" dirty="0">
                <a:solidFill>
                  <a:schemeClr val="tx1">
                    <a:lumMod val="50000"/>
                    <a:lumOff val="50000"/>
                  </a:schemeClr>
                </a:solidFill>
                <a:latin typeface="Trebuchet MS"/>
                <a:cs typeface="Trebuchet MS"/>
              </a:rPr>
              <a:t>a la práctica de la salud.</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Generación </a:t>
            </a:r>
            <a:r>
              <a:rPr lang="es-CO" sz="1000" dirty="0">
                <a:solidFill>
                  <a:schemeClr val="tx1">
                    <a:lumMod val="50000"/>
                    <a:lumOff val="50000"/>
                  </a:schemeClr>
                </a:solidFill>
                <a:latin typeface="Trebuchet MS"/>
                <a:cs typeface="Trebuchet MS"/>
              </a:rPr>
              <a:t>de espacios y proyectos para la innovación en tecnología y procesos productivos.</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Creación </a:t>
            </a:r>
            <a:r>
              <a:rPr lang="es-CO" sz="1000" dirty="0">
                <a:solidFill>
                  <a:schemeClr val="tx1">
                    <a:lumMod val="50000"/>
                    <a:lumOff val="50000"/>
                  </a:schemeClr>
                </a:solidFill>
                <a:latin typeface="Trebuchet MS"/>
                <a:cs typeface="Trebuchet MS"/>
              </a:rPr>
              <a:t>de líneas y grupos de investigación.</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Generación </a:t>
            </a:r>
            <a:r>
              <a:rPr lang="es-CO" sz="1000" dirty="0">
                <a:solidFill>
                  <a:schemeClr val="tx1">
                    <a:lumMod val="50000"/>
                    <a:lumOff val="50000"/>
                  </a:schemeClr>
                </a:solidFill>
                <a:latin typeface="Trebuchet MS"/>
                <a:cs typeface="Trebuchet MS"/>
              </a:rPr>
              <a:t>de recursos mediante la oferta de servicios a otras entidades.</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Resultados </a:t>
            </a:r>
            <a:r>
              <a:rPr lang="es-CO" sz="1000" dirty="0">
                <a:solidFill>
                  <a:schemeClr val="tx1">
                    <a:lumMod val="50000"/>
                    <a:lumOff val="50000"/>
                  </a:schemeClr>
                </a:solidFill>
                <a:latin typeface="Trebuchet MS"/>
                <a:cs typeface="Trebuchet MS"/>
              </a:rPr>
              <a:t>positivos de </a:t>
            </a:r>
            <a:r>
              <a:rPr lang="es-CO" sz="1000" dirty="0" smtClean="0">
                <a:solidFill>
                  <a:schemeClr val="tx1">
                    <a:lumMod val="50000"/>
                    <a:lumOff val="50000"/>
                  </a:schemeClr>
                </a:solidFill>
                <a:latin typeface="Trebuchet MS"/>
                <a:cs typeface="Trebuchet MS"/>
              </a:rPr>
              <a:t>la imagen </a:t>
            </a:r>
            <a:r>
              <a:rPr lang="es-CO" sz="1000" dirty="0">
                <a:solidFill>
                  <a:schemeClr val="tx1">
                    <a:lumMod val="50000"/>
                    <a:lumOff val="50000"/>
                  </a:schemeClr>
                </a:solidFill>
                <a:latin typeface="Trebuchet MS"/>
                <a:cs typeface="Trebuchet MS"/>
              </a:rPr>
              <a:t>corporativa a nivel de ciudad y región.</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Actualización </a:t>
            </a:r>
            <a:r>
              <a:rPr lang="es-CO" sz="1000" dirty="0">
                <a:solidFill>
                  <a:schemeClr val="tx1">
                    <a:lumMod val="50000"/>
                    <a:lumOff val="50000"/>
                  </a:schemeClr>
                </a:solidFill>
                <a:latin typeface="Trebuchet MS"/>
                <a:cs typeface="Trebuchet MS"/>
              </a:rPr>
              <a:t>tecnológica permanente.</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Optimización </a:t>
            </a:r>
            <a:r>
              <a:rPr lang="es-CO" sz="1000" dirty="0">
                <a:solidFill>
                  <a:schemeClr val="tx1">
                    <a:lumMod val="50000"/>
                    <a:lumOff val="50000"/>
                  </a:schemeClr>
                </a:solidFill>
                <a:latin typeface="Trebuchet MS"/>
                <a:cs typeface="Trebuchet MS"/>
              </a:rPr>
              <a:t>de recursos y regulación del gasto.</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Articulación </a:t>
            </a:r>
            <a:r>
              <a:rPr lang="es-CO" sz="1000" dirty="0">
                <a:solidFill>
                  <a:schemeClr val="tx1">
                    <a:lumMod val="50000"/>
                    <a:lumOff val="50000"/>
                  </a:schemeClr>
                </a:solidFill>
                <a:latin typeface="Trebuchet MS"/>
                <a:cs typeface="Trebuchet MS"/>
              </a:rPr>
              <a:t>de los proyectos de investigación e innovación con la cadena productiva y la generación de oportunidades de negocio.</a:t>
            </a:r>
          </a:p>
          <a:p>
            <a:pPr marL="171450" indent="-171450">
              <a:buSzPct val="140000"/>
              <a:buFont typeface="Arial"/>
              <a:buChar char="•"/>
            </a:pPr>
            <a:r>
              <a:rPr lang="es-CO" sz="1000" dirty="0" smtClean="0">
                <a:solidFill>
                  <a:schemeClr val="tx1">
                    <a:lumMod val="50000"/>
                    <a:lumOff val="50000"/>
                  </a:schemeClr>
                </a:solidFill>
                <a:latin typeface="Trebuchet MS"/>
                <a:cs typeface="Trebuchet MS"/>
              </a:rPr>
              <a:t>Desarrollo </a:t>
            </a:r>
            <a:r>
              <a:rPr lang="es-CO" sz="1000" dirty="0">
                <a:solidFill>
                  <a:schemeClr val="tx1">
                    <a:lumMod val="50000"/>
                    <a:lumOff val="50000"/>
                  </a:schemeClr>
                </a:solidFill>
                <a:latin typeface="Trebuchet MS"/>
                <a:cs typeface="Trebuchet MS"/>
              </a:rPr>
              <a:t>de las actividades básicas de </a:t>
            </a:r>
            <a:r>
              <a:rPr lang="es-CO" sz="1000" dirty="0" err="1">
                <a:solidFill>
                  <a:schemeClr val="tx1">
                    <a:lumMod val="50000"/>
                    <a:lumOff val="50000"/>
                  </a:schemeClr>
                </a:solidFill>
                <a:latin typeface="Trebuchet MS"/>
                <a:cs typeface="Trebuchet MS"/>
              </a:rPr>
              <a:t>cocreación</a:t>
            </a:r>
            <a:r>
              <a:rPr lang="es-CO" sz="1000" dirty="0">
                <a:solidFill>
                  <a:schemeClr val="tx1">
                    <a:lumMod val="50000"/>
                    <a:lumOff val="50000"/>
                  </a:schemeClr>
                </a:solidFill>
                <a:latin typeface="Trebuchet MS"/>
                <a:cs typeface="Trebuchet MS"/>
              </a:rPr>
              <a:t>, exploración, experimentación y evaluación.</a:t>
            </a:r>
          </a:p>
          <a:p>
            <a:pPr>
              <a:buSzPct val="140000"/>
            </a:pPr>
            <a:endParaRPr lang="es-CO" sz="1000" dirty="0">
              <a:solidFill>
                <a:schemeClr val="tx1">
                  <a:lumMod val="50000"/>
                  <a:lumOff val="50000"/>
                </a:schemeClr>
              </a:solidFill>
              <a:latin typeface="Trebuchet MS"/>
              <a:cs typeface="Trebuchet MS"/>
            </a:endParaRPr>
          </a:p>
        </p:txBody>
      </p:sp>
      <p:pic>
        <p:nvPicPr>
          <p:cNvPr id="20" name="Imagen 19"/>
          <p:cNvPicPr>
            <a:picLocks noChangeAspect="1"/>
          </p:cNvPicPr>
          <p:nvPr/>
        </p:nvPicPr>
        <p:blipFill>
          <a:blip r:embed="rId5"/>
          <a:stretch>
            <a:fillRect/>
          </a:stretch>
        </p:blipFill>
        <p:spPr>
          <a:xfrm>
            <a:off x="8114228" y="1"/>
            <a:ext cx="1066284" cy="692696"/>
          </a:xfrm>
          <a:prstGeom prst="rect">
            <a:avLst/>
          </a:prstGeom>
        </p:spPr>
      </p:pic>
      <p:sp>
        <p:nvSpPr>
          <p:cNvPr id="21" name="CuadroTexto 20"/>
          <p:cNvSpPr txBox="1"/>
          <p:nvPr/>
        </p:nvSpPr>
        <p:spPr>
          <a:xfrm>
            <a:off x="2053723" y="746918"/>
            <a:ext cx="3219318" cy="2185214"/>
          </a:xfrm>
          <a:prstGeom prst="rect">
            <a:avLst/>
          </a:prstGeom>
          <a:noFill/>
        </p:spPr>
        <p:txBody>
          <a:bodyPr vert="horz" wrap="square" rtlCol="0">
            <a:spAutoFit/>
          </a:bodyPr>
          <a:lstStyle/>
          <a:p>
            <a:pPr>
              <a:buSzPct val="140000"/>
            </a:pPr>
            <a:r>
              <a:rPr lang="es-CO" sz="1400" b="1" dirty="0">
                <a:solidFill>
                  <a:schemeClr val="tx1">
                    <a:lumMod val="50000"/>
                    <a:lumOff val="50000"/>
                  </a:schemeClr>
                </a:solidFill>
                <a:latin typeface="Trebuchet MS"/>
                <a:cs typeface="Trebuchet MS"/>
              </a:rPr>
              <a:t>Living </a:t>
            </a:r>
            <a:r>
              <a:rPr lang="es-CO" sz="1400" b="1" dirty="0" err="1">
                <a:solidFill>
                  <a:schemeClr val="tx1">
                    <a:lumMod val="50000"/>
                    <a:lumOff val="50000"/>
                  </a:schemeClr>
                </a:solidFill>
                <a:latin typeface="Trebuchet MS"/>
                <a:cs typeface="Trebuchet MS"/>
              </a:rPr>
              <a:t>Lab</a:t>
            </a:r>
            <a:r>
              <a:rPr lang="es-CO" sz="1400" b="1" dirty="0">
                <a:solidFill>
                  <a:schemeClr val="tx1">
                    <a:lumMod val="50000"/>
                    <a:lumOff val="50000"/>
                  </a:schemeClr>
                </a:solidFill>
                <a:latin typeface="Trebuchet MS"/>
                <a:cs typeface="Trebuchet MS"/>
              </a:rPr>
              <a:t> Telesalud</a:t>
            </a:r>
          </a:p>
          <a:p>
            <a:pPr>
              <a:buSzPct val="140000"/>
            </a:pPr>
            <a:r>
              <a:rPr lang="es-CO" sz="1400" b="1" dirty="0">
                <a:solidFill>
                  <a:schemeClr val="tx1">
                    <a:lumMod val="50000"/>
                    <a:lumOff val="50000"/>
                  </a:schemeClr>
                </a:solidFill>
                <a:latin typeface="Trebuchet MS"/>
                <a:cs typeface="Trebuchet MS"/>
              </a:rPr>
              <a:t>Parque de la </a:t>
            </a:r>
            <a:r>
              <a:rPr lang="es-CO" sz="1400" b="1" dirty="0" smtClean="0">
                <a:solidFill>
                  <a:schemeClr val="tx1">
                    <a:lumMod val="50000"/>
                    <a:lumOff val="50000"/>
                  </a:schemeClr>
                </a:solidFill>
                <a:latin typeface="Trebuchet MS"/>
                <a:cs typeface="Trebuchet MS"/>
              </a:rPr>
              <a:t>Vida</a:t>
            </a:r>
          </a:p>
          <a:p>
            <a:pPr>
              <a:buSzPct val="140000"/>
            </a:pPr>
            <a:r>
              <a:rPr lang="es-CO" sz="1400" b="1" dirty="0">
                <a:solidFill>
                  <a:schemeClr val="tx1">
                    <a:lumMod val="50000"/>
                    <a:lumOff val="50000"/>
                  </a:schemeClr>
                </a:solidFill>
                <a:latin typeface="Trebuchet MS"/>
                <a:cs typeface="Trebuchet MS"/>
              </a:rPr>
              <a:t>(</a:t>
            </a:r>
            <a:r>
              <a:rPr lang="es-CO" sz="1400" b="1" dirty="0" smtClean="0">
                <a:solidFill>
                  <a:schemeClr val="tx1">
                    <a:lumMod val="50000"/>
                    <a:lumOff val="50000"/>
                  </a:schemeClr>
                </a:solidFill>
                <a:latin typeface="Trebuchet MS"/>
                <a:cs typeface="Trebuchet MS"/>
              </a:rPr>
              <a:t>Medellín</a:t>
            </a:r>
            <a:r>
              <a:rPr lang="es-CO" sz="1400" b="1" dirty="0">
                <a:solidFill>
                  <a:schemeClr val="tx1">
                    <a:lumMod val="50000"/>
                    <a:lumOff val="50000"/>
                  </a:schemeClr>
                </a:solidFill>
                <a:latin typeface="Trebuchet MS"/>
                <a:cs typeface="Trebuchet MS"/>
              </a:rPr>
              <a:t>, </a:t>
            </a:r>
            <a:r>
              <a:rPr lang="es-CO" sz="1400" b="1" dirty="0" smtClean="0">
                <a:solidFill>
                  <a:schemeClr val="tx1">
                    <a:lumMod val="50000"/>
                    <a:lumOff val="50000"/>
                  </a:schemeClr>
                </a:solidFill>
                <a:latin typeface="Trebuchet MS"/>
                <a:cs typeface="Trebuchet MS"/>
              </a:rPr>
              <a:t>Colombia)</a:t>
            </a:r>
          </a:p>
          <a:p>
            <a:pPr>
              <a:buSzPct val="140000"/>
            </a:pPr>
            <a:endParaRPr lang="es-CO" sz="1400" b="1" dirty="0">
              <a:solidFill>
                <a:schemeClr val="tx1">
                  <a:lumMod val="50000"/>
                  <a:lumOff val="50000"/>
                </a:schemeClr>
              </a:solidFill>
              <a:latin typeface="Trebuchet MS"/>
              <a:cs typeface="Trebuchet MS"/>
            </a:endParaRPr>
          </a:p>
          <a:p>
            <a:pPr>
              <a:buSzPct val="140000"/>
            </a:pPr>
            <a:r>
              <a:rPr lang="es-CO" sz="1000" b="1" dirty="0" smtClean="0">
                <a:solidFill>
                  <a:schemeClr val="tx1">
                    <a:lumMod val="50000"/>
                    <a:lumOff val="50000"/>
                  </a:schemeClr>
                </a:solidFill>
                <a:latin typeface="Trebuchet MS"/>
                <a:cs typeface="Trebuchet MS"/>
              </a:rPr>
              <a:t>Integrar </a:t>
            </a:r>
            <a:r>
              <a:rPr lang="es-CO" sz="1000" b="1" dirty="0">
                <a:solidFill>
                  <a:schemeClr val="tx1">
                    <a:lumMod val="50000"/>
                    <a:lumOff val="50000"/>
                  </a:schemeClr>
                </a:solidFill>
                <a:latin typeface="Trebuchet MS"/>
                <a:cs typeface="Trebuchet MS"/>
              </a:rPr>
              <a:t>las tecnologías de la información y la comunicación</a:t>
            </a:r>
            <a:r>
              <a:rPr lang="es-CO" sz="1000" dirty="0">
                <a:solidFill>
                  <a:schemeClr val="tx1">
                    <a:lumMod val="50000"/>
                    <a:lumOff val="50000"/>
                  </a:schemeClr>
                </a:solidFill>
                <a:latin typeface="Trebuchet MS"/>
                <a:cs typeface="Trebuchet MS"/>
              </a:rPr>
              <a:t> </a:t>
            </a:r>
            <a:r>
              <a:rPr lang="es-CO" sz="1000" b="1" dirty="0" smtClean="0">
                <a:solidFill>
                  <a:schemeClr val="tx1">
                    <a:lumMod val="50000"/>
                    <a:lumOff val="50000"/>
                  </a:schemeClr>
                </a:solidFill>
                <a:latin typeface="Trebuchet MS"/>
                <a:cs typeface="Trebuchet MS"/>
              </a:rPr>
              <a:t>en </a:t>
            </a:r>
            <a:r>
              <a:rPr lang="es-CO" sz="1000" b="1" dirty="0">
                <a:solidFill>
                  <a:schemeClr val="tx1">
                    <a:lumMod val="50000"/>
                    <a:lumOff val="50000"/>
                  </a:schemeClr>
                </a:solidFill>
                <a:latin typeface="Trebuchet MS"/>
                <a:cs typeface="Trebuchet MS"/>
              </a:rPr>
              <a:t>la promoción de la salud en el </a:t>
            </a:r>
            <a:r>
              <a:rPr lang="es-CO" sz="1000" b="1" dirty="0" smtClean="0">
                <a:solidFill>
                  <a:schemeClr val="tx1">
                    <a:lumMod val="50000"/>
                    <a:lumOff val="50000"/>
                  </a:schemeClr>
                </a:solidFill>
                <a:latin typeface="Trebuchet MS"/>
                <a:cs typeface="Trebuchet MS"/>
              </a:rPr>
              <a:t>departamento </a:t>
            </a:r>
            <a:r>
              <a:rPr lang="es-CO" sz="1000" b="1" dirty="0">
                <a:solidFill>
                  <a:schemeClr val="tx1">
                    <a:lumMod val="50000"/>
                    <a:lumOff val="50000"/>
                  </a:schemeClr>
                </a:solidFill>
                <a:latin typeface="Trebuchet MS"/>
                <a:cs typeface="Trebuchet MS"/>
              </a:rPr>
              <a:t>de </a:t>
            </a:r>
            <a:r>
              <a:rPr lang="es-CO" sz="1000" b="1" dirty="0" smtClean="0">
                <a:solidFill>
                  <a:schemeClr val="tx1">
                    <a:lumMod val="50000"/>
                    <a:lumOff val="50000"/>
                  </a:schemeClr>
                </a:solidFill>
                <a:latin typeface="Trebuchet MS"/>
                <a:cs typeface="Trebuchet MS"/>
              </a:rPr>
              <a:t>Antioquia </a:t>
            </a:r>
            <a:r>
              <a:rPr lang="es-CO" sz="1000" dirty="0">
                <a:solidFill>
                  <a:schemeClr val="tx1">
                    <a:lumMod val="50000"/>
                    <a:lumOff val="50000"/>
                  </a:schemeClr>
                </a:solidFill>
                <a:latin typeface="Trebuchet MS"/>
                <a:cs typeface="Trebuchet MS"/>
              </a:rPr>
              <a:t>con criterios de </a:t>
            </a:r>
            <a:r>
              <a:rPr lang="es-CO" sz="1000" dirty="0">
                <a:solidFill>
                  <a:srgbClr val="00B050"/>
                </a:solidFill>
                <a:latin typeface="Trebuchet MS"/>
                <a:cs typeface="Trebuchet MS"/>
              </a:rPr>
              <a:t>calidad, oportunidad, accesibilidad, continuidad, pertinencia, seguridad y eficiencia</a:t>
            </a:r>
            <a:r>
              <a:rPr lang="es-CO" sz="1000" dirty="0">
                <a:solidFill>
                  <a:schemeClr val="tx1">
                    <a:lumMod val="50000"/>
                    <a:lumOff val="50000"/>
                  </a:schemeClr>
                </a:solidFill>
                <a:latin typeface="Trebuchet MS"/>
                <a:cs typeface="Trebuchet MS"/>
              </a:rPr>
              <a:t>, acordes con la visión y misión institucionales, en articulación con el </a:t>
            </a:r>
            <a:r>
              <a:rPr lang="es-CO" sz="1000" dirty="0" smtClean="0">
                <a:solidFill>
                  <a:schemeClr val="tx1">
                    <a:lumMod val="50000"/>
                    <a:lumOff val="50000"/>
                  </a:schemeClr>
                </a:solidFill>
                <a:latin typeface="Trebuchet MS"/>
                <a:cs typeface="Trebuchet MS"/>
              </a:rPr>
              <a:t>Sistema </a:t>
            </a:r>
            <a:r>
              <a:rPr lang="es-CO" sz="1000" dirty="0">
                <a:solidFill>
                  <a:schemeClr val="tx1">
                    <a:lumMod val="50000"/>
                    <a:lumOff val="50000"/>
                  </a:schemeClr>
                </a:solidFill>
                <a:latin typeface="Trebuchet MS"/>
                <a:cs typeface="Trebuchet MS"/>
              </a:rPr>
              <a:t>G</a:t>
            </a:r>
            <a:r>
              <a:rPr lang="es-CO" sz="1000" dirty="0" smtClean="0">
                <a:solidFill>
                  <a:schemeClr val="tx1">
                    <a:lumMod val="50000"/>
                    <a:lumOff val="50000"/>
                  </a:schemeClr>
                </a:solidFill>
                <a:latin typeface="Trebuchet MS"/>
                <a:cs typeface="Trebuchet MS"/>
              </a:rPr>
              <a:t>eneral </a:t>
            </a:r>
            <a:r>
              <a:rPr lang="es-CO" sz="1000" dirty="0">
                <a:solidFill>
                  <a:schemeClr val="tx1">
                    <a:lumMod val="50000"/>
                    <a:lumOff val="50000"/>
                  </a:schemeClr>
                </a:solidFill>
                <a:latin typeface="Trebuchet MS"/>
                <a:cs typeface="Trebuchet MS"/>
              </a:rPr>
              <a:t>de </a:t>
            </a:r>
            <a:r>
              <a:rPr lang="es-CO" sz="1000" dirty="0" smtClean="0">
                <a:solidFill>
                  <a:schemeClr val="tx1">
                    <a:lumMod val="50000"/>
                    <a:lumOff val="50000"/>
                  </a:schemeClr>
                </a:solidFill>
                <a:latin typeface="Trebuchet MS"/>
                <a:cs typeface="Trebuchet MS"/>
              </a:rPr>
              <a:t>Seguridad </a:t>
            </a:r>
            <a:r>
              <a:rPr lang="es-CO" sz="1000" dirty="0">
                <a:solidFill>
                  <a:schemeClr val="tx1">
                    <a:lumMod val="50000"/>
                    <a:lumOff val="50000"/>
                  </a:schemeClr>
                </a:solidFill>
                <a:latin typeface="Trebuchet MS"/>
                <a:cs typeface="Trebuchet MS"/>
              </a:rPr>
              <a:t>S</a:t>
            </a:r>
            <a:r>
              <a:rPr lang="es-CO" sz="1000" dirty="0" smtClean="0">
                <a:solidFill>
                  <a:schemeClr val="tx1">
                    <a:lumMod val="50000"/>
                    <a:lumOff val="50000"/>
                  </a:schemeClr>
                </a:solidFill>
                <a:latin typeface="Trebuchet MS"/>
                <a:cs typeface="Trebuchet MS"/>
              </a:rPr>
              <a:t>ocial </a:t>
            </a:r>
            <a:r>
              <a:rPr lang="es-CO" sz="1000" dirty="0">
                <a:solidFill>
                  <a:schemeClr val="tx1">
                    <a:lumMod val="50000"/>
                    <a:lumOff val="50000"/>
                  </a:schemeClr>
                </a:solidFill>
                <a:latin typeface="Trebuchet MS"/>
                <a:cs typeface="Trebuchet MS"/>
              </a:rPr>
              <a:t>en S</a:t>
            </a:r>
            <a:r>
              <a:rPr lang="es-CO" sz="1000" dirty="0" smtClean="0">
                <a:solidFill>
                  <a:schemeClr val="tx1">
                    <a:lumMod val="50000"/>
                    <a:lumOff val="50000"/>
                  </a:schemeClr>
                </a:solidFill>
                <a:latin typeface="Trebuchet MS"/>
                <a:cs typeface="Trebuchet MS"/>
              </a:rPr>
              <a:t>alud.</a:t>
            </a:r>
            <a:endParaRPr lang="es-CO" sz="1000" dirty="0">
              <a:solidFill>
                <a:schemeClr val="tx1">
                  <a:lumMod val="50000"/>
                  <a:lumOff val="50000"/>
                </a:schemeClr>
              </a:solidFill>
              <a:latin typeface="Trebuchet MS"/>
              <a:cs typeface="Trebuchet MS"/>
            </a:endParaRPr>
          </a:p>
          <a:p>
            <a:pPr>
              <a:buSzPct val="140000"/>
            </a:pPr>
            <a:r>
              <a:rPr lang="es-CO" sz="1000" dirty="0" smtClean="0">
                <a:solidFill>
                  <a:schemeClr val="tx1">
                    <a:lumMod val="50000"/>
                    <a:lumOff val="50000"/>
                  </a:schemeClr>
                </a:solidFill>
                <a:latin typeface="Trebuchet MS"/>
                <a:cs typeface="Trebuchet MS"/>
              </a:rPr>
              <a:t> </a:t>
            </a:r>
            <a:endParaRPr lang="es-ES" sz="1000" i="1" dirty="0">
              <a:solidFill>
                <a:schemeClr val="tx1">
                  <a:lumMod val="50000"/>
                  <a:lumOff val="50000"/>
                </a:schemeClr>
              </a:solidFill>
              <a:latin typeface="Trebuchet MS"/>
              <a:cs typeface="Trebuchet MS"/>
            </a:endParaRPr>
          </a:p>
        </p:txBody>
      </p:sp>
      <p:pic>
        <p:nvPicPr>
          <p:cNvPr id="18" name="Imagen 17"/>
          <p:cNvPicPr>
            <a:picLocks noChangeAspect="1"/>
          </p:cNvPicPr>
          <p:nvPr/>
        </p:nvPicPr>
        <p:blipFill>
          <a:blip r:embed="rId6"/>
          <a:stretch>
            <a:fillRect/>
          </a:stretch>
        </p:blipFill>
        <p:spPr>
          <a:xfrm>
            <a:off x="8460432" y="188640"/>
            <a:ext cx="543661" cy="127172"/>
          </a:xfrm>
          <a:prstGeom prst="rect">
            <a:avLst/>
          </a:prstGeom>
        </p:spPr>
      </p:pic>
      <p:sp>
        <p:nvSpPr>
          <p:cNvPr id="19" name="CuadroTexto 18"/>
          <p:cNvSpPr txBox="1"/>
          <p:nvPr/>
        </p:nvSpPr>
        <p:spPr>
          <a:xfrm>
            <a:off x="395536" y="260648"/>
            <a:ext cx="3321743" cy="461665"/>
          </a:xfrm>
          <a:prstGeom prst="rect">
            <a:avLst/>
          </a:prstGeom>
          <a:noFill/>
        </p:spPr>
        <p:txBody>
          <a:bodyPr wrap="none" rtlCol="0">
            <a:spAutoFit/>
          </a:bodyPr>
          <a:lstStyle/>
          <a:p>
            <a:r>
              <a:rPr lang="es-ES" sz="2400" dirty="0">
                <a:solidFill>
                  <a:srgbClr val="58595B"/>
                </a:solidFill>
                <a:latin typeface="Trebuchet MS"/>
                <a:cs typeface="Trebuchet MS"/>
              </a:rPr>
              <a:t>CASOS </a:t>
            </a:r>
            <a:r>
              <a:rPr lang="es-ES" sz="2400" dirty="0" smtClean="0">
                <a:solidFill>
                  <a:srgbClr val="58595B"/>
                </a:solidFill>
                <a:latin typeface="Trebuchet MS"/>
                <a:cs typeface="Trebuchet MS"/>
              </a:rPr>
              <a:t>REALES - LOCAL</a:t>
            </a:r>
            <a:endParaRPr lang="es-ES" sz="2400" dirty="0">
              <a:solidFill>
                <a:srgbClr val="58595B"/>
              </a:solidFill>
              <a:latin typeface="Trebuchet MS"/>
              <a:cs typeface="Trebuchet MS"/>
            </a:endParaRPr>
          </a:p>
        </p:txBody>
      </p:sp>
      <p:pic>
        <p:nvPicPr>
          <p:cNvPr id="22" name="21 Imagen"/>
          <p:cNvPicPr/>
          <p:nvPr/>
        </p:nvPicPr>
        <p:blipFill rotWithShape="1">
          <a:blip r:embed="rId7" cstate="email">
            <a:extLst>
              <a:ext uri="{28A0092B-C50C-407E-A947-70E740481C1C}">
                <a14:useLocalDpi xmlns:a14="http://schemas.microsoft.com/office/drawing/2010/main" val="0"/>
              </a:ext>
            </a:extLst>
          </a:blip>
          <a:srcRect r="34976" b="50949"/>
          <a:stretch/>
        </p:blipFill>
        <p:spPr bwMode="auto">
          <a:xfrm>
            <a:off x="101022" y="905579"/>
            <a:ext cx="1103507" cy="1341880"/>
          </a:xfrm>
          <a:prstGeom prst="rect">
            <a:avLst/>
          </a:prstGeom>
          <a:ln>
            <a:noFill/>
          </a:ln>
          <a:extLst>
            <a:ext uri="{53640926-AAD7-44D8-BBD7-CCE9431645EC}">
              <a14:shadowObscured xmlns:a14="http://schemas.microsoft.com/office/drawing/2010/main"/>
            </a:ext>
          </a:extLst>
        </p:spPr>
      </p:pic>
      <p:pic>
        <p:nvPicPr>
          <p:cNvPr id="4098" name="Picture 2" descr="http://3.bp.blogspot.com/-hOBok3sOB5s/UjII-nBMOgI/AAAAAAAABPw/TgQQz5Mk1vU/s1600/Parque+de+la+Vida.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354816" y="788545"/>
            <a:ext cx="3155432" cy="2041407"/>
          </a:xfrm>
          <a:prstGeom prst="rect">
            <a:avLst/>
          </a:prstGeom>
          <a:noFill/>
          <a:extLst>
            <a:ext uri="{909E8E84-426E-40DD-AFC4-6F175D3DCCD1}">
              <a14:hiddenFill xmlns:a14="http://schemas.microsoft.com/office/drawing/2010/main">
                <a:solidFill>
                  <a:srgbClr val="FFFFFF"/>
                </a:solidFill>
              </a14:hiddenFill>
            </a:ext>
          </a:extLst>
        </p:spPr>
      </p:pic>
      <p:sp>
        <p:nvSpPr>
          <p:cNvPr id="23" name="CuadroTexto 18"/>
          <p:cNvSpPr txBox="1"/>
          <p:nvPr/>
        </p:nvSpPr>
        <p:spPr>
          <a:xfrm>
            <a:off x="652775" y="3076910"/>
            <a:ext cx="1297150" cy="307777"/>
          </a:xfrm>
          <a:prstGeom prst="rect">
            <a:avLst/>
          </a:prstGeom>
          <a:noFill/>
        </p:spPr>
        <p:txBody>
          <a:bodyPr wrap="none" rtlCol="0">
            <a:spAutoFit/>
          </a:bodyPr>
          <a:lstStyle/>
          <a:p>
            <a:r>
              <a:rPr lang="es-ES" sz="1400" b="1" dirty="0" smtClean="0">
                <a:solidFill>
                  <a:srgbClr val="58595B"/>
                </a:solidFill>
                <a:latin typeface="Trebuchet MS"/>
                <a:cs typeface="Trebuchet MS"/>
              </a:rPr>
              <a:t>OBJETIVOS //</a:t>
            </a:r>
            <a:endParaRPr lang="es-ES" sz="1400" b="1" dirty="0">
              <a:solidFill>
                <a:srgbClr val="58595B"/>
              </a:solidFill>
              <a:latin typeface="Trebuchet MS"/>
              <a:cs typeface="Trebuchet MS"/>
            </a:endParaRPr>
          </a:p>
        </p:txBody>
      </p:sp>
      <p:sp>
        <p:nvSpPr>
          <p:cNvPr id="24" name="CuadroTexto 18"/>
          <p:cNvSpPr txBox="1"/>
          <p:nvPr/>
        </p:nvSpPr>
        <p:spPr>
          <a:xfrm>
            <a:off x="4932040" y="3049215"/>
            <a:ext cx="2445028" cy="307777"/>
          </a:xfrm>
          <a:prstGeom prst="rect">
            <a:avLst/>
          </a:prstGeom>
          <a:noFill/>
        </p:spPr>
        <p:txBody>
          <a:bodyPr wrap="none" rtlCol="0">
            <a:spAutoFit/>
          </a:bodyPr>
          <a:lstStyle/>
          <a:p>
            <a:r>
              <a:rPr lang="es-ES" sz="1400" b="1" dirty="0" smtClean="0">
                <a:solidFill>
                  <a:srgbClr val="58595B"/>
                </a:solidFill>
                <a:latin typeface="Trebuchet MS"/>
                <a:cs typeface="Trebuchet MS"/>
              </a:rPr>
              <a:t>RESULTADOS ESPERADOS //</a:t>
            </a:r>
            <a:endParaRPr lang="es-ES" sz="1400" b="1" dirty="0">
              <a:solidFill>
                <a:srgbClr val="58595B"/>
              </a:solidFill>
              <a:latin typeface="Trebuchet MS"/>
              <a:cs typeface="Trebuchet MS"/>
            </a:endParaRPr>
          </a:p>
        </p:txBody>
      </p:sp>
      <p:sp>
        <p:nvSpPr>
          <p:cNvPr id="26" name="CuadroTexto 18"/>
          <p:cNvSpPr txBox="1"/>
          <p:nvPr/>
        </p:nvSpPr>
        <p:spPr>
          <a:xfrm>
            <a:off x="668211" y="4973983"/>
            <a:ext cx="1194558" cy="307777"/>
          </a:xfrm>
          <a:prstGeom prst="rect">
            <a:avLst/>
          </a:prstGeom>
          <a:noFill/>
        </p:spPr>
        <p:txBody>
          <a:bodyPr wrap="none" rtlCol="0">
            <a:spAutoFit/>
          </a:bodyPr>
          <a:lstStyle/>
          <a:p>
            <a:r>
              <a:rPr lang="es-ES" sz="1400" b="1" dirty="0" smtClean="0">
                <a:solidFill>
                  <a:srgbClr val="58595B"/>
                </a:solidFill>
                <a:latin typeface="Trebuchet MS"/>
                <a:cs typeface="Trebuchet MS"/>
              </a:rPr>
              <a:t>MÓDULOS //</a:t>
            </a:r>
            <a:endParaRPr lang="es-ES" sz="1400" b="1" dirty="0">
              <a:solidFill>
                <a:srgbClr val="58595B"/>
              </a:solidFill>
              <a:latin typeface="Trebuchet MS"/>
              <a:cs typeface="Trebuchet MS"/>
            </a:endParaRPr>
          </a:p>
        </p:txBody>
      </p:sp>
      <p:sp>
        <p:nvSpPr>
          <p:cNvPr id="27" name="CuadroTexto 45"/>
          <p:cNvSpPr txBox="1"/>
          <p:nvPr/>
        </p:nvSpPr>
        <p:spPr>
          <a:xfrm>
            <a:off x="576584" y="5281760"/>
            <a:ext cx="3960440" cy="707886"/>
          </a:xfrm>
          <a:prstGeom prst="rect">
            <a:avLst/>
          </a:prstGeom>
          <a:noFill/>
        </p:spPr>
        <p:txBody>
          <a:bodyPr wrap="square" rtlCol="0">
            <a:spAutoFit/>
          </a:bodyPr>
          <a:lstStyle/>
          <a:p>
            <a:pPr marL="228600" indent="-228600">
              <a:buClr>
                <a:srgbClr val="DCE442"/>
              </a:buClr>
              <a:buSzPct val="140000"/>
              <a:buFont typeface="+mj-lt"/>
              <a:buAutoNum type="arabicPeriod"/>
            </a:pPr>
            <a:r>
              <a:rPr lang="es-CO" sz="1000" dirty="0" err="1" smtClean="0">
                <a:solidFill>
                  <a:srgbClr val="00B050"/>
                </a:solidFill>
                <a:latin typeface="Trebuchet MS"/>
                <a:cs typeface="Trebuchet MS"/>
              </a:rPr>
              <a:t>Teleasistencia</a:t>
            </a:r>
            <a:r>
              <a:rPr lang="es-CO" sz="1000" dirty="0" smtClean="0">
                <a:solidFill>
                  <a:srgbClr val="00B050"/>
                </a:solidFill>
                <a:latin typeface="Trebuchet MS"/>
                <a:cs typeface="Trebuchet MS"/>
              </a:rPr>
              <a:t>. </a:t>
            </a:r>
          </a:p>
          <a:p>
            <a:pPr marL="228600" indent="-228600">
              <a:buClr>
                <a:srgbClr val="DCE442"/>
              </a:buClr>
              <a:buSzPct val="140000"/>
              <a:buFont typeface="+mj-lt"/>
              <a:buAutoNum type="arabicPeriod"/>
            </a:pPr>
            <a:r>
              <a:rPr lang="es-CO" sz="1000" dirty="0" smtClean="0">
                <a:solidFill>
                  <a:srgbClr val="00B050"/>
                </a:solidFill>
                <a:latin typeface="Trebuchet MS"/>
                <a:cs typeface="Trebuchet MS"/>
              </a:rPr>
              <a:t>Telemedicina.</a:t>
            </a:r>
          </a:p>
          <a:p>
            <a:pPr marL="228600" indent="-228600">
              <a:buClr>
                <a:srgbClr val="DCE442"/>
              </a:buClr>
              <a:buSzPct val="140000"/>
              <a:buFont typeface="+mj-lt"/>
              <a:buAutoNum type="arabicPeriod"/>
            </a:pPr>
            <a:r>
              <a:rPr lang="es-CO" sz="1000" dirty="0" smtClean="0">
                <a:solidFill>
                  <a:srgbClr val="00B050"/>
                </a:solidFill>
                <a:latin typeface="Trebuchet MS"/>
                <a:cs typeface="Trebuchet MS"/>
              </a:rPr>
              <a:t>Teleeducación.</a:t>
            </a:r>
          </a:p>
          <a:p>
            <a:pPr marL="228600" indent="-228600">
              <a:buClr>
                <a:srgbClr val="DCE442"/>
              </a:buClr>
              <a:buSzPct val="140000"/>
              <a:buFont typeface="+mj-lt"/>
              <a:buAutoNum type="arabicPeriod"/>
            </a:pPr>
            <a:r>
              <a:rPr lang="es-CO" sz="1000" dirty="0" smtClean="0">
                <a:solidFill>
                  <a:srgbClr val="00B050"/>
                </a:solidFill>
                <a:latin typeface="Trebuchet MS"/>
                <a:cs typeface="Trebuchet MS"/>
              </a:rPr>
              <a:t>Desarrollo.</a:t>
            </a:r>
            <a:endParaRPr lang="es-CO" sz="1000" dirty="0">
              <a:solidFill>
                <a:srgbClr val="00B050"/>
              </a:solidFill>
              <a:latin typeface="Trebuchet MS"/>
              <a:cs typeface="Trebuchet MS"/>
            </a:endParaRPr>
          </a:p>
        </p:txBody>
      </p:sp>
      <p:sp>
        <p:nvSpPr>
          <p:cNvPr id="25" name="Rectángulo 24"/>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8" name="Imagen 27"/>
          <p:cNvPicPr>
            <a:picLocks noChangeAspect="1"/>
          </p:cNvPicPr>
          <p:nvPr/>
        </p:nvPicPr>
        <p:blipFill>
          <a:blip r:embed="rId9"/>
          <a:stretch>
            <a:fillRect/>
          </a:stretch>
        </p:blipFill>
        <p:spPr>
          <a:xfrm>
            <a:off x="3675669" y="6697120"/>
            <a:ext cx="2799584" cy="114269"/>
          </a:xfrm>
          <a:prstGeom prst="rect">
            <a:avLst/>
          </a:prstGeom>
        </p:spPr>
      </p:pic>
    </p:spTree>
    <p:extLst>
      <p:ext uri="{BB962C8B-B14F-4D97-AF65-F5344CB8AC3E}">
        <p14:creationId xmlns:p14="http://schemas.microsoft.com/office/powerpoint/2010/main" val="41616521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539552" y="332656"/>
            <a:ext cx="3467100" cy="330200"/>
          </a:xfrm>
          <a:prstGeom prst="rect">
            <a:avLst/>
          </a:prstGeom>
        </p:spPr>
      </p:pic>
      <p:pic>
        <p:nvPicPr>
          <p:cNvPr id="5" name="Imagen 4"/>
          <p:cNvPicPr>
            <a:picLocks noChangeAspect="1"/>
          </p:cNvPicPr>
          <p:nvPr/>
        </p:nvPicPr>
        <p:blipFill>
          <a:blip r:embed="rId4"/>
          <a:stretch>
            <a:fillRect/>
          </a:stretch>
        </p:blipFill>
        <p:spPr>
          <a:xfrm>
            <a:off x="551260" y="806872"/>
            <a:ext cx="3672408" cy="345269"/>
          </a:xfrm>
          <a:prstGeom prst="rect">
            <a:avLst/>
          </a:prstGeom>
        </p:spPr>
      </p:pic>
      <p:cxnSp>
        <p:nvCxnSpPr>
          <p:cNvPr id="23" name="Conector recto 22"/>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5" name="CuadroTexto 24"/>
          <p:cNvSpPr txBox="1"/>
          <p:nvPr/>
        </p:nvSpPr>
        <p:spPr>
          <a:xfrm>
            <a:off x="539552" y="1412776"/>
            <a:ext cx="7992888" cy="3970318"/>
          </a:xfrm>
          <a:prstGeom prst="rect">
            <a:avLst/>
          </a:prstGeom>
          <a:noFill/>
        </p:spPr>
        <p:txBody>
          <a:bodyPr wrap="square" rtlCol="0">
            <a:spAutoFit/>
          </a:bodyPr>
          <a:lstStyle/>
          <a:p>
            <a:pPr marL="171450" indent="-171450">
              <a:buSzPct val="140000"/>
              <a:buFont typeface="Arial" panose="020B0604020202020204" pitchFamily="34" charset="0"/>
              <a:buChar char="•"/>
            </a:pPr>
            <a:r>
              <a:rPr lang="es-CO" sz="1200" b="1" dirty="0">
                <a:solidFill>
                  <a:srgbClr val="63A742"/>
                </a:solidFill>
                <a:latin typeface="Trebuchet MS"/>
                <a:cs typeface="Trebuchet MS"/>
              </a:rPr>
              <a:t>Telesalud </a:t>
            </a:r>
            <a:r>
              <a:rPr lang="es-CO" sz="1200" b="1" dirty="0" smtClean="0">
                <a:solidFill>
                  <a:srgbClr val="63A742"/>
                </a:solidFill>
                <a:latin typeface="Trebuchet MS"/>
                <a:cs typeface="Trebuchet MS"/>
              </a:rPr>
              <a:t>versus </a:t>
            </a:r>
            <a:r>
              <a:rPr lang="es-CO" sz="1200" b="1" dirty="0">
                <a:solidFill>
                  <a:srgbClr val="63A742"/>
                </a:solidFill>
                <a:latin typeface="Trebuchet MS"/>
                <a:cs typeface="Trebuchet MS"/>
              </a:rPr>
              <a:t>telemedicina: </a:t>
            </a:r>
            <a:r>
              <a:rPr lang="es-CO" sz="1200" b="1" dirty="0">
                <a:solidFill>
                  <a:schemeClr val="tx1">
                    <a:lumMod val="65000"/>
                    <a:lumOff val="35000"/>
                  </a:schemeClr>
                </a:solidFill>
                <a:latin typeface="Trebuchet MS"/>
                <a:cs typeface="Trebuchet MS"/>
              </a:rPr>
              <a:t>t</a:t>
            </a:r>
            <a:r>
              <a:rPr lang="es-CO" sz="1200" b="1" dirty="0" smtClean="0">
                <a:solidFill>
                  <a:schemeClr val="tx1">
                    <a:lumMod val="65000"/>
                    <a:lumOff val="35000"/>
                  </a:schemeClr>
                </a:solidFill>
                <a:latin typeface="Trebuchet MS"/>
                <a:cs typeface="Trebuchet MS"/>
              </a:rPr>
              <a:t>elesalud</a:t>
            </a:r>
            <a:r>
              <a:rPr lang="es-CO" sz="1200" b="1" dirty="0" smtClean="0">
                <a:solidFill>
                  <a:schemeClr val="bg1">
                    <a:lumMod val="50000"/>
                  </a:schemeClr>
                </a:solidFill>
                <a:latin typeface="Trebuchet MS"/>
                <a:cs typeface="Trebuchet MS"/>
              </a:rPr>
              <a:t> </a:t>
            </a:r>
            <a:r>
              <a:rPr lang="es-CO" sz="1200" b="1" dirty="0">
                <a:solidFill>
                  <a:srgbClr val="58595B"/>
                </a:solidFill>
                <a:latin typeface="Trebuchet MS"/>
                <a:cs typeface="Trebuchet MS"/>
              </a:rPr>
              <a:t>es una expansión de la telemedicina </a:t>
            </a:r>
            <a:r>
              <a:rPr lang="es-CO" sz="1200" dirty="0">
                <a:solidFill>
                  <a:srgbClr val="58595B"/>
                </a:solidFill>
                <a:latin typeface="Trebuchet MS"/>
                <a:cs typeface="Trebuchet MS"/>
              </a:rPr>
              <a:t>que  abarca </a:t>
            </a:r>
            <a:r>
              <a:rPr lang="es-CO" sz="1200" dirty="0" smtClean="0">
                <a:solidFill>
                  <a:srgbClr val="58595B"/>
                </a:solidFill>
                <a:latin typeface="Trebuchet MS"/>
                <a:cs typeface="Trebuchet MS"/>
              </a:rPr>
              <a:t>la prevención</a:t>
            </a:r>
            <a:r>
              <a:rPr lang="es-CO" sz="1200" dirty="0">
                <a:solidFill>
                  <a:srgbClr val="58595B"/>
                </a:solidFill>
                <a:latin typeface="Trebuchet MS"/>
                <a:cs typeface="Trebuchet MS"/>
              </a:rPr>
              <a:t>, </a:t>
            </a:r>
            <a:r>
              <a:rPr lang="es-CO" sz="1200" dirty="0" smtClean="0">
                <a:solidFill>
                  <a:srgbClr val="58595B"/>
                </a:solidFill>
                <a:latin typeface="Trebuchet MS"/>
                <a:cs typeface="Trebuchet MS"/>
              </a:rPr>
              <a:t>la promoción </a:t>
            </a:r>
            <a:r>
              <a:rPr lang="es-CO" sz="1200" dirty="0">
                <a:solidFill>
                  <a:srgbClr val="58595B"/>
                </a:solidFill>
                <a:latin typeface="Trebuchet MS"/>
                <a:cs typeface="Trebuchet MS"/>
              </a:rPr>
              <a:t>y </a:t>
            </a:r>
            <a:r>
              <a:rPr lang="es-CO" sz="1200" dirty="0" smtClean="0">
                <a:solidFill>
                  <a:srgbClr val="58595B"/>
                </a:solidFill>
                <a:latin typeface="Trebuchet MS"/>
                <a:cs typeface="Trebuchet MS"/>
              </a:rPr>
              <a:t>las buenas prácticas </a:t>
            </a:r>
            <a:r>
              <a:rPr lang="es-CO" sz="1200" dirty="0">
                <a:solidFill>
                  <a:srgbClr val="58595B"/>
                </a:solidFill>
                <a:latin typeface="Trebuchet MS"/>
                <a:cs typeface="Trebuchet MS"/>
              </a:rPr>
              <a:t>en salud.</a:t>
            </a:r>
          </a:p>
          <a:p>
            <a:pPr>
              <a:buSzPct val="140000"/>
            </a:pPr>
            <a:endParaRPr lang="es-CO" sz="1200" dirty="0">
              <a:solidFill>
                <a:srgbClr val="58595B"/>
              </a:solidFill>
              <a:latin typeface="Trebuchet MS"/>
              <a:cs typeface="Trebuchet MS"/>
            </a:endParaRPr>
          </a:p>
          <a:p>
            <a:pPr marL="171450" indent="-171450">
              <a:buSzPct val="140000"/>
              <a:buFont typeface="Arial" panose="020B0604020202020204" pitchFamily="34" charset="0"/>
              <a:buChar char="•"/>
            </a:pPr>
            <a:r>
              <a:rPr lang="es-CO" sz="1200" b="1" dirty="0">
                <a:solidFill>
                  <a:srgbClr val="63A742"/>
                </a:solidFill>
                <a:latin typeface="Trebuchet MS"/>
                <a:cs typeface="Trebuchet MS"/>
              </a:rPr>
              <a:t>Beneficios telesalud: </a:t>
            </a:r>
            <a:r>
              <a:rPr lang="es-CO" sz="1200" dirty="0">
                <a:solidFill>
                  <a:srgbClr val="58595B"/>
                </a:solidFill>
                <a:latin typeface="Trebuchet MS"/>
                <a:cs typeface="Trebuchet MS"/>
              </a:rPr>
              <a:t>u</a:t>
            </a:r>
            <a:r>
              <a:rPr lang="es-CO" sz="1200" dirty="0" smtClean="0">
                <a:solidFill>
                  <a:srgbClr val="58595B"/>
                </a:solidFill>
                <a:latin typeface="Trebuchet MS"/>
                <a:cs typeface="Trebuchet MS"/>
              </a:rPr>
              <a:t>no </a:t>
            </a:r>
            <a:r>
              <a:rPr lang="es-CO" sz="1200" dirty="0">
                <a:solidFill>
                  <a:srgbClr val="58595B"/>
                </a:solidFill>
                <a:latin typeface="Trebuchet MS"/>
                <a:cs typeface="Trebuchet MS"/>
              </a:rPr>
              <a:t>de los beneficios más importantes de la telesalud es la </a:t>
            </a:r>
            <a:r>
              <a:rPr lang="es-CO" sz="1200" b="1" dirty="0">
                <a:solidFill>
                  <a:srgbClr val="58595B"/>
                </a:solidFill>
                <a:latin typeface="Trebuchet MS"/>
                <a:cs typeface="Trebuchet MS"/>
              </a:rPr>
              <a:t>reducción de los costos</a:t>
            </a:r>
            <a:r>
              <a:rPr lang="es-CO" sz="1200" dirty="0">
                <a:solidFill>
                  <a:srgbClr val="58595B"/>
                </a:solidFill>
                <a:latin typeface="Trebuchet MS"/>
                <a:cs typeface="Trebuchet MS"/>
              </a:rPr>
              <a:t>, medidos por la reducción de hospitalizaciones, reingresos y la duración de las estancias en hospitales. </a:t>
            </a:r>
            <a:r>
              <a:rPr lang="es-CO" sz="1200" dirty="0" smtClean="0">
                <a:solidFill>
                  <a:srgbClr val="58595B"/>
                </a:solidFill>
                <a:latin typeface="Trebuchet MS"/>
                <a:cs typeface="Trebuchet MS"/>
              </a:rPr>
              <a:t>Además, </a:t>
            </a:r>
            <a:r>
              <a:rPr lang="es-CO" sz="1200" dirty="0">
                <a:solidFill>
                  <a:srgbClr val="58595B"/>
                </a:solidFill>
                <a:latin typeface="Trebuchet MS"/>
                <a:cs typeface="Trebuchet MS"/>
              </a:rPr>
              <a:t>existe el potencial para el </a:t>
            </a:r>
            <a:r>
              <a:rPr lang="es-CO" sz="1200" b="1" dirty="0">
                <a:solidFill>
                  <a:srgbClr val="58595B"/>
                </a:solidFill>
                <a:latin typeface="Trebuchet MS"/>
                <a:cs typeface="Trebuchet MS"/>
              </a:rPr>
              <a:t>ahorro financiero en la gestión de enfermedades </a:t>
            </a:r>
            <a:r>
              <a:rPr lang="es-CO" sz="1200" b="1" dirty="0" smtClean="0">
                <a:solidFill>
                  <a:srgbClr val="58595B"/>
                </a:solidFill>
                <a:latin typeface="Trebuchet MS"/>
                <a:cs typeface="Trebuchet MS"/>
              </a:rPr>
              <a:t>crónicas.</a:t>
            </a:r>
            <a:endParaRPr lang="es-CO" sz="1200" b="1" dirty="0">
              <a:solidFill>
                <a:srgbClr val="58595B"/>
              </a:solidFill>
              <a:latin typeface="Trebuchet MS"/>
              <a:cs typeface="Trebuchet MS"/>
            </a:endParaRPr>
          </a:p>
          <a:p>
            <a:pPr>
              <a:buSzPct val="140000"/>
            </a:pPr>
            <a:endParaRPr lang="es-CO" sz="1200" dirty="0">
              <a:solidFill>
                <a:srgbClr val="58595B"/>
              </a:solidFill>
              <a:latin typeface="Trebuchet MS"/>
              <a:cs typeface="Trebuchet MS"/>
            </a:endParaRPr>
          </a:p>
          <a:p>
            <a:pPr marL="171450" indent="-171450">
              <a:buSzPct val="140000"/>
              <a:buFont typeface="Arial" panose="020B0604020202020204" pitchFamily="34" charset="0"/>
              <a:buChar char="•"/>
            </a:pPr>
            <a:r>
              <a:rPr lang="es-CO" sz="1200" b="1" dirty="0">
                <a:solidFill>
                  <a:srgbClr val="63A742"/>
                </a:solidFill>
                <a:latin typeface="Trebuchet MS"/>
                <a:cs typeface="Trebuchet MS"/>
              </a:rPr>
              <a:t>Telemedicina como </a:t>
            </a:r>
            <a:r>
              <a:rPr lang="es-CO" sz="1200" b="1" dirty="0" smtClean="0">
                <a:solidFill>
                  <a:srgbClr val="63A742"/>
                </a:solidFill>
                <a:latin typeface="Trebuchet MS"/>
                <a:cs typeface="Trebuchet MS"/>
              </a:rPr>
              <a:t>estándar </a:t>
            </a:r>
            <a:r>
              <a:rPr lang="es-CO" sz="1200" b="1" dirty="0">
                <a:solidFill>
                  <a:srgbClr val="63A742"/>
                </a:solidFill>
                <a:latin typeface="Trebuchet MS"/>
                <a:cs typeface="Trebuchet MS"/>
              </a:rPr>
              <a:t>de cuidado: </a:t>
            </a:r>
            <a:r>
              <a:rPr lang="es-CO" sz="1200" dirty="0">
                <a:solidFill>
                  <a:srgbClr val="58595B"/>
                </a:solidFill>
                <a:latin typeface="Trebuchet MS"/>
                <a:cs typeface="Trebuchet MS"/>
              </a:rPr>
              <a:t>e</a:t>
            </a:r>
            <a:r>
              <a:rPr lang="es-CO" sz="1200" dirty="0" smtClean="0">
                <a:solidFill>
                  <a:srgbClr val="58595B"/>
                </a:solidFill>
                <a:latin typeface="Trebuchet MS"/>
                <a:cs typeface="Trebuchet MS"/>
              </a:rPr>
              <a:t>s </a:t>
            </a:r>
            <a:r>
              <a:rPr lang="es-CO" sz="1200" dirty="0">
                <a:solidFill>
                  <a:srgbClr val="58595B"/>
                </a:solidFill>
                <a:latin typeface="Trebuchet MS"/>
                <a:cs typeface="Trebuchet MS"/>
              </a:rPr>
              <a:t>necesario cambiar el </a:t>
            </a:r>
            <a:r>
              <a:rPr lang="es-CO" sz="1200" dirty="0" smtClean="0">
                <a:solidFill>
                  <a:srgbClr val="58595B"/>
                </a:solidFill>
                <a:latin typeface="Trebuchet MS"/>
                <a:cs typeface="Trebuchet MS"/>
              </a:rPr>
              <a:t>término </a:t>
            </a:r>
            <a:r>
              <a:rPr lang="es-CO" sz="1200" dirty="0">
                <a:solidFill>
                  <a:srgbClr val="58595B"/>
                </a:solidFill>
                <a:latin typeface="Trebuchet MS"/>
                <a:cs typeface="Trebuchet MS"/>
              </a:rPr>
              <a:t>de telemedicina por el concepto de </a:t>
            </a:r>
            <a:r>
              <a:rPr lang="es-CO" sz="1200" b="1" dirty="0">
                <a:solidFill>
                  <a:srgbClr val="58595B"/>
                </a:solidFill>
                <a:latin typeface="Trebuchet MS"/>
                <a:cs typeface="Trebuchet MS"/>
              </a:rPr>
              <a:t>la incorporación de las </a:t>
            </a:r>
            <a:r>
              <a:rPr lang="es-CO" sz="1200" b="1" dirty="0" smtClean="0">
                <a:solidFill>
                  <a:srgbClr val="58595B"/>
                </a:solidFill>
                <a:latin typeface="Trebuchet MS"/>
                <a:cs typeface="Trebuchet MS"/>
              </a:rPr>
              <a:t>TIC </a:t>
            </a:r>
            <a:r>
              <a:rPr lang="es-CO" sz="1200" b="1" dirty="0">
                <a:solidFill>
                  <a:srgbClr val="58595B"/>
                </a:solidFill>
                <a:latin typeface="Trebuchet MS"/>
                <a:cs typeface="Trebuchet MS"/>
              </a:rPr>
              <a:t>en los sistemas </a:t>
            </a:r>
            <a:r>
              <a:rPr lang="es-CO" sz="1200" b="1" dirty="0" smtClean="0">
                <a:solidFill>
                  <a:srgbClr val="58595B"/>
                </a:solidFill>
                <a:latin typeface="Trebuchet MS"/>
                <a:cs typeface="Trebuchet MS"/>
              </a:rPr>
              <a:t>de </a:t>
            </a:r>
            <a:r>
              <a:rPr lang="es-CO" sz="1200" b="1" dirty="0">
                <a:solidFill>
                  <a:srgbClr val="58595B"/>
                </a:solidFill>
                <a:latin typeface="Trebuchet MS"/>
                <a:cs typeface="Trebuchet MS"/>
              </a:rPr>
              <a:t>salud</a:t>
            </a:r>
            <a:r>
              <a:rPr lang="es-CO" sz="1200" dirty="0">
                <a:solidFill>
                  <a:srgbClr val="58595B"/>
                </a:solidFill>
                <a:latin typeface="Trebuchet MS"/>
                <a:cs typeface="Trebuchet MS"/>
              </a:rPr>
              <a:t>, convirtiendo a la telemedicina en un estándar de cuidado. </a:t>
            </a:r>
          </a:p>
          <a:p>
            <a:pPr>
              <a:buSzPct val="140000"/>
            </a:pPr>
            <a:endParaRPr lang="ro-RO" sz="1200" dirty="0" err="1">
              <a:solidFill>
                <a:srgbClr val="58595B"/>
              </a:solidFill>
              <a:latin typeface="Trebuchet MS"/>
              <a:cs typeface="Trebuchet MS"/>
            </a:endParaRPr>
          </a:p>
          <a:p>
            <a:pPr marL="171450" indent="-171450">
              <a:buSzPct val="140000"/>
              <a:buFont typeface="Arial"/>
              <a:buChar char="•"/>
            </a:pPr>
            <a:r>
              <a:rPr lang="it-IT" sz="1200" b="1" dirty="0" smtClean="0">
                <a:solidFill>
                  <a:srgbClr val="63A742"/>
                </a:solidFill>
                <a:latin typeface="Trebuchet MS"/>
                <a:cs typeface="Trebuchet MS"/>
              </a:rPr>
              <a:t>Sistema de reeembolsos:</a:t>
            </a:r>
            <a:r>
              <a:rPr lang="ro-RO" sz="1200" b="1" dirty="0" smtClean="0">
                <a:solidFill>
                  <a:srgbClr val="63A742"/>
                </a:solidFill>
                <a:latin typeface="Trebuchet MS"/>
                <a:cs typeface="Trebuchet MS"/>
              </a:rPr>
              <a:t> </a:t>
            </a:r>
            <a:r>
              <a:rPr lang="es-CO" sz="1200" dirty="0">
                <a:solidFill>
                  <a:srgbClr val="58595B"/>
                </a:solidFill>
                <a:latin typeface="Trebuchet MS"/>
                <a:cs typeface="Trebuchet MS"/>
              </a:rPr>
              <a:t> l</a:t>
            </a:r>
            <a:r>
              <a:rPr lang="es-CO" sz="1200" dirty="0" smtClean="0">
                <a:solidFill>
                  <a:srgbClr val="58595B"/>
                </a:solidFill>
                <a:latin typeface="Trebuchet MS"/>
                <a:cs typeface="Trebuchet MS"/>
              </a:rPr>
              <a:t>a </a:t>
            </a:r>
            <a:r>
              <a:rPr lang="es-CO" sz="1200" dirty="0">
                <a:solidFill>
                  <a:srgbClr val="58595B"/>
                </a:solidFill>
                <a:latin typeface="Trebuchet MS"/>
                <a:cs typeface="Trebuchet MS"/>
              </a:rPr>
              <a:t>incorporación definitiva de la telemedicina en la práctica clínica </a:t>
            </a:r>
            <a:r>
              <a:rPr lang="es-CO" sz="1200" dirty="0" smtClean="0">
                <a:solidFill>
                  <a:srgbClr val="58595B"/>
                </a:solidFill>
                <a:latin typeface="Trebuchet MS"/>
                <a:cs typeface="Trebuchet MS"/>
              </a:rPr>
              <a:t>habitual, </a:t>
            </a:r>
            <a:r>
              <a:rPr lang="es-CO" sz="1200" dirty="0">
                <a:solidFill>
                  <a:srgbClr val="58595B"/>
                </a:solidFill>
                <a:latin typeface="Trebuchet MS"/>
                <a:cs typeface="Trebuchet MS"/>
              </a:rPr>
              <a:t>en un sistema de salud público basado en la concertación de </a:t>
            </a:r>
            <a:r>
              <a:rPr lang="es-CO" sz="1200" dirty="0" smtClean="0">
                <a:solidFill>
                  <a:srgbClr val="58595B"/>
                </a:solidFill>
                <a:latin typeface="Trebuchet MS"/>
                <a:cs typeface="Trebuchet MS"/>
              </a:rPr>
              <a:t>servicios, </a:t>
            </a:r>
            <a:r>
              <a:rPr lang="es-CO" sz="1200" b="1" dirty="0">
                <a:solidFill>
                  <a:srgbClr val="58595B"/>
                </a:solidFill>
                <a:latin typeface="Trebuchet MS"/>
                <a:cs typeface="Trebuchet MS"/>
              </a:rPr>
              <a:t>requiere la definición de un modelo de negocio claro y </a:t>
            </a:r>
            <a:r>
              <a:rPr lang="es-CO" sz="1200" b="1" dirty="0" smtClean="0">
                <a:solidFill>
                  <a:srgbClr val="58595B"/>
                </a:solidFill>
                <a:latin typeface="Trebuchet MS"/>
                <a:cs typeface="Trebuchet MS"/>
              </a:rPr>
              <a:t>estable </a:t>
            </a:r>
            <a:r>
              <a:rPr lang="es-CO" sz="1200" dirty="0">
                <a:solidFill>
                  <a:srgbClr val="58595B"/>
                </a:solidFill>
                <a:latin typeface="Trebuchet MS"/>
                <a:cs typeface="Trebuchet MS"/>
              </a:rPr>
              <a:t>que incorpore la telemedicina en la cartera de servicios </a:t>
            </a:r>
            <a:r>
              <a:rPr lang="es-CO" sz="1200" dirty="0" smtClean="0">
                <a:solidFill>
                  <a:srgbClr val="58595B"/>
                </a:solidFill>
                <a:latin typeface="Trebuchet MS"/>
                <a:cs typeface="Trebuchet MS"/>
              </a:rPr>
              <a:t>y </a:t>
            </a:r>
            <a:r>
              <a:rPr lang="es-CO" sz="1200" dirty="0">
                <a:solidFill>
                  <a:srgbClr val="58595B"/>
                </a:solidFill>
                <a:latin typeface="Trebuchet MS"/>
                <a:cs typeface="Trebuchet MS"/>
              </a:rPr>
              <a:t>ofrezca a las organizaciones de salud la posibilidad de obtener el reembolso de la actividad realizada</a:t>
            </a:r>
            <a:r>
              <a:rPr lang="es-CO" sz="1200" dirty="0" smtClean="0">
                <a:solidFill>
                  <a:srgbClr val="58595B"/>
                </a:solidFill>
                <a:latin typeface="Trebuchet MS"/>
                <a:cs typeface="Trebuchet MS"/>
              </a:rPr>
              <a:t>.</a:t>
            </a:r>
          </a:p>
          <a:p>
            <a:pPr>
              <a:buSzPct val="140000"/>
            </a:pPr>
            <a:endParaRPr lang="es-CO" sz="1200" dirty="0" smtClean="0">
              <a:solidFill>
                <a:srgbClr val="58595B"/>
              </a:solidFill>
              <a:latin typeface="Trebuchet MS"/>
              <a:cs typeface="Trebuchet MS"/>
            </a:endParaRPr>
          </a:p>
          <a:p>
            <a:pPr marL="171450" indent="-171450">
              <a:buSzPct val="140000"/>
              <a:buFont typeface="Arial"/>
              <a:buChar char="•"/>
            </a:pPr>
            <a:r>
              <a:rPr lang="it-IT" sz="1200" b="1" dirty="0" smtClean="0">
                <a:solidFill>
                  <a:srgbClr val="63A742"/>
                </a:solidFill>
                <a:latin typeface="Trebuchet MS"/>
                <a:cs typeface="Trebuchet MS"/>
              </a:rPr>
              <a:t>Crecimiento del mercado:</a:t>
            </a:r>
            <a:r>
              <a:rPr lang="ro-RO" sz="1200" b="1" dirty="0" smtClean="0">
                <a:solidFill>
                  <a:srgbClr val="63A742"/>
                </a:solidFill>
                <a:latin typeface="Trebuchet MS"/>
                <a:cs typeface="Trebuchet MS"/>
              </a:rPr>
              <a:t> </a:t>
            </a:r>
            <a:r>
              <a:rPr lang="es-CO" sz="1200" dirty="0">
                <a:solidFill>
                  <a:srgbClr val="58595B"/>
                </a:solidFill>
                <a:latin typeface="Trebuchet MS"/>
                <a:cs typeface="Trebuchet MS"/>
              </a:rPr>
              <a:t>l</a:t>
            </a:r>
            <a:r>
              <a:rPr lang="es-CO" sz="1200" dirty="0" smtClean="0">
                <a:solidFill>
                  <a:srgbClr val="58595B"/>
                </a:solidFill>
                <a:latin typeface="Trebuchet MS"/>
                <a:cs typeface="Trebuchet MS"/>
              </a:rPr>
              <a:t>a monitorización remota de pacientes a través de la telemedicina está ganando rápidamente la </a:t>
            </a:r>
            <a:r>
              <a:rPr lang="es-CO" sz="1200" b="1" dirty="0" smtClean="0">
                <a:solidFill>
                  <a:srgbClr val="58595B"/>
                </a:solidFill>
                <a:latin typeface="Trebuchet MS"/>
                <a:cs typeface="Trebuchet MS"/>
              </a:rPr>
              <a:t>aceptación </a:t>
            </a:r>
            <a:r>
              <a:rPr lang="es-CO" sz="1200" b="1" dirty="0">
                <a:solidFill>
                  <a:srgbClr val="58595B"/>
                </a:solidFill>
                <a:latin typeface="Trebuchet MS"/>
                <a:cs typeface="Trebuchet MS"/>
              </a:rPr>
              <a:t>en Europa, Oriente Medio y África</a:t>
            </a:r>
            <a:r>
              <a:rPr lang="es-CO" sz="1200" dirty="0">
                <a:solidFill>
                  <a:srgbClr val="58595B"/>
                </a:solidFill>
                <a:latin typeface="Trebuchet MS"/>
                <a:cs typeface="Trebuchet MS"/>
              </a:rPr>
              <a:t>, </a:t>
            </a:r>
            <a:r>
              <a:rPr lang="es-CO" sz="1200" dirty="0" smtClean="0">
                <a:solidFill>
                  <a:srgbClr val="58595B"/>
                </a:solidFill>
                <a:latin typeface="Trebuchet MS"/>
                <a:cs typeface="Trebuchet MS"/>
              </a:rPr>
              <a:t>donde el número de personas mayores de sesenta y cinco años de edad es el más alto del mundo. Por otra parte, el mercado mundial de telemedicina está experimentando un aumento significativo en el número de beneficios que esta ofreciendo el gobierno de Estados Unidos. </a:t>
            </a:r>
            <a:endParaRPr lang="ro-RO" sz="1200" dirty="0">
              <a:solidFill>
                <a:srgbClr val="58595B"/>
              </a:solidFill>
              <a:latin typeface="Trebuchet MS"/>
              <a:cs typeface="Trebuchet MS"/>
            </a:endParaRPr>
          </a:p>
        </p:txBody>
      </p:sp>
      <p:pic>
        <p:nvPicPr>
          <p:cNvPr id="8" name="Imagen 7"/>
          <p:cNvPicPr>
            <a:picLocks noChangeAspect="1"/>
          </p:cNvPicPr>
          <p:nvPr/>
        </p:nvPicPr>
        <p:blipFill>
          <a:blip r:embed="rId5"/>
          <a:stretch>
            <a:fillRect/>
          </a:stretch>
        </p:blipFill>
        <p:spPr>
          <a:xfrm>
            <a:off x="8114228" y="1"/>
            <a:ext cx="1066284" cy="692696"/>
          </a:xfrm>
          <a:prstGeom prst="rect">
            <a:avLst/>
          </a:prstGeom>
        </p:spPr>
      </p:pic>
      <p:pic>
        <p:nvPicPr>
          <p:cNvPr id="9" name="Imagen 8"/>
          <p:cNvPicPr>
            <a:picLocks noChangeAspect="1"/>
          </p:cNvPicPr>
          <p:nvPr/>
        </p:nvPicPr>
        <p:blipFill>
          <a:blip r:embed="rId6"/>
          <a:stretch>
            <a:fillRect/>
          </a:stretch>
        </p:blipFill>
        <p:spPr>
          <a:xfrm>
            <a:off x="8460432" y="188640"/>
            <a:ext cx="543661" cy="127172"/>
          </a:xfrm>
          <a:prstGeom prst="rect">
            <a:avLst/>
          </a:prstGeom>
        </p:spPr>
      </p:pic>
      <p:sp>
        <p:nvSpPr>
          <p:cNvPr id="10" name="Rectángulo 9"/>
          <p:cNvSpPr/>
          <p:nvPr/>
        </p:nvSpPr>
        <p:spPr>
          <a:xfrm>
            <a:off x="3491880" y="6624736"/>
            <a:ext cx="316835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7"/>
          <a:stretch>
            <a:fillRect/>
          </a:stretch>
        </p:blipFill>
        <p:spPr>
          <a:xfrm>
            <a:off x="3675669" y="6697120"/>
            <a:ext cx="2799584" cy="114269"/>
          </a:xfrm>
          <a:prstGeom prst="rect">
            <a:avLst/>
          </a:prstGeom>
        </p:spPr>
      </p:pic>
    </p:spTree>
    <p:extLst>
      <p:ext uri="{BB962C8B-B14F-4D97-AF65-F5344CB8AC3E}">
        <p14:creationId xmlns:p14="http://schemas.microsoft.com/office/powerpoint/2010/main" val="1486291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7" name="Conector recto 6"/>
          <p:cNvCxnSpPr/>
          <p:nvPr/>
        </p:nvCxnSpPr>
        <p:spPr>
          <a:xfrm>
            <a:off x="539552" y="4725144"/>
            <a:ext cx="0" cy="1584176"/>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6" name="Imagen 5"/>
          <p:cNvPicPr>
            <a:picLocks noChangeAspect="1"/>
          </p:cNvPicPr>
          <p:nvPr/>
        </p:nvPicPr>
        <p:blipFill>
          <a:blip r:embed="rId3" cstate="print"/>
          <a:stretch>
            <a:fillRect/>
          </a:stretch>
        </p:blipFill>
        <p:spPr>
          <a:xfrm>
            <a:off x="2627783" y="1700808"/>
            <a:ext cx="4536505" cy="1108923"/>
          </a:xfrm>
          <a:prstGeom prst="rect">
            <a:avLst/>
          </a:prstGeom>
        </p:spPr>
      </p:pic>
      <p:pic>
        <p:nvPicPr>
          <p:cNvPr id="8" name="Imagen 7"/>
          <p:cNvPicPr>
            <a:picLocks noChangeAspect="1"/>
          </p:cNvPicPr>
          <p:nvPr/>
        </p:nvPicPr>
        <p:blipFill>
          <a:blip r:embed="rId4" cstate="print"/>
          <a:stretch>
            <a:fillRect/>
          </a:stretch>
        </p:blipFill>
        <p:spPr>
          <a:xfrm>
            <a:off x="2627784" y="666398"/>
            <a:ext cx="648072" cy="661298"/>
          </a:xfrm>
          <a:prstGeom prst="rect">
            <a:avLst/>
          </a:prstGeom>
        </p:spPr>
      </p:pic>
      <p:pic>
        <p:nvPicPr>
          <p:cNvPr id="2" name="Imagen 1"/>
          <p:cNvPicPr>
            <a:picLocks noChangeAspect="1"/>
          </p:cNvPicPr>
          <p:nvPr/>
        </p:nvPicPr>
        <p:blipFill>
          <a:blip r:embed="rId5"/>
          <a:stretch>
            <a:fillRect/>
          </a:stretch>
        </p:blipFill>
        <p:spPr>
          <a:xfrm>
            <a:off x="3911600" y="3289300"/>
            <a:ext cx="1320800" cy="266700"/>
          </a:xfrm>
          <a:prstGeom prst="rect">
            <a:avLst/>
          </a:prstGeom>
        </p:spPr>
      </p:pic>
      <p:sp>
        <p:nvSpPr>
          <p:cNvPr id="9" name="Rectángulo 8"/>
          <p:cNvSpPr/>
          <p:nvPr/>
        </p:nvSpPr>
        <p:spPr>
          <a:xfrm>
            <a:off x="665820" y="4725144"/>
            <a:ext cx="3330116" cy="1673279"/>
          </a:xfrm>
          <a:prstGeom prst="rect">
            <a:avLst/>
          </a:prstGeom>
        </p:spPr>
        <p:txBody>
          <a:bodyPr wrap="square">
            <a:spAutoFit/>
          </a:bodyPr>
          <a:lstStyle/>
          <a:p>
            <a:pPr algn="just">
              <a:lnSpc>
                <a:spcPct val="107000"/>
              </a:lnSpc>
              <a:spcAft>
                <a:spcPts val="0"/>
              </a:spcAft>
            </a:pPr>
            <a:r>
              <a:rPr lang="es-CO" sz="1200" dirty="0">
                <a:solidFill>
                  <a:schemeClr val="tx1">
                    <a:lumMod val="50000"/>
                    <a:lumOff val="50000"/>
                  </a:schemeClr>
                </a:solidFill>
                <a:latin typeface="Trebuchet MS"/>
                <a:cs typeface="Trebuchet MS"/>
              </a:rPr>
              <a:t>En este capítulo se evidencia el comportamiento científico y tecnológico a nivel mundial, las tendencias tecnologías emergentes y el nivel de madurez de los hallazgos; además, las principales instituciones líderes que pueden apoyar cada área de oportunidad desde el ámbito científico y tecnológico.</a:t>
            </a:r>
          </a:p>
        </p:txBody>
      </p:sp>
    </p:spTree>
    <p:extLst>
      <p:ext uri="{BB962C8B-B14F-4D97-AF65-F5344CB8AC3E}">
        <p14:creationId xmlns:p14="http://schemas.microsoft.com/office/powerpoint/2010/main" val="3373063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2" name="Rectángulo 21"/>
          <p:cNvSpPr/>
          <p:nvPr/>
        </p:nvSpPr>
        <p:spPr>
          <a:xfrm>
            <a:off x="3563888" y="6624736"/>
            <a:ext cx="2808312"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solidFill>
                <a:prstClr val="white"/>
              </a:solidFill>
            </a:endParaRPr>
          </a:p>
        </p:txBody>
      </p:sp>
      <p:sp>
        <p:nvSpPr>
          <p:cNvPr id="27" name="CuadroTexto 26"/>
          <p:cNvSpPr txBox="1"/>
          <p:nvPr/>
        </p:nvSpPr>
        <p:spPr>
          <a:xfrm>
            <a:off x="395536" y="260648"/>
            <a:ext cx="5950668" cy="461665"/>
          </a:xfrm>
          <a:prstGeom prst="rect">
            <a:avLst/>
          </a:prstGeom>
          <a:noFill/>
        </p:spPr>
        <p:txBody>
          <a:bodyPr wrap="none" rtlCol="0">
            <a:spAutoFit/>
          </a:bodyPr>
          <a:lstStyle/>
          <a:p>
            <a:r>
              <a:rPr lang="es-ES" sz="2400" dirty="0">
                <a:solidFill>
                  <a:srgbClr val="58595B"/>
                </a:solidFill>
                <a:latin typeface="Trebuchet MS"/>
                <a:cs typeface="Trebuchet MS"/>
              </a:rPr>
              <a:t>TENDENCIAS </a:t>
            </a:r>
            <a:r>
              <a:rPr lang="es-ES" sz="2400" dirty="0" smtClean="0">
                <a:solidFill>
                  <a:srgbClr val="58595B"/>
                </a:solidFill>
                <a:latin typeface="Trebuchet MS"/>
                <a:cs typeface="Trebuchet MS"/>
              </a:rPr>
              <a:t>INVESTIGACIÓN </a:t>
            </a:r>
            <a:r>
              <a:rPr lang="es-ES" sz="2400" dirty="0">
                <a:solidFill>
                  <a:srgbClr val="58595B"/>
                </a:solidFill>
                <a:latin typeface="Trebuchet MS"/>
                <a:cs typeface="Trebuchet MS"/>
              </a:rPr>
              <a:t>EMERGENTES</a:t>
            </a:r>
          </a:p>
        </p:txBody>
      </p:sp>
      <p:sp>
        <p:nvSpPr>
          <p:cNvPr id="20" name="CuadroTexto 19"/>
          <p:cNvSpPr txBox="1"/>
          <p:nvPr/>
        </p:nvSpPr>
        <p:spPr>
          <a:xfrm>
            <a:off x="719770" y="1309726"/>
            <a:ext cx="7848473" cy="2185214"/>
          </a:xfrm>
          <a:prstGeom prst="rect">
            <a:avLst/>
          </a:prstGeom>
          <a:noFill/>
        </p:spPr>
        <p:txBody>
          <a:bodyPr wrap="square" rtlCol="0">
            <a:spAutoFit/>
          </a:bodyPr>
          <a:lstStyle/>
          <a:p>
            <a:pPr marL="171450" indent="-171450" algn="just">
              <a:buSzPct val="140000"/>
              <a:buFont typeface="Arial"/>
              <a:buChar char="•"/>
            </a:pPr>
            <a:r>
              <a:rPr lang="es-CO" sz="1400" b="1" dirty="0" err="1" smtClean="0">
                <a:solidFill>
                  <a:prstClr val="black">
                    <a:lumMod val="50000"/>
                    <a:lumOff val="50000"/>
                  </a:prstClr>
                </a:solidFill>
                <a:latin typeface="Trebuchet MS"/>
                <a:cs typeface="Trebuchet MS"/>
              </a:rPr>
              <a:t>Teleasistencia</a:t>
            </a:r>
            <a:r>
              <a:rPr lang="ro-RO" sz="1400" dirty="0" smtClean="0">
                <a:solidFill>
                  <a:prstClr val="white">
                    <a:lumMod val="50000"/>
                  </a:prstClr>
                </a:solidFill>
                <a:latin typeface="Trebuchet MS"/>
                <a:cs typeface="Trebuchet MS"/>
              </a:rPr>
              <a:t>:</a:t>
            </a:r>
            <a:r>
              <a:rPr lang="es-CO" sz="1400" b="1" dirty="0">
                <a:solidFill>
                  <a:prstClr val="black">
                    <a:lumMod val="50000"/>
                    <a:lumOff val="50000"/>
                  </a:prstClr>
                </a:solidFill>
                <a:latin typeface="Trebuchet MS"/>
                <a:cs typeface="Trebuchet MS"/>
              </a:rPr>
              <a:t> </a:t>
            </a:r>
            <a:r>
              <a:rPr lang="es-CO" sz="1400" dirty="0" smtClean="0">
                <a:solidFill>
                  <a:prstClr val="black">
                    <a:lumMod val="50000"/>
                    <a:lumOff val="50000"/>
                  </a:prstClr>
                </a:solidFill>
                <a:latin typeface="Trebuchet MS"/>
                <a:cs typeface="Trebuchet MS"/>
              </a:rPr>
              <a:t>tiene </a:t>
            </a:r>
            <a:r>
              <a:rPr lang="es-CO" sz="1400" dirty="0">
                <a:solidFill>
                  <a:prstClr val="black">
                    <a:lumMod val="50000"/>
                    <a:lumOff val="50000"/>
                  </a:prstClr>
                </a:solidFill>
                <a:latin typeface="Trebuchet MS"/>
                <a:cs typeface="Trebuchet MS"/>
              </a:rPr>
              <a:t>el potencial de mejorar los problemas de difícil solución en el cuidado de la salud, como el acceso limitado, la calidad desigual de la atención y la inflación de </a:t>
            </a:r>
            <a:r>
              <a:rPr lang="es-CO" sz="1400" dirty="0" smtClean="0">
                <a:solidFill>
                  <a:prstClr val="black">
                    <a:lumMod val="50000"/>
                    <a:lumOff val="50000"/>
                  </a:prstClr>
                </a:solidFill>
                <a:latin typeface="Trebuchet MS"/>
                <a:cs typeface="Trebuchet MS"/>
              </a:rPr>
              <a:t>costos</a:t>
            </a:r>
            <a:r>
              <a:rPr lang="ro-RO" sz="1400" dirty="0" smtClean="0">
                <a:solidFill>
                  <a:prstClr val="black">
                    <a:lumMod val="50000"/>
                    <a:lumOff val="50000"/>
                  </a:prstClr>
                </a:solidFill>
                <a:latin typeface="Trebuchet MS"/>
                <a:cs typeface="Trebuchet MS"/>
              </a:rPr>
              <a:t>. </a:t>
            </a:r>
            <a:endParaRPr lang="ro-RO" sz="1400" dirty="0">
              <a:solidFill>
                <a:prstClr val="black">
                  <a:lumMod val="50000"/>
                  <a:lumOff val="50000"/>
                </a:prstClr>
              </a:solidFill>
              <a:latin typeface="Trebuchet MS"/>
              <a:cs typeface="Trebuchet MS"/>
            </a:endParaRPr>
          </a:p>
          <a:p>
            <a:pPr marL="171450" indent="-171450" algn="just">
              <a:buSzPct val="140000"/>
              <a:buFont typeface="Arial"/>
              <a:buChar char="•"/>
            </a:pPr>
            <a:endParaRPr lang="ro-RO" sz="1400" dirty="0">
              <a:solidFill>
                <a:prstClr val="black">
                  <a:lumMod val="50000"/>
                  <a:lumOff val="50000"/>
                </a:prstClr>
              </a:solidFill>
              <a:latin typeface="Trebuchet MS"/>
              <a:cs typeface="Trebuchet MS"/>
            </a:endParaRPr>
          </a:p>
          <a:p>
            <a:pPr marL="171450" indent="-171450" algn="just">
              <a:buSzPct val="140000"/>
              <a:buFont typeface="Arial"/>
              <a:buChar char="•"/>
            </a:pPr>
            <a:r>
              <a:rPr lang="es-CO" sz="1400" b="1" dirty="0" smtClean="0">
                <a:solidFill>
                  <a:prstClr val="black">
                    <a:lumMod val="50000"/>
                    <a:lumOff val="50000"/>
                  </a:prstClr>
                </a:solidFill>
                <a:latin typeface="Trebuchet MS"/>
                <a:cs typeface="Trebuchet MS"/>
              </a:rPr>
              <a:t>Sistemas de reembolso</a:t>
            </a:r>
            <a:r>
              <a:rPr lang="ro-RO" sz="1400" b="1" dirty="0" smtClean="0">
                <a:solidFill>
                  <a:prstClr val="black">
                    <a:lumMod val="50000"/>
                    <a:lumOff val="50000"/>
                  </a:prstClr>
                </a:solidFill>
                <a:latin typeface="Trebuchet MS"/>
                <a:cs typeface="Trebuchet MS"/>
              </a:rPr>
              <a:t>: </a:t>
            </a:r>
            <a:r>
              <a:rPr lang="es-CO" sz="1400" dirty="0" smtClean="0">
                <a:solidFill>
                  <a:prstClr val="black">
                    <a:lumMod val="50000"/>
                    <a:lumOff val="50000"/>
                  </a:prstClr>
                </a:solidFill>
                <a:latin typeface="Trebuchet MS"/>
                <a:cs typeface="Trebuchet MS"/>
              </a:rPr>
              <a:t>se hace necesario un cambio en el modelo actual empleado por los sistemas de salud, para garantizar la sostenibilidad del modelo de telesalud. </a:t>
            </a:r>
            <a:endParaRPr lang="ro-RO" sz="1400" dirty="0">
              <a:solidFill>
                <a:prstClr val="black">
                  <a:lumMod val="50000"/>
                  <a:lumOff val="50000"/>
                </a:prstClr>
              </a:solidFill>
              <a:latin typeface="Trebuchet MS"/>
              <a:cs typeface="Trebuchet MS"/>
            </a:endParaRPr>
          </a:p>
          <a:p>
            <a:pPr marL="171450" indent="-171450" algn="just">
              <a:buSzPct val="140000"/>
              <a:buFont typeface="Arial"/>
              <a:buChar char="•"/>
            </a:pPr>
            <a:endParaRPr lang="it-IT" sz="1400" dirty="0" err="1">
              <a:solidFill>
                <a:prstClr val="black">
                  <a:lumMod val="50000"/>
                  <a:lumOff val="50000"/>
                </a:prstClr>
              </a:solidFill>
              <a:latin typeface="Trebuchet MS"/>
              <a:cs typeface="Trebuchet MS"/>
            </a:endParaRPr>
          </a:p>
          <a:p>
            <a:pPr marL="171450" indent="-171450" algn="just">
              <a:buSzPct val="140000"/>
              <a:buFont typeface="Arial"/>
              <a:buChar char="•"/>
            </a:pPr>
            <a:r>
              <a:rPr lang="es-CO" sz="1400" b="1" dirty="0" smtClean="0">
                <a:solidFill>
                  <a:prstClr val="black">
                    <a:lumMod val="50000"/>
                    <a:lumOff val="50000"/>
                  </a:prstClr>
                </a:solidFill>
                <a:latin typeface="Trebuchet MS"/>
                <a:cs typeface="Trebuchet MS"/>
              </a:rPr>
              <a:t>Salud  móvil</a:t>
            </a:r>
            <a:r>
              <a:rPr lang="ro-RO" sz="1400" b="1" dirty="0" smtClean="0">
                <a:solidFill>
                  <a:prstClr val="black">
                    <a:lumMod val="50000"/>
                    <a:lumOff val="50000"/>
                  </a:prstClr>
                </a:solidFill>
                <a:latin typeface="Trebuchet MS"/>
                <a:cs typeface="Trebuchet MS"/>
              </a:rPr>
              <a:t>: </a:t>
            </a:r>
            <a:r>
              <a:rPr lang="es-CO" sz="1400" dirty="0">
                <a:solidFill>
                  <a:prstClr val="black">
                    <a:lumMod val="50000"/>
                    <a:lumOff val="50000"/>
                  </a:prstClr>
                </a:solidFill>
                <a:latin typeface="Trebuchet MS"/>
                <a:cs typeface="Trebuchet MS"/>
              </a:rPr>
              <a:t>está experimentando un crecimiento explosivo y podría ser una innovación disruptiva que va a cambiar la cara de </a:t>
            </a:r>
            <a:r>
              <a:rPr lang="es-CO" sz="1400" dirty="0" smtClean="0">
                <a:solidFill>
                  <a:prstClr val="black">
                    <a:lumMod val="50000"/>
                    <a:lumOff val="50000"/>
                  </a:prstClr>
                </a:solidFill>
                <a:latin typeface="Trebuchet MS"/>
                <a:cs typeface="Trebuchet MS"/>
              </a:rPr>
              <a:t>los sistemas de salud en </a:t>
            </a:r>
            <a:r>
              <a:rPr lang="es-CO" sz="1400" dirty="0">
                <a:solidFill>
                  <a:prstClr val="black">
                    <a:lumMod val="50000"/>
                    <a:lumOff val="50000"/>
                  </a:prstClr>
                </a:solidFill>
                <a:latin typeface="Trebuchet MS"/>
                <a:cs typeface="Trebuchet MS"/>
              </a:rPr>
              <a:t>el futuro</a:t>
            </a:r>
            <a:r>
              <a:rPr lang="es-CO" sz="1400" dirty="0" smtClean="0">
                <a:solidFill>
                  <a:prstClr val="black">
                    <a:lumMod val="50000"/>
                    <a:lumOff val="50000"/>
                  </a:prstClr>
                </a:solidFill>
                <a:latin typeface="Trebuchet MS"/>
                <a:cs typeface="Trebuchet MS"/>
              </a:rPr>
              <a:t>.</a:t>
            </a:r>
            <a:endParaRPr lang="ro-RO" sz="1400" dirty="0">
              <a:solidFill>
                <a:prstClr val="black">
                  <a:lumMod val="50000"/>
                  <a:lumOff val="50000"/>
                </a:prstClr>
              </a:solidFill>
              <a:latin typeface="Trebuchet MS"/>
              <a:cs typeface="Trebuchet MS"/>
            </a:endParaRPr>
          </a:p>
          <a:p>
            <a:pPr marL="171450" indent="-171450">
              <a:buSzPct val="140000"/>
              <a:buFont typeface="Arial"/>
              <a:buChar char="•"/>
            </a:pPr>
            <a:endParaRPr lang="ro-RO" sz="1000" dirty="0" err="1">
              <a:solidFill>
                <a:prstClr val="black">
                  <a:lumMod val="50000"/>
                  <a:lumOff val="50000"/>
                </a:prstClr>
              </a:solidFill>
              <a:latin typeface="Trebuchet MS"/>
              <a:cs typeface="Trebuchet MS"/>
            </a:endParaRPr>
          </a:p>
        </p:txBody>
      </p:sp>
      <p:pic>
        <p:nvPicPr>
          <p:cNvPr id="9" name="Imagen 8"/>
          <p:cNvPicPr>
            <a:picLocks noChangeAspect="1"/>
          </p:cNvPicPr>
          <p:nvPr/>
        </p:nvPicPr>
        <p:blipFill>
          <a:blip r:embed="rId4" cstate="print"/>
          <a:stretch>
            <a:fillRect/>
          </a:stretch>
        </p:blipFill>
        <p:spPr>
          <a:xfrm>
            <a:off x="3707903" y="6647977"/>
            <a:ext cx="2520281" cy="183962"/>
          </a:xfrm>
          <a:prstGeom prst="rect">
            <a:avLst/>
          </a:prstGeom>
        </p:spPr>
      </p:pic>
      <p:pic>
        <p:nvPicPr>
          <p:cNvPr id="3" name="Imagen 2"/>
          <p:cNvPicPr>
            <a:picLocks noChangeAspect="1"/>
          </p:cNvPicPr>
          <p:nvPr/>
        </p:nvPicPr>
        <p:blipFill>
          <a:blip r:embed="rId5"/>
          <a:stretch>
            <a:fillRect/>
          </a:stretch>
        </p:blipFill>
        <p:spPr>
          <a:xfrm>
            <a:off x="8171378" y="-14494"/>
            <a:ext cx="972622" cy="635182"/>
          </a:xfrm>
          <a:prstGeom prst="rect">
            <a:avLst/>
          </a:prstGeom>
        </p:spPr>
      </p:pic>
      <p:pic>
        <p:nvPicPr>
          <p:cNvPr id="29" name="Imagen 7"/>
          <p:cNvPicPr>
            <a:picLocks noChangeAspect="1"/>
          </p:cNvPicPr>
          <p:nvPr/>
        </p:nvPicPr>
        <p:blipFill>
          <a:blip r:embed="rId6" cstate="print"/>
          <a:stretch>
            <a:fillRect/>
          </a:stretch>
        </p:blipFill>
        <p:spPr>
          <a:xfrm>
            <a:off x="3582938" y="3991841"/>
            <a:ext cx="2160239" cy="181767"/>
          </a:xfrm>
          <a:prstGeom prst="rect">
            <a:avLst/>
          </a:prstGeom>
        </p:spPr>
      </p:pic>
      <p:sp>
        <p:nvSpPr>
          <p:cNvPr id="23" name="Redondear rectángulo de esquina diagonal 44"/>
          <p:cNvSpPr/>
          <p:nvPr/>
        </p:nvSpPr>
        <p:spPr>
          <a:xfrm>
            <a:off x="4819005" y="4314251"/>
            <a:ext cx="1332444" cy="1029326"/>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dirty="0" smtClean="0">
                <a:solidFill>
                  <a:srgbClr val="58595B"/>
                </a:solidFill>
                <a:latin typeface="Trebuchet MS"/>
                <a:cs typeface="Trebuchet MS"/>
              </a:rPr>
              <a:t>CIENCIAS DE LA COMPUTACIÓN</a:t>
            </a:r>
            <a:endParaRPr lang="es-ES" sz="1200" dirty="0">
              <a:solidFill>
                <a:srgbClr val="58595B"/>
              </a:solidFill>
              <a:latin typeface="Trebuchet MS"/>
              <a:cs typeface="Trebuchet MS"/>
            </a:endParaRPr>
          </a:p>
        </p:txBody>
      </p:sp>
      <p:sp>
        <p:nvSpPr>
          <p:cNvPr id="31" name="Redondear rectángulo de esquina diagonal 46"/>
          <p:cNvSpPr/>
          <p:nvPr/>
        </p:nvSpPr>
        <p:spPr>
          <a:xfrm>
            <a:off x="6712596" y="4314251"/>
            <a:ext cx="1301879" cy="1029326"/>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dirty="0" smtClean="0">
                <a:solidFill>
                  <a:srgbClr val="58595B"/>
                </a:solidFill>
                <a:latin typeface="Trebuchet MS"/>
                <a:cs typeface="Trebuchet MS"/>
              </a:rPr>
              <a:t>CIENCIAS SOCIALES</a:t>
            </a:r>
            <a:endParaRPr lang="es-ES" sz="1200" dirty="0">
              <a:solidFill>
                <a:srgbClr val="58595B"/>
              </a:solidFill>
              <a:latin typeface="Trebuchet MS"/>
              <a:cs typeface="Trebuchet MS"/>
            </a:endParaRPr>
          </a:p>
        </p:txBody>
      </p:sp>
      <p:sp>
        <p:nvSpPr>
          <p:cNvPr id="34" name="Redondear rectángulo de esquina diagonal 44"/>
          <p:cNvSpPr/>
          <p:nvPr/>
        </p:nvSpPr>
        <p:spPr>
          <a:xfrm>
            <a:off x="1170268" y="4314251"/>
            <a:ext cx="1332444" cy="1029326"/>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dirty="0">
                <a:solidFill>
                  <a:srgbClr val="58595B"/>
                </a:solidFill>
                <a:latin typeface="Trebuchet MS"/>
                <a:cs typeface="Trebuchet MS"/>
              </a:rPr>
              <a:t>CIENCIAS DE LA SALUD</a:t>
            </a:r>
          </a:p>
        </p:txBody>
      </p:sp>
      <p:sp>
        <p:nvSpPr>
          <p:cNvPr id="35" name="Redondear rectángulo de esquina diagonal 46"/>
          <p:cNvSpPr/>
          <p:nvPr/>
        </p:nvSpPr>
        <p:spPr>
          <a:xfrm>
            <a:off x="3012508" y="4314251"/>
            <a:ext cx="1301879" cy="1029326"/>
          </a:xfrm>
          <a:prstGeom prst="round2Diag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200" dirty="0">
                <a:solidFill>
                  <a:srgbClr val="58595B"/>
                </a:solidFill>
                <a:latin typeface="Trebuchet MS"/>
                <a:cs typeface="Trebuchet MS"/>
              </a:rPr>
              <a:t>INGENIERÍA </a:t>
            </a:r>
          </a:p>
        </p:txBody>
      </p:sp>
    </p:spTree>
    <p:extLst>
      <p:ext uri="{BB962C8B-B14F-4D97-AF65-F5344CB8AC3E}">
        <p14:creationId xmlns:p14="http://schemas.microsoft.com/office/powerpoint/2010/main" val="1397551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cxnSp>
        <p:nvCxnSpPr>
          <p:cNvPr id="31" name="Conector recto 30"/>
          <p:cNvCxnSpPr/>
          <p:nvPr/>
        </p:nvCxnSpPr>
        <p:spPr>
          <a:xfrm flipV="1">
            <a:off x="2627784" y="908720"/>
            <a:ext cx="0" cy="5040560"/>
          </a:xfrm>
          <a:prstGeom prst="line">
            <a:avLst/>
          </a:prstGeom>
          <a:ln w="6350" cmpd="sng">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2" name="Conector recto 31"/>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33" name="Rectángulo 32"/>
          <p:cNvSpPr/>
          <p:nvPr/>
        </p:nvSpPr>
        <p:spPr>
          <a:xfrm>
            <a:off x="3563887" y="6624736"/>
            <a:ext cx="3020261" cy="233264"/>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34" name="CuadroTexto 33"/>
          <p:cNvSpPr txBox="1"/>
          <p:nvPr/>
        </p:nvSpPr>
        <p:spPr>
          <a:xfrm>
            <a:off x="395536" y="260648"/>
            <a:ext cx="5855898" cy="461665"/>
          </a:xfrm>
          <a:prstGeom prst="rect">
            <a:avLst/>
          </a:prstGeom>
          <a:noFill/>
        </p:spPr>
        <p:txBody>
          <a:bodyPr wrap="none" rtlCol="0">
            <a:spAutoFit/>
          </a:bodyPr>
          <a:lstStyle/>
          <a:p>
            <a:r>
              <a:rPr lang="es-ES" sz="2400" dirty="0">
                <a:solidFill>
                  <a:srgbClr val="58595B"/>
                </a:solidFill>
                <a:latin typeface="Trebuchet MS"/>
                <a:cs typeface="Trebuchet MS"/>
              </a:rPr>
              <a:t>NIVEL DE </a:t>
            </a:r>
            <a:r>
              <a:rPr lang="es-ES" sz="2400" dirty="0" smtClean="0">
                <a:solidFill>
                  <a:srgbClr val="58595B"/>
                </a:solidFill>
                <a:latin typeface="Trebuchet MS"/>
                <a:cs typeface="Trebuchet MS"/>
              </a:rPr>
              <a:t>MADUREZ – </a:t>
            </a:r>
            <a:r>
              <a:rPr lang="es-ES" sz="2400" dirty="0" err="1">
                <a:solidFill>
                  <a:srgbClr val="58595B"/>
                </a:solidFill>
                <a:latin typeface="Trebuchet MS"/>
                <a:cs typeface="Trebuchet MS"/>
              </a:rPr>
              <a:t>G</a:t>
            </a:r>
            <a:r>
              <a:rPr lang="es-ES" sz="2400" dirty="0" err="1" smtClean="0">
                <a:solidFill>
                  <a:srgbClr val="58595B"/>
                </a:solidFill>
                <a:latin typeface="Trebuchet MS"/>
                <a:cs typeface="Trebuchet MS"/>
              </a:rPr>
              <a:t>artner</a:t>
            </a:r>
            <a:r>
              <a:rPr lang="es-ES" sz="2400" dirty="0" smtClean="0">
                <a:solidFill>
                  <a:srgbClr val="58595B"/>
                </a:solidFill>
                <a:latin typeface="Trebuchet MS"/>
                <a:cs typeface="Trebuchet MS"/>
              </a:rPr>
              <a:t> (julio 2013)</a:t>
            </a:r>
            <a:endParaRPr lang="es-ES" sz="2400" dirty="0">
              <a:solidFill>
                <a:srgbClr val="58595B"/>
              </a:solidFill>
              <a:latin typeface="Trebuchet MS"/>
              <a:cs typeface="Trebuchet MS"/>
            </a:endParaRPr>
          </a:p>
        </p:txBody>
      </p:sp>
      <p:pic>
        <p:nvPicPr>
          <p:cNvPr id="35" name="Imagen 34"/>
          <p:cNvPicPr>
            <a:picLocks noChangeAspect="1"/>
          </p:cNvPicPr>
          <p:nvPr/>
        </p:nvPicPr>
        <p:blipFill>
          <a:blip r:embed="rId4"/>
          <a:stretch>
            <a:fillRect/>
          </a:stretch>
        </p:blipFill>
        <p:spPr>
          <a:xfrm>
            <a:off x="3707902" y="6647977"/>
            <a:ext cx="2710491" cy="183962"/>
          </a:xfrm>
          <a:prstGeom prst="rect">
            <a:avLst/>
          </a:prstGeom>
        </p:spPr>
      </p:pic>
      <p:sp>
        <p:nvSpPr>
          <p:cNvPr id="36" name="Rectángulo 35"/>
          <p:cNvSpPr/>
          <p:nvPr/>
        </p:nvSpPr>
        <p:spPr>
          <a:xfrm>
            <a:off x="539552" y="4149080"/>
            <a:ext cx="2088232" cy="288032"/>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a:solidFill>
                <a:srgbClr val="58595B"/>
              </a:solidFill>
              <a:latin typeface="Trebuchet MS"/>
              <a:cs typeface="Trebuchet MS"/>
            </a:endParaRPr>
          </a:p>
        </p:txBody>
      </p:sp>
      <p:sp>
        <p:nvSpPr>
          <p:cNvPr id="37" name="Rectángulo 36"/>
          <p:cNvSpPr/>
          <p:nvPr/>
        </p:nvSpPr>
        <p:spPr>
          <a:xfrm>
            <a:off x="2627784" y="4149080"/>
            <a:ext cx="2088232" cy="288032"/>
          </a:xfrm>
          <a:prstGeom prst="rect">
            <a:avLst/>
          </a:prstGeom>
          <a:solidFill>
            <a:srgbClr val="63A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a:solidFill>
                <a:srgbClr val="58595B"/>
              </a:solidFill>
              <a:latin typeface="Trebuchet MS"/>
              <a:cs typeface="Trebuchet MS"/>
            </a:endParaRPr>
          </a:p>
        </p:txBody>
      </p:sp>
      <p:sp>
        <p:nvSpPr>
          <p:cNvPr id="38" name="Rectángulo 37"/>
          <p:cNvSpPr/>
          <p:nvPr/>
        </p:nvSpPr>
        <p:spPr>
          <a:xfrm>
            <a:off x="4716016" y="4149080"/>
            <a:ext cx="2016224" cy="288032"/>
          </a:xfrm>
          <a:prstGeom prst="rect">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a:solidFill>
                <a:srgbClr val="58595B"/>
              </a:solidFill>
              <a:latin typeface="Trebuchet MS"/>
              <a:cs typeface="Trebuchet MS"/>
            </a:endParaRPr>
          </a:p>
        </p:txBody>
      </p:sp>
      <p:sp>
        <p:nvSpPr>
          <p:cNvPr id="39" name="Rectángulo 38"/>
          <p:cNvSpPr/>
          <p:nvPr/>
        </p:nvSpPr>
        <p:spPr>
          <a:xfrm>
            <a:off x="6732240" y="4149080"/>
            <a:ext cx="2016224" cy="28803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a:solidFill>
                <a:srgbClr val="58595B"/>
              </a:solidFill>
              <a:latin typeface="Trebuchet MS"/>
              <a:cs typeface="Trebuchet MS"/>
            </a:endParaRPr>
          </a:p>
        </p:txBody>
      </p:sp>
      <p:cxnSp>
        <p:nvCxnSpPr>
          <p:cNvPr id="40" name="Conector recto 39"/>
          <p:cNvCxnSpPr/>
          <p:nvPr/>
        </p:nvCxnSpPr>
        <p:spPr>
          <a:xfrm flipV="1">
            <a:off x="4716016" y="908720"/>
            <a:ext cx="0" cy="5040560"/>
          </a:xfrm>
          <a:prstGeom prst="line">
            <a:avLst/>
          </a:prstGeom>
          <a:ln w="6350" cmpd="sng">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1" name="Conector recto 40"/>
          <p:cNvCxnSpPr/>
          <p:nvPr/>
        </p:nvCxnSpPr>
        <p:spPr>
          <a:xfrm flipV="1">
            <a:off x="6732240" y="908720"/>
            <a:ext cx="0" cy="5040560"/>
          </a:xfrm>
          <a:prstGeom prst="line">
            <a:avLst/>
          </a:prstGeom>
          <a:ln w="6350" cmpd="sng">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pic>
        <p:nvPicPr>
          <p:cNvPr id="42" name="Imagen 41"/>
          <p:cNvPicPr>
            <a:picLocks noChangeAspect="1"/>
          </p:cNvPicPr>
          <p:nvPr/>
        </p:nvPicPr>
        <p:blipFill>
          <a:blip r:embed="rId5"/>
          <a:stretch>
            <a:fillRect/>
          </a:stretch>
        </p:blipFill>
        <p:spPr>
          <a:xfrm>
            <a:off x="827584" y="980728"/>
            <a:ext cx="7992888" cy="3167236"/>
          </a:xfrm>
          <a:prstGeom prst="rect">
            <a:avLst/>
          </a:prstGeom>
        </p:spPr>
      </p:pic>
      <p:cxnSp>
        <p:nvCxnSpPr>
          <p:cNvPr id="43" name="Conector recto 42"/>
          <p:cNvCxnSpPr/>
          <p:nvPr/>
        </p:nvCxnSpPr>
        <p:spPr>
          <a:xfrm flipV="1">
            <a:off x="8748464" y="908720"/>
            <a:ext cx="0" cy="5040560"/>
          </a:xfrm>
          <a:prstGeom prst="line">
            <a:avLst/>
          </a:prstGeom>
          <a:ln w="6350" cmpd="sng">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48" name="Forma libre 47"/>
          <p:cNvSpPr/>
          <p:nvPr/>
        </p:nvSpPr>
        <p:spPr>
          <a:xfrm>
            <a:off x="539553" y="908720"/>
            <a:ext cx="8496944" cy="3240360"/>
          </a:xfrm>
          <a:custGeom>
            <a:avLst/>
            <a:gdLst>
              <a:gd name="connsiteX0" fmla="*/ 10495 w 8123335"/>
              <a:gd name="connsiteY0" fmla="*/ 0 h 4051560"/>
              <a:gd name="connsiteX1" fmla="*/ 0 w 8123335"/>
              <a:gd name="connsiteY1" fmla="*/ 4041063 h 4051560"/>
              <a:gd name="connsiteX2" fmla="*/ 8123335 w 8123335"/>
              <a:gd name="connsiteY2" fmla="*/ 4051560 h 4051560"/>
              <a:gd name="connsiteX3" fmla="*/ 8123335 w 8123335"/>
              <a:gd name="connsiteY3" fmla="*/ 4051560 h 4051560"/>
            </a:gdLst>
            <a:ahLst/>
            <a:cxnLst>
              <a:cxn ang="0">
                <a:pos x="connsiteX0" y="connsiteY0"/>
              </a:cxn>
              <a:cxn ang="0">
                <a:pos x="connsiteX1" y="connsiteY1"/>
              </a:cxn>
              <a:cxn ang="0">
                <a:pos x="connsiteX2" y="connsiteY2"/>
              </a:cxn>
              <a:cxn ang="0">
                <a:pos x="connsiteX3" y="connsiteY3"/>
              </a:cxn>
            </a:cxnLst>
            <a:rect l="l" t="t" r="r" b="b"/>
            <a:pathLst>
              <a:path w="8123335" h="4051560">
                <a:moveTo>
                  <a:pt x="10495" y="0"/>
                </a:moveTo>
                <a:cubicBezTo>
                  <a:pt x="6997" y="1347021"/>
                  <a:pt x="3498" y="2694042"/>
                  <a:pt x="0" y="4041063"/>
                </a:cubicBezTo>
                <a:lnTo>
                  <a:pt x="8123335" y="4051560"/>
                </a:lnTo>
                <a:lnTo>
                  <a:pt x="8123335" y="4051560"/>
                </a:lnTo>
              </a:path>
            </a:pathLst>
          </a:custGeom>
          <a:ln>
            <a:solidFill>
              <a:srgbClr val="63A742"/>
            </a:solidFill>
            <a:headEnd type="arrow"/>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ln>
                <a:solidFill>
                  <a:srgbClr val="63A742"/>
                </a:solidFill>
              </a:ln>
              <a:solidFill>
                <a:prstClr val="black"/>
              </a:solidFill>
            </a:endParaRPr>
          </a:p>
        </p:txBody>
      </p:sp>
      <p:sp>
        <p:nvSpPr>
          <p:cNvPr id="49" name="CuadroTexto 48"/>
          <p:cNvSpPr txBox="1"/>
          <p:nvPr/>
        </p:nvSpPr>
        <p:spPr>
          <a:xfrm>
            <a:off x="683568" y="2269713"/>
            <a:ext cx="1800200" cy="1477328"/>
          </a:xfrm>
          <a:prstGeom prst="rect">
            <a:avLst/>
          </a:prstGeom>
          <a:noFill/>
        </p:spPr>
        <p:txBody>
          <a:bodyPr wrap="square" rtlCol="0">
            <a:spAutoFit/>
          </a:bodyPr>
          <a:lstStyle/>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Paciente </a:t>
            </a:r>
            <a:r>
              <a:rPr lang="es-CO" sz="1000" b="1" dirty="0">
                <a:solidFill>
                  <a:prstClr val="black">
                    <a:lumMod val="50000"/>
                    <a:lumOff val="50000"/>
                  </a:prstClr>
                </a:solidFill>
                <a:latin typeface="Trebuchet MS"/>
                <a:cs typeface="Trebuchet MS"/>
              </a:rPr>
              <a:t>con SIDA (proveedor de atención médica</a:t>
            </a:r>
            <a:r>
              <a:rPr lang="es-CO" sz="1000" b="1" dirty="0" smtClean="0">
                <a:solidFill>
                  <a:prstClr val="black">
                    <a:lumMod val="50000"/>
                    <a:lumOff val="50000"/>
                  </a:prstClr>
                </a:solidFill>
                <a:latin typeface="Trebuchet MS"/>
                <a:cs typeface="Trebuchet MS"/>
              </a:rPr>
              <a:t>).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Tele psiquiatría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err="1" smtClean="0">
                <a:solidFill>
                  <a:prstClr val="black">
                    <a:lumMod val="50000"/>
                    <a:lumOff val="50000"/>
                  </a:prstClr>
                </a:solidFill>
                <a:latin typeface="Trebuchet MS"/>
                <a:cs typeface="Trebuchet MS"/>
              </a:rPr>
              <a:t>Telecirugía</a:t>
            </a:r>
            <a:r>
              <a:rPr lang="es-CO" sz="1000" b="1" dirty="0" smtClean="0">
                <a:solidFill>
                  <a:prstClr val="black">
                    <a:lumMod val="50000"/>
                    <a:lumOff val="50000"/>
                  </a:prstClr>
                </a:solidFill>
                <a:latin typeface="Trebuchet MS"/>
                <a:cs typeface="Trebuchet MS"/>
              </a:rPr>
              <a:t>.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err="1" smtClean="0">
                <a:solidFill>
                  <a:prstClr val="black">
                    <a:lumMod val="50000"/>
                    <a:lumOff val="50000"/>
                  </a:prstClr>
                </a:solidFill>
                <a:latin typeface="Trebuchet MS"/>
                <a:cs typeface="Trebuchet MS"/>
              </a:rPr>
              <a:t>Teleaudiología</a:t>
            </a:r>
            <a:r>
              <a:rPr lang="es-CO" sz="1000" b="1" dirty="0" smtClean="0">
                <a:solidFill>
                  <a:prstClr val="black">
                    <a:lumMod val="50000"/>
                    <a:lumOff val="50000"/>
                  </a:prstClr>
                </a:solidFill>
                <a:latin typeface="Trebuchet MS"/>
                <a:cs typeface="Trebuchet MS"/>
              </a:rPr>
              <a:t>.</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err="1">
                <a:solidFill>
                  <a:prstClr val="black">
                    <a:lumMod val="50000"/>
                    <a:lumOff val="50000"/>
                  </a:prstClr>
                </a:solidFill>
                <a:latin typeface="Trebuchet MS"/>
                <a:cs typeface="Trebuchet MS"/>
              </a:rPr>
              <a:t>Telepatología</a:t>
            </a:r>
            <a:r>
              <a:rPr lang="es-CO" sz="1000" b="1" dirty="0">
                <a:solidFill>
                  <a:prstClr val="black">
                    <a:lumMod val="50000"/>
                    <a:lumOff val="50000"/>
                  </a:prstClr>
                </a:solidFill>
                <a:latin typeface="Trebuchet MS"/>
                <a:cs typeface="Trebuchet MS"/>
              </a:rPr>
              <a:t> </a:t>
            </a:r>
            <a:r>
              <a:rPr lang="es-CO" sz="1000" b="1" dirty="0" smtClean="0">
                <a:solidFill>
                  <a:prstClr val="black">
                    <a:lumMod val="50000"/>
                    <a:lumOff val="50000"/>
                  </a:prstClr>
                </a:solidFill>
                <a:latin typeface="Trebuchet MS"/>
                <a:cs typeface="Trebuchet MS"/>
              </a:rPr>
              <a:t>digital.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Salud-Asistencia Robótica.</a:t>
            </a:r>
            <a:endParaRPr lang="ro-RO" sz="1000" dirty="0">
              <a:solidFill>
                <a:prstClr val="black">
                  <a:lumMod val="50000"/>
                  <a:lumOff val="50000"/>
                </a:prstClr>
              </a:solidFill>
              <a:latin typeface="Trebuchet MS"/>
              <a:cs typeface="Trebuchet MS"/>
            </a:endParaRPr>
          </a:p>
        </p:txBody>
      </p:sp>
      <p:sp>
        <p:nvSpPr>
          <p:cNvPr id="50" name="CuadroTexto 49"/>
          <p:cNvSpPr txBox="1"/>
          <p:nvPr/>
        </p:nvSpPr>
        <p:spPr>
          <a:xfrm>
            <a:off x="3192996" y="3085321"/>
            <a:ext cx="2484276" cy="1015663"/>
          </a:xfrm>
          <a:prstGeom prst="rect">
            <a:avLst/>
          </a:prstGeom>
          <a:noFill/>
        </p:spPr>
        <p:txBody>
          <a:bodyPr wrap="square" rtlCol="0">
            <a:spAutoFit/>
          </a:bodyPr>
          <a:lstStyle/>
          <a:p>
            <a:pPr marL="171450" indent="-171450">
              <a:buSzPct val="140000"/>
              <a:buFont typeface="Arial" panose="020B0604020202020204" pitchFamily="34" charset="0"/>
              <a:buChar char="•"/>
            </a:pPr>
            <a:r>
              <a:rPr lang="es-CO" sz="1000" b="1" dirty="0">
                <a:solidFill>
                  <a:prstClr val="black">
                    <a:lumMod val="50000"/>
                    <a:lumOff val="50000"/>
                  </a:prstClr>
                </a:solidFill>
                <a:latin typeface="Trebuchet MS"/>
                <a:cs typeface="Trebuchet MS"/>
              </a:rPr>
              <a:t>Gestión de </a:t>
            </a:r>
            <a:r>
              <a:rPr lang="es-CO" sz="1000" b="1" dirty="0" smtClean="0">
                <a:solidFill>
                  <a:prstClr val="black">
                    <a:lumMod val="50000"/>
                    <a:lumOff val="50000"/>
                  </a:prstClr>
                </a:solidFill>
                <a:latin typeface="Trebuchet MS"/>
                <a:cs typeface="Trebuchet MS"/>
              </a:rPr>
              <a:t>la medicación.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Visitas </a:t>
            </a:r>
            <a:r>
              <a:rPr lang="es-CO" sz="1000" b="1" dirty="0">
                <a:solidFill>
                  <a:prstClr val="black">
                    <a:lumMod val="50000"/>
                    <a:lumOff val="50000"/>
                  </a:prstClr>
                </a:solidFill>
                <a:latin typeface="Trebuchet MS"/>
                <a:cs typeface="Trebuchet MS"/>
              </a:rPr>
              <a:t>v</a:t>
            </a:r>
            <a:r>
              <a:rPr lang="es-CO" sz="1000" b="1" dirty="0" smtClean="0">
                <a:solidFill>
                  <a:prstClr val="black">
                    <a:lumMod val="50000"/>
                    <a:lumOff val="50000"/>
                  </a:prstClr>
                </a:solidFill>
                <a:latin typeface="Trebuchet MS"/>
                <a:cs typeface="Trebuchet MS"/>
              </a:rPr>
              <a:t>irtuales  en tiempo real.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a:solidFill>
                  <a:prstClr val="black">
                    <a:lumMod val="50000"/>
                    <a:lumOff val="50000"/>
                  </a:prstClr>
                </a:solidFill>
                <a:latin typeface="Trebuchet MS"/>
                <a:cs typeface="Trebuchet MS"/>
              </a:rPr>
              <a:t>Herramientas de Gestión de la Salud </a:t>
            </a:r>
            <a:r>
              <a:rPr lang="es-CO" sz="1000" b="1" dirty="0" smtClean="0">
                <a:solidFill>
                  <a:prstClr val="black">
                    <a:lumMod val="50000"/>
                    <a:lumOff val="50000"/>
                  </a:prstClr>
                </a:solidFill>
                <a:latin typeface="Trebuchet MS"/>
                <a:cs typeface="Trebuchet MS"/>
              </a:rPr>
              <a:t>Personal-Proveedores </a:t>
            </a:r>
            <a:r>
              <a:rPr lang="es-CO" sz="1000" b="1" dirty="0">
                <a:solidFill>
                  <a:prstClr val="black">
                    <a:lumMod val="50000"/>
                    <a:lumOff val="50000"/>
                  </a:prstClr>
                </a:solidFill>
                <a:latin typeface="Trebuchet MS"/>
                <a:cs typeface="Trebuchet MS"/>
              </a:rPr>
              <a:t>de </a:t>
            </a:r>
            <a:r>
              <a:rPr lang="es-CO" sz="1000" b="1" dirty="0" smtClean="0">
                <a:solidFill>
                  <a:prstClr val="black">
                    <a:lumMod val="50000"/>
                    <a:lumOff val="50000"/>
                  </a:prstClr>
                </a:solidFill>
                <a:latin typeface="Trebuchet MS"/>
                <a:cs typeface="Trebuchet MS"/>
              </a:rPr>
              <a:t>Salud.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err="1" smtClean="0">
                <a:solidFill>
                  <a:prstClr val="black">
                    <a:lumMod val="50000"/>
                    <a:lumOff val="50000"/>
                  </a:prstClr>
                </a:solidFill>
                <a:latin typeface="Trebuchet MS"/>
                <a:cs typeface="Trebuchet MS"/>
              </a:rPr>
              <a:t>Teletrauma</a:t>
            </a:r>
            <a:r>
              <a:rPr lang="es-CO" sz="1000" b="1" dirty="0" smtClean="0">
                <a:solidFill>
                  <a:prstClr val="black">
                    <a:lumMod val="50000"/>
                    <a:lumOff val="50000"/>
                  </a:prstClr>
                </a:solidFill>
                <a:latin typeface="Trebuchet MS"/>
                <a:cs typeface="Trebuchet MS"/>
              </a:rPr>
              <a:t>.</a:t>
            </a:r>
            <a:endParaRPr lang="ro-RO" sz="1000" dirty="0">
              <a:solidFill>
                <a:prstClr val="black">
                  <a:lumMod val="50000"/>
                  <a:lumOff val="50000"/>
                </a:prstClr>
              </a:solidFill>
              <a:latin typeface="Trebuchet MS"/>
              <a:cs typeface="Trebuchet MS"/>
            </a:endParaRPr>
          </a:p>
        </p:txBody>
      </p:sp>
      <p:cxnSp>
        <p:nvCxnSpPr>
          <p:cNvPr id="52" name="Conector recto 51"/>
          <p:cNvCxnSpPr/>
          <p:nvPr/>
        </p:nvCxnSpPr>
        <p:spPr>
          <a:xfrm>
            <a:off x="1815376" y="3645024"/>
            <a:ext cx="432048" cy="0"/>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cxnSp>
        <p:nvCxnSpPr>
          <p:cNvPr id="53" name="Conector recto 52"/>
          <p:cNvCxnSpPr/>
          <p:nvPr/>
        </p:nvCxnSpPr>
        <p:spPr>
          <a:xfrm>
            <a:off x="2915816" y="3068960"/>
            <a:ext cx="432048" cy="0"/>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55" name="CuadroTexto 54"/>
          <p:cNvSpPr txBox="1"/>
          <p:nvPr/>
        </p:nvSpPr>
        <p:spPr>
          <a:xfrm>
            <a:off x="5004048" y="1628800"/>
            <a:ext cx="1584176" cy="861774"/>
          </a:xfrm>
          <a:prstGeom prst="rect">
            <a:avLst/>
          </a:prstGeom>
          <a:noFill/>
        </p:spPr>
        <p:txBody>
          <a:bodyPr wrap="square" rtlCol="0">
            <a:spAutoFit/>
          </a:bodyPr>
          <a:lstStyle/>
          <a:p>
            <a:pPr marL="171450" indent="-171450">
              <a:buSzPct val="140000"/>
              <a:buFont typeface="Arial" panose="020B0604020202020204" pitchFamily="34" charset="0"/>
              <a:buChar char="•"/>
            </a:pPr>
            <a:r>
              <a:rPr lang="es-CO" sz="1000" b="1" dirty="0" err="1" smtClean="0">
                <a:solidFill>
                  <a:prstClr val="black">
                    <a:lumMod val="50000"/>
                    <a:lumOff val="50000"/>
                  </a:prstClr>
                </a:solidFill>
                <a:latin typeface="Trebuchet MS"/>
                <a:cs typeface="Trebuchet MS"/>
              </a:rPr>
              <a:t>Telefarmacia</a:t>
            </a:r>
            <a:r>
              <a:rPr lang="es-CO" sz="1000" b="1" dirty="0" smtClean="0">
                <a:solidFill>
                  <a:prstClr val="black">
                    <a:lumMod val="50000"/>
                    <a:lumOff val="50000"/>
                  </a:prstClr>
                </a:solidFill>
                <a:latin typeface="Trebuchet MS"/>
                <a:cs typeface="Trebuchet MS"/>
              </a:rPr>
              <a:t>.</a:t>
            </a: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Salud móvil.</a:t>
            </a: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Monitoreo.</a:t>
            </a: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Video visitas.</a:t>
            </a:r>
          </a:p>
          <a:p>
            <a:pPr marL="171450" indent="-171450">
              <a:buSzPct val="140000"/>
              <a:buFont typeface="Arial" panose="020B0604020202020204" pitchFamily="34" charset="0"/>
              <a:buChar char="•"/>
            </a:pPr>
            <a:r>
              <a:rPr lang="es-CO" sz="1000" b="1" dirty="0" err="1" smtClean="0">
                <a:solidFill>
                  <a:prstClr val="black">
                    <a:lumMod val="50000"/>
                    <a:lumOff val="50000"/>
                  </a:prstClr>
                </a:solidFill>
                <a:latin typeface="Trebuchet MS"/>
                <a:cs typeface="Trebuchet MS"/>
              </a:rPr>
              <a:t>Teleoftalmología</a:t>
            </a:r>
            <a:r>
              <a:rPr lang="es-CO" sz="1000" b="1" dirty="0" smtClean="0">
                <a:solidFill>
                  <a:prstClr val="black">
                    <a:lumMod val="50000"/>
                    <a:lumOff val="50000"/>
                  </a:prstClr>
                </a:solidFill>
                <a:latin typeface="Trebuchet MS"/>
                <a:cs typeface="Trebuchet MS"/>
              </a:rPr>
              <a:t>.</a:t>
            </a:r>
            <a:endParaRPr lang="es-CO" sz="1000" b="1" dirty="0">
              <a:solidFill>
                <a:prstClr val="black">
                  <a:lumMod val="50000"/>
                  <a:lumOff val="50000"/>
                </a:prstClr>
              </a:solidFill>
              <a:latin typeface="Trebuchet MS"/>
              <a:cs typeface="Trebuchet MS"/>
            </a:endParaRPr>
          </a:p>
        </p:txBody>
      </p:sp>
      <p:sp>
        <p:nvSpPr>
          <p:cNvPr id="56" name="CuadroTexto 55"/>
          <p:cNvSpPr txBox="1"/>
          <p:nvPr/>
        </p:nvSpPr>
        <p:spPr>
          <a:xfrm>
            <a:off x="7164288" y="1412776"/>
            <a:ext cx="1584176" cy="1015663"/>
          </a:xfrm>
          <a:prstGeom prst="rect">
            <a:avLst/>
          </a:prstGeom>
          <a:noFill/>
        </p:spPr>
        <p:txBody>
          <a:bodyPr wrap="square" rtlCol="0">
            <a:spAutoFit/>
          </a:bodyPr>
          <a:lstStyle/>
          <a:p>
            <a:pPr marL="171450" indent="-171450">
              <a:buSzPct val="140000"/>
              <a:buFont typeface="Arial" panose="020B0604020202020204" pitchFamily="34" charset="0"/>
              <a:buChar char="•"/>
            </a:pPr>
            <a:r>
              <a:rPr lang="es-CO" sz="1000" b="1" dirty="0" err="1" smtClean="0">
                <a:solidFill>
                  <a:prstClr val="black">
                    <a:lumMod val="50000"/>
                    <a:lumOff val="50000"/>
                  </a:prstClr>
                </a:solidFill>
                <a:latin typeface="Trebuchet MS"/>
                <a:cs typeface="Trebuchet MS"/>
              </a:rPr>
              <a:t>Teledermatología</a:t>
            </a:r>
            <a:r>
              <a:rPr lang="es-CO" sz="1000" b="1" dirty="0" smtClean="0">
                <a:solidFill>
                  <a:prstClr val="black">
                    <a:lumMod val="50000"/>
                    <a:lumOff val="50000"/>
                  </a:prstClr>
                </a:solidFill>
                <a:latin typeface="Trebuchet MS"/>
                <a:cs typeface="Trebuchet MS"/>
              </a:rPr>
              <a:t>.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a:solidFill>
                  <a:prstClr val="black">
                    <a:lumMod val="50000"/>
                    <a:lumOff val="50000"/>
                  </a:prstClr>
                </a:solidFill>
                <a:latin typeface="Trebuchet MS"/>
                <a:cs typeface="Trebuchet MS"/>
              </a:rPr>
              <a:t>Portales de </a:t>
            </a:r>
            <a:r>
              <a:rPr lang="es-CO" sz="1000" b="1" dirty="0" smtClean="0">
                <a:solidFill>
                  <a:prstClr val="black">
                    <a:lumMod val="50000"/>
                    <a:lumOff val="50000"/>
                  </a:prstClr>
                </a:solidFill>
                <a:latin typeface="Trebuchet MS"/>
                <a:cs typeface="Trebuchet MS"/>
              </a:rPr>
              <a:t>pacientes. </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a:solidFill>
                  <a:prstClr val="black">
                    <a:lumMod val="50000"/>
                    <a:lumOff val="50000"/>
                  </a:prstClr>
                </a:solidFill>
                <a:latin typeface="Trebuchet MS"/>
                <a:cs typeface="Trebuchet MS"/>
              </a:rPr>
              <a:t>Monitoreo ECG </a:t>
            </a:r>
            <a:r>
              <a:rPr lang="es-CO" sz="1000" b="1" dirty="0" smtClean="0">
                <a:solidFill>
                  <a:prstClr val="black">
                    <a:lumMod val="50000"/>
                    <a:lumOff val="50000"/>
                  </a:prstClr>
                </a:solidFill>
                <a:latin typeface="Trebuchet MS"/>
                <a:cs typeface="Trebuchet MS"/>
              </a:rPr>
              <a:t>remoto.</a:t>
            </a:r>
            <a:endParaRPr lang="es-CO" sz="1000" b="1" dirty="0">
              <a:solidFill>
                <a:prstClr val="black">
                  <a:lumMod val="50000"/>
                  <a:lumOff val="50000"/>
                </a:prstClr>
              </a:solidFill>
              <a:latin typeface="Trebuchet MS"/>
              <a:cs typeface="Trebuchet MS"/>
            </a:endParaRPr>
          </a:p>
          <a:p>
            <a:pPr marL="171450" indent="-171450">
              <a:buSzPct val="140000"/>
              <a:buFont typeface="Arial" panose="020B0604020202020204" pitchFamily="34" charset="0"/>
              <a:buChar char="•"/>
            </a:pPr>
            <a:r>
              <a:rPr lang="es-CO" sz="1000" b="1" dirty="0" smtClean="0">
                <a:solidFill>
                  <a:prstClr val="black">
                    <a:lumMod val="50000"/>
                    <a:lumOff val="50000"/>
                  </a:prstClr>
                </a:solidFill>
                <a:latin typeface="Trebuchet MS"/>
                <a:cs typeface="Trebuchet MS"/>
              </a:rPr>
              <a:t>UCI remoto.</a:t>
            </a:r>
            <a:endParaRPr lang="ro-RO" sz="1000" dirty="0">
              <a:solidFill>
                <a:prstClr val="black">
                  <a:lumMod val="50000"/>
                  <a:lumOff val="50000"/>
                </a:prstClr>
              </a:solidFill>
              <a:latin typeface="Trebuchet MS"/>
              <a:cs typeface="Trebuchet MS"/>
            </a:endParaRPr>
          </a:p>
        </p:txBody>
      </p:sp>
      <p:cxnSp>
        <p:nvCxnSpPr>
          <p:cNvPr id="57" name="Conector recto 56"/>
          <p:cNvCxnSpPr/>
          <p:nvPr/>
        </p:nvCxnSpPr>
        <p:spPr>
          <a:xfrm>
            <a:off x="5004048" y="1350928"/>
            <a:ext cx="0" cy="432048"/>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cxnSp>
        <p:nvCxnSpPr>
          <p:cNvPr id="58" name="Conector recto 57"/>
          <p:cNvCxnSpPr/>
          <p:nvPr/>
        </p:nvCxnSpPr>
        <p:spPr>
          <a:xfrm>
            <a:off x="7164288" y="1012096"/>
            <a:ext cx="0" cy="432048"/>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pic>
        <p:nvPicPr>
          <p:cNvPr id="60" name="Imagen 59"/>
          <p:cNvPicPr>
            <a:picLocks noChangeAspect="1"/>
          </p:cNvPicPr>
          <p:nvPr/>
        </p:nvPicPr>
        <p:blipFill>
          <a:blip r:embed="rId6"/>
          <a:stretch>
            <a:fillRect/>
          </a:stretch>
        </p:blipFill>
        <p:spPr>
          <a:xfrm>
            <a:off x="971600" y="4221088"/>
            <a:ext cx="1080120" cy="133899"/>
          </a:xfrm>
          <a:prstGeom prst="rect">
            <a:avLst/>
          </a:prstGeom>
        </p:spPr>
      </p:pic>
      <p:pic>
        <p:nvPicPr>
          <p:cNvPr id="61" name="Imagen 60"/>
          <p:cNvPicPr>
            <a:picLocks noChangeAspect="1"/>
          </p:cNvPicPr>
          <p:nvPr/>
        </p:nvPicPr>
        <p:blipFill>
          <a:blip r:embed="rId7"/>
          <a:stretch>
            <a:fillRect/>
          </a:stretch>
        </p:blipFill>
        <p:spPr>
          <a:xfrm>
            <a:off x="2987824" y="4221088"/>
            <a:ext cx="1261740" cy="134228"/>
          </a:xfrm>
          <a:prstGeom prst="rect">
            <a:avLst/>
          </a:prstGeom>
        </p:spPr>
      </p:pic>
      <p:pic>
        <p:nvPicPr>
          <p:cNvPr id="62" name="Imagen 61"/>
          <p:cNvPicPr>
            <a:picLocks noChangeAspect="1"/>
          </p:cNvPicPr>
          <p:nvPr/>
        </p:nvPicPr>
        <p:blipFill>
          <a:blip r:embed="rId8"/>
          <a:stretch>
            <a:fillRect/>
          </a:stretch>
        </p:blipFill>
        <p:spPr>
          <a:xfrm>
            <a:off x="5220072" y="4221088"/>
            <a:ext cx="936104" cy="141833"/>
          </a:xfrm>
          <a:prstGeom prst="rect">
            <a:avLst/>
          </a:prstGeom>
        </p:spPr>
      </p:pic>
      <p:pic>
        <p:nvPicPr>
          <p:cNvPr id="63" name="Imagen 62"/>
          <p:cNvPicPr>
            <a:picLocks noChangeAspect="1"/>
          </p:cNvPicPr>
          <p:nvPr/>
        </p:nvPicPr>
        <p:blipFill>
          <a:blip r:embed="rId9"/>
          <a:stretch>
            <a:fillRect/>
          </a:stretch>
        </p:blipFill>
        <p:spPr>
          <a:xfrm>
            <a:off x="7164288" y="4187854"/>
            <a:ext cx="1152128" cy="177250"/>
          </a:xfrm>
          <a:prstGeom prst="rect">
            <a:avLst/>
          </a:prstGeom>
        </p:spPr>
      </p:pic>
      <p:pic>
        <p:nvPicPr>
          <p:cNvPr id="44" name="Imagen 43"/>
          <p:cNvPicPr>
            <a:picLocks noChangeAspect="1"/>
          </p:cNvPicPr>
          <p:nvPr/>
        </p:nvPicPr>
        <p:blipFill>
          <a:blip r:embed="rId10"/>
          <a:stretch>
            <a:fillRect/>
          </a:stretch>
        </p:blipFill>
        <p:spPr>
          <a:xfrm>
            <a:off x="8171378" y="-14494"/>
            <a:ext cx="972622" cy="635182"/>
          </a:xfrm>
          <a:prstGeom prst="rect">
            <a:avLst/>
          </a:prstGeom>
        </p:spPr>
      </p:pic>
      <p:sp>
        <p:nvSpPr>
          <p:cNvPr id="45" name="Rectángulo 44"/>
          <p:cNvSpPr/>
          <p:nvPr/>
        </p:nvSpPr>
        <p:spPr>
          <a:xfrm>
            <a:off x="539552" y="4513098"/>
            <a:ext cx="2016000" cy="1477328"/>
          </a:xfrm>
          <a:prstGeom prst="rect">
            <a:avLst/>
          </a:prstGeom>
        </p:spPr>
        <p:txBody>
          <a:bodyPr wrap="square">
            <a:spAutoFit/>
          </a:bodyPr>
          <a:lstStyle/>
          <a:p>
            <a:pPr algn="just"/>
            <a:r>
              <a:rPr lang="es-CO" sz="1000" dirty="0" smtClean="0">
                <a:solidFill>
                  <a:srgbClr val="58595B"/>
                </a:solidFill>
              </a:rPr>
              <a:t>La </a:t>
            </a:r>
            <a:r>
              <a:rPr lang="es-CO" sz="1000" dirty="0">
                <a:solidFill>
                  <a:srgbClr val="58595B"/>
                </a:solidFill>
              </a:rPr>
              <a:t>tecnología parece prometedora, pero su uso está restringido a centros de investigación o empresas innovadoras que la generan. Dada la novedad de la tecnología, la información se encuentra principalmente en artículos científicos.</a:t>
            </a:r>
          </a:p>
        </p:txBody>
      </p:sp>
      <p:sp>
        <p:nvSpPr>
          <p:cNvPr id="46" name="Rectángulo 45"/>
          <p:cNvSpPr/>
          <p:nvPr/>
        </p:nvSpPr>
        <p:spPr>
          <a:xfrm>
            <a:off x="2621081" y="4509120"/>
            <a:ext cx="2016000" cy="1631216"/>
          </a:xfrm>
          <a:prstGeom prst="rect">
            <a:avLst/>
          </a:prstGeom>
        </p:spPr>
        <p:txBody>
          <a:bodyPr wrap="square">
            <a:spAutoFit/>
          </a:bodyPr>
          <a:lstStyle/>
          <a:p>
            <a:pPr algn="just"/>
            <a:r>
              <a:rPr lang="es-CO" sz="1000" dirty="0" smtClean="0">
                <a:solidFill>
                  <a:srgbClr val="58595B"/>
                </a:solidFill>
              </a:rPr>
              <a:t>Inicio </a:t>
            </a:r>
            <a:r>
              <a:rPr lang="es-CO" sz="1000" dirty="0">
                <a:solidFill>
                  <a:srgbClr val="58595B"/>
                </a:solidFill>
              </a:rPr>
              <a:t>del crecimiento de la tecnología, haciéndose progresivamente más útil en entornos cada vez más amplios. Una vez los desarrollos se empiezan a llevar a la escala industrial las fuentes de información se transforman en patentes o alianzas en R&amp;D y </a:t>
            </a:r>
            <a:r>
              <a:rPr lang="es-CO" sz="1000" dirty="0" err="1">
                <a:solidFill>
                  <a:srgbClr val="58595B"/>
                </a:solidFill>
              </a:rPr>
              <a:t>Joint</a:t>
            </a:r>
            <a:r>
              <a:rPr lang="es-CO" sz="1000" dirty="0">
                <a:solidFill>
                  <a:srgbClr val="58595B"/>
                </a:solidFill>
              </a:rPr>
              <a:t> </a:t>
            </a:r>
            <a:r>
              <a:rPr lang="es-CO" sz="1000" dirty="0" err="1">
                <a:solidFill>
                  <a:srgbClr val="58595B"/>
                </a:solidFill>
              </a:rPr>
              <a:t>ventures</a:t>
            </a:r>
            <a:endParaRPr lang="es-CO" sz="1000" dirty="0">
              <a:solidFill>
                <a:srgbClr val="58595B"/>
              </a:solidFill>
            </a:endParaRPr>
          </a:p>
        </p:txBody>
      </p:sp>
      <p:sp>
        <p:nvSpPr>
          <p:cNvPr id="47" name="Rectángulo 46"/>
          <p:cNvSpPr/>
          <p:nvPr/>
        </p:nvSpPr>
        <p:spPr>
          <a:xfrm>
            <a:off x="4716016" y="4506937"/>
            <a:ext cx="2016000" cy="1015663"/>
          </a:xfrm>
          <a:prstGeom prst="rect">
            <a:avLst/>
          </a:prstGeom>
        </p:spPr>
        <p:txBody>
          <a:bodyPr wrap="square">
            <a:spAutoFit/>
          </a:bodyPr>
          <a:lstStyle/>
          <a:p>
            <a:pPr algn="just"/>
            <a:r>
              <a:rPr lang="es-CO" sz="1000" dirty="0">
                <a:solidFill>
                  <a:srgbClr val="58595B"/>
                </a:solidFill>
              </a:rPr>
              <a:t>L</a:t>
            </a:r>
            <a:r>
              <a:rPr lang="es-CO" sz="1000" dirty="0" smtClean="0">
                <a:solidFill>
                  <a:srgbClr val="58595B"/>
                </a:solidFill>
              </a:rPr>
              <a:t>a </a:t>
            </a:r>
            <a:r>
              <a:rPr lang="es-CO" sz="1000" dirty="0">
                <a:solidFill>
                  <a:srgbClr val="58595B"/>
                </a:solidFill>
              </a:rPr>
              <a:t>tecnología presenta niveles de rendimiento satisfactorios generalizando su utilización. Expansión de la tecnología con su producción científica y número de patentes.</a:t>
            </a:r>
          </a:p>
        </p:txBody>
      </p:sp>
      <p:sp>
        <p:nvSpPr>
          <p:cNvPr id="51" name="Rectángulo 50"/>
          <p:cNvSpPr/>
          <p:nvPr/>
        </p:nvSpPr>
        <p:spPr>
          <a:xfrm>
            <a:off x="6712456" y="4522562"/>
            <a:ext cx="2016000" cy="1477328"/>
          </a:xfrm>
          <a:prstGeom prst="rect">
            <a:avLst/>
          </a:prstGeom>
        </p:spPr>
        <p:txBody>
          <a:bodyPr wrap="square">
            <a:spAutoFit/>
          </a:bodyPr>
          <a:lstStyle/>
          <a:p>
            <a:r>
              <a:rPr lang="es-CO" sz="1000" dirty="0">
                <a:solidFill>
                  <a:srgbClr val="58595B"/>
                </a:solidFill>
              </a:rPr>
              <a:t>La tecnología es conocida y dominada por muchas personas y en muchas partes por un periodo aproximado de diez años. No es posible alcanzar mejoras de rendimiento, por tanto la tecnología entrará en una fase de “letargo” hasta que surja otra tecnología que la desplace. </a:t>
            </a:r>
          </a:p>
        </p:txBody>
      </p:sp>
    </p:spTree>
    <p:extLst>
      <p:ext uri="{BB962C8B-B14F-4D97-AF65-F5344CB8AC3E}">
        <p14:creationId xmlns:p14="http://schemas.microsoft.com/office/powerpoint/2010/main" val="1086819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7" name="Conector recto 6"/>
          <p:cNvCxnSpPr/>
          <p:nvPr/>
        </p:nvCxnSpPr>
        <p:spPr>
          <a:xfrm>
            <a:off x="539552" y="4725144"/>
            <a:ext cx="0" cy="1584176"/>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n 1"/>
          <p:cNvPicPr>
            <a:picLocks noChangeAspect="1"/>
          </p:cNvPicPr>
          <p:nvPr/>
        </p:nvPicPr>
        <p:blipFill>
          <a:blip r:embed="rId3"/>
          <a:stretch>
            <a:fillRect/>
          </a:stretch>
        </p:blipFill>
        <p:spPr>
          <a:xfrm>
            <a:off x="2627784" y="620688"/>
            <a:ext cx="720080" cy="654618"/>
          </a:xfrm>
          <a:prstGeom prst="rect">
            <a:avLst/>
          </a:prstGeom>
        </p:spPr>
      </p:pic>
      <p:pic>
        <p:nvPicPr>
          <p:cNvPr id="3" name="Imagen 2"/>
          <p:cNvPicPr>
            <a:picLocks noChangeAspect="1"/>
          </p:cNvPicPr>
          <p:nvPr/>
        </p:nvPicPr>
        <p:blipFill>
          <a:blip r:embed="rId4"/>
          <a:stretch>
            <a:fillRect/>
          </a:stretch>
        </p:blipFill>
        <p:spPr>
          <a:xfrm>
            <a:off x="2627784" y="1484784"/>
            <a:ext cx="6129909" cy="1481956"/>
          </a:xfrm>
          <a:prstGeom prst="rect">
            <a:avLst/>
          </a:prstGeom>
        </p:spPr>
      </p:pic>
      <p:pic>
        <p:nvPicPr>
          <p:cNvPr id="9" name="Imagen 8"/>
          <p:cNvPicPr>
            <a:picLocks noChangeAspect="1"/>
          </p:cNvPicPr>
          <p:nvPr/>
        </p:nvPicPr>
        <p:blipFill>
          <a:blip r:embed="rId5"/>
          <a:stretch>
            <a:fillRect/>
          </a:stretch>
        </p:blipFill>
        <p:spPr>
          <a:xfrm>
            <a:off x="683568" y="4797152"/>
            <a:ext cx="3603464" cy="1512168"/>
          </a:xfrm>
          <a:prstGeom prst="rect">
            <a:avLst/>
          </a:prstGeom>
        </p:spPr>
      </p:pic>
    </p:spTree>
    <p:extLst>
      <p:ext uri="{BB962C8B-B14F-4D97-AF65-F5344CB8AC3E}">
        <p14:creationId xmlns:p14="http://schemas.microsoft.com/office/powerpoint/2010/main" val="2046834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2" name="Rectángulo 21"/>
          <p:cNvSpPr/>
          <p:nvPr/>
        </p:nvSpPr>
        <p:spPr>
          <a:xfrm>
            <a:off x="3419872" y="6669360"/>
            <a:ext cx="3528392" cy="188640"/>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solidFill>
                <a:prstClr val="white"/>
              </a:solidFill>
            </a:endParaRPr>
          </a:p>
        </p:txBody>
      </p:sp>
      <p:sp>
        <p:nvSpPr>
          <p:cNvPr id="27" name="CuadroTexto 26"/>
          <p:cNvSpPr txBox="1"/>
          <p:nvPr/>
        </p:nvSpPr>
        <p:spPr>
          <a:xfrm>
            <a:off x="395536" y="260648"/>
            <a:ext cx="2469847" cy="461665"/>
          </a:xfrm>
          <a:prstGeom prst="rect">
            <a:avLst/>
          </a:prstGeom>
          <a:noFill/>
        </p:spPr>
        <p:txBody>
          <a:bodyPr wrap="none" rtlCol="0">
            <a:spAutoFit/>
          </a:bodyPr>
          <a:lstStyle/>
          <a:p>
            <a:r>
              <a:rPr lang="es-ES" sz="2400" dirty="0">
                <a:solidFill>
                  <a:srgbClr val="58595B"/>
                </a:solidFill>
                <a:latin typeface="Trebuchet MS"/>
                <a:cs typeface="Trebuchet MS"/>
              </a:rPr>
              <a:t>OPORTUNIDADES</a:t>
            </a:r>
          </a:p>
        </p:txBody>
      </p:sp>
      <p:pic>
        <p:nvPicPr>
          <p:cNvPr id="3" name="Imagen 2"/>
          <p:cNvPicPr>
            <a:picLocks noChangeAspect="1"/>
          </p:cNvPicPr>
          <p:nvPr/>
        </p:nvPicPr>
        <p:blipFill>
          <a:blip r:embed="rId3"/>
          <a:stretch>
            <a:fillRect/>
          </a:stretch>
        </p:blipFill>
        <p:spPr>
          <a:xfrm>
            <a:off x="3491880" y="6719235"/>
            <a:ext cx="3384376" cy="94141"/>
          </a:xfrm>
          <a:prstGeom prst="rect">
            <a:avLst/>
          </a:prstGeom>
        </p:spPr>
      </p:pic>
      <p:pic>
        <p:nvPicPr>
          <p:cNvPr id="29" name="Imagen 28"/>
          <p:cNvPicPr>
            <a:picLocks noChangeAspect="1"/>
          </p:cNvPicPr>
          <p:nvPr/>
        </p:nvPicPr>
        <p:blipFill>
          <a:blip r:embed="rId4"/>
          <a:stretch>
            <a:fillRect/>
          </a:stretch>
        </p:blipFill>
        <p:spPr>
          <a:xfrm>
            <a:off x="429197" y="1063805"/>
            <a:ext cx="423779" cy="475816"/>
          </a:xfrm>
          <a:prstGeom prst="rect">
            <a:avLst/>
          </a:prstGeom>
        </p:spPr>
      </p:pic>
      <p:sp>
        <p:nvSpPr>
          <p:cNvPr id="10" name="CuadroTexto 9"/>
          <p:cNvSpPr txBox="1"/>
          <p:nvPr/>
        </p:nvSpPr>
        <p:spPr>
          <a:xfrm>
            <a:off x="429197" y="1098281"/>
            <a:ext cx="404678" cy="369332"/>
          </a:xfrm>
          <a:prstGeom prst="rect">
            <a:avLst/>
          </a:prstGeom>
          <a:noFill/>
        </p:spPr>
        <p:txBody>
          <a:bodyPr wrap="none" rtlCol="0">
            <a:spAutoFit/>
          </a:bodyPr>
          <a:lstStyle/>
          <a:p>
            <a:r>
              <a:rPr lang="es-ES" b="1" dirty="0">
                <a:solidFill>
                  <a:prstClr val="white"/>
                </a:solidFill>
                <a:latin typeface="Trebuchet MS"/>
                <a:cs typeface="Trebuchet MS"/>
              </a:rPr>
              <a:t>1.</a:t>
            </a:r>
          </a:p>
        </p:txBody>
      </p:sp>
      <p:pic>
        <p:nvPicPr>
          <p:cNvPr id="31" name="Imagen 30"/>
          <p:cNvPicPr>
            <a:picLocks noChangeAspect="1"/>
          </p:cNvPicPr>
          <p:nvPr/>
        </p:nvPicPr>
        <p:blipFill>
          <a:blip r:embed="rId4"/>
          <a:stretch>
            <a:fillRect/>
          </a:stretch>
        </p:blipFill>
        <p:spPr>
          <a:xfrm>
            <a:off x="429197" y="2122573"/>
            <a:ext cx="423779" cy="475816"/>
          </a:xfrm>
          <a:prstGeom prst="rect">
            <a:avLst/>
          </a:prstGeom>
        </p:spPr>
      </p:pic>
      <p:sp>
        <p:nvSpPr>
          <p:cNvPr id="32" name="CuadroTexto 31"/>
          <p:cNvSpPr txBox="1"/>
          <p:nvPr/>
        </p:nvSpPr>
        <p:spPr>
          <a:xfrm>
            <a:off x="429197" y="2157049"/>
            <a:ext cx="404678" cy="369332"/>
          </a:xfrm>
          <a:prstGeom prst="rect">
            <a:avLst/>
          </a:prstGeom>
          <a:noFill/>
        </p:spPr>
        <p:txBody>
          <a:bodyPr wrap="none" rtlCol="0">
            <a:spAutoFit/>
          </a:bodyPr>
          <a:lstStyle/>
          <a:p>
            <a:r>
              <a:rPr lang="es-ES" b="1" dirty="0">
                <a:solidFill>
                  <a:prstClr val="white"/>
                </a:solidFill>
                <a:latin typeface="Trebuchet MS"/>
                <a:cs typeface="Trebuchet MS"/>
              </a:rPr>
              <a:t>2.</a:t>
            </a:r>
          </a:p>
        </p:txBody>
      </p:sp>
      <p:sp>
        <p:nvSpPr>
          <p:cNvPr id="33" name="CuadroTexto 32"/>
          <p:cNvSpPr txBox="1"/>
          <p:nvPr/>
        </p:nvSpPr>
        <p:spPr>
          <a:xfrm>
            <a:off x="945422" y="910844"/>
            <a:ext cx="5169628" cy="1169551"/>
          </a:xfrm>
          <a:prstGeom prst="rect">
            <a:avLst/>
          </a:prstGeom>
          <a:noFill/>
        </p:spPr>
        <p:txBody>
          <a:bodyPr vert="horz" wrap="square" rtlCol="0">
            <a:spAutoFit/>
          </a:bodyPr>
          <a:lstStyle/>
          <a:p>
            <a:pPr algn="just">
              <a:buSzPct val="140000"/>
            </a:pPr>
            <a:r>
              <a:rPr lang="es-CO" sz="1400" b="1" dirty="0" smtClean="0">
                <a:solidFill>
                  <a:prstClr val="black">
                    <a:lumMod val="50000"/>
                    <a:lumOff val="50000"/>
                  </a:prstClr>
                </a:solidFill>
                <a:latin typeface="Trebuchet MS"/>
                <a:cs typeface="Trebuchet MS"/>
              </a:rPr>
              <a:t>Telemedicina:  </a:t>
            </a:r>
            <a:r>
              <a:rPr lang="es-CO" sz="1400" dirty="0" smtClean="0">
                <a:solidFill>
                  <a:prstClr val="black">
                    <a:lumMod val="50000"/>
                    <a:lumOff val="50000"/>
                  </a:prstClr>
                </a:solidFill>
                <a:latin typeface="Trebuchet MS"/>
                <a:cs typeface="Trebuchet MS"/>
              </a:rPr>
              <a:t>por medio de la telemedicina la </a:t>
            </a:r>
            <a:r>
              <a:rPr lang="es-CO" sz="1400" b="1" dirty="0" smtClean="0">
                <a:solidFill>
                  <a:prstClr val="black">
                    <a:lumMod val="50000"/>
                    <a:lumOff val="50000"/>
                  </a:prstClr>
                </a:solidFill>
                <a:latin typeface="Trebuchet MS"/>
                <a:cs typeface="Trebuchet MS"/>
              </a:rPr>
              <a:t>interacción entre el paciente y el médico transciende fronteras</a:t>
            </a:r>
            <a:r>
              <a:rPr lang="es-CO" sz="1400" dirty="0" smtClean="0">
                <a:solidFill>
                  <a:prstClr val="black">
                    <a:lumMod val="50000"/>
                    <a:lumOff val="50000"/>
                  </a:prstClr>
                </a:solidFill>
                <a:latin typeface="Trebuchet MS"/>
                <a:cs typeface="Trebuchet MS"/>
              </a:rPr>
              <a:t>: evita desplazamientos innecesarios, acorta los tiempos de espera en la atención y permite el diagnóstico y tratamiento a distancia.</a:t>
            </a:r>
            <a:endParaRPr lang="es-ES" sz="1400" dirty="0">
              <a:solidFill>
                <a:prstClr val="black">
                  <a:lumMod val="50000"/>
                  <a:lumOff val="50000"/>
                </a:prstClr>
              </a:solidFill>
              <a:latin typeface="Trebuchet MS"/>
              <a:cs typeface="Trebuchet MS"/>
            </a:endParaRPr>
          </a:p>
        </p:txBody>
      </p:sp>
      <p:sp>
        <p:nvSpPr>
          <p:cNvPr id="34" name="CuadroTexto 33"/>
          <p:cNvSpPr txBox="1"/>
          <p:nvPr/>
        </p:nvSpPr>
        <p:spPr>
          <a:xfrm>
            <a:off x="890287" y="2098365"/>
            <a:ext cx="5298108" cy="954107"/>
          </a:xfrm>
          <a:prstGeom prst="rect">
            <a:avLst/>
          </a:prstGeom>
          <a:noFill/>
        </p:spPr>
        <p:txBody>
          <a:bodyPr vert="horz" wrap="square" rtlCol="0">
            <a:spAutoFit/>
          </a:bodyPr>
          <a:lstStyle/>
          <a:p>
            <a:pPr algn="just">
              <a:buSzPct val="140000"/>
            </a:pPr>
            <a:r>
              <a:rPr lang="es-CO" sz="1400" b="1" dirty="0">
                <a:solidFill>
                  <a:prstClr val="black">
                    <a:lumMod val="50000"/>
                    <a:lumOff val="50000"/>
                  </a:prstClr>
                </a:solidFill>
                <a:latin typeface="Trebuchet MS"/>
                <a:cs typeface="Trebuchet MS"/>
              </a:rPr>
              <a:t>Teleeducación:  </a:t>
            </a:r>
            <a:r>
              <a:rPr lang="es-CO" sz="1400" dirty="0">
                <a:solidFill>
                  <a:prstClr val="black">
                    <a:lumMod val="50000"/>
                    <a:lumOff val="50000"/>
                  </a:prstClr>
                </a:solidFill>
                <a:latin typeface="Trebuchet MS"/>
                <a:cs typeface="Trebuchet MS"/>
              </a:rPr>
              <a:t>La Tele-educación hace parte de la </a:t>
            </a:r>
            <a:r>
              <a:rPr lang="es-CO" sz="1400" dirty="0" smtClean="0">
                <a:solidFill>
                  <a:prstClr val="black">
                    <a:lumMod val="50000"/>
                    <a:lumOff val="50000"/>
                  </a:prstClr>
                </a:solidFill>
                <a:latin typeface="Trebuchet MS"/>
                <a:cs typeface="Trebuchet MS"/>
              </a:rPr>
              <a:t>Telesalud </a:t>
            </a:r>
            <a:r>
              <a:rPr lang="es-CO" sz="1400" dirty="0">
                <a:solidFill>
                  <a:prstClr val="black">
                    <a:lumMod val="50000"/>
                    <a:lumOff val="50000"/>
                  </a:prstClr>
                </a:solidFill>
                <a:latin typeface="Trebuchet MS"/>
                <a:cs typeface="Trebuchet MS"/>
              </a:rPr>
              <a:t>o la e-salud como </a:t>
            </a:r>
            <a:r>
              <a:rPr lang="es-CO" sz="1400" b="1" dirty="0">
                <a:solidFill>
                  <a:prstClr val="black">
                    <a:lumMod val="50000"/>
                    <a:lumOff val="50000"/>
                  </a:prstClr>
                </a:solidFill>
                <a:latin typeface="Trebuchet MS"/>
                <a:cs typeface="Trebuchet MS"/>
              </a:rPr>
              <a:t>estrategia de </a:t>
            </a:r>
            <a:r>
              <a:rPr lang="es-CO" sz="1400" b="1" dirty="0" smtClean="0">
                <a:solidFill>
                  <a:prstClr val="black">
                    <a:lumMod val="50000"/>
                    <a:lumOff val="50000"/>
                  </a:prstClr>
                </a:solidFill>
                <a:latin typeface="Trebuchet MS"/>
                <a:cs typeface="Trebuchet MS"/>
              </a:rPr>
              <a:t>transferencia de conocimiento a </a:t>
            </a:r>
            <a:r>
              <a:rPr lang="es-CO" sz="1400" b="1" dirty="0">
                <a:solidFill>
                  <a:prstClr val="black">
                    <a:lumMod val="50000"/>
                    <a:lumOff val="50000"/>
                  </a:prstClr>
                </a:solidFill>
                <a:latin typeface="Trebuchet MS"/>
                <a:cs typeface="Trebuchet MS"/>
              </a:rPr>
              <a:t>distancia con mayor cobertura</a:t>
            </a:r>
            <a:r>
              <a:rPr lang="es-CO" sz="1400" dirty="0">
                <a:solidFill>
                  <a:prstClr val="black">
                    <a:lumMod val="50000"/>
                    <a:lumOff val="50000"/>
                  </a:prstClr>
                </a:solidFill>
                <a:latin typeface="Trebuchet MS"/>
                <a:cs typeface="Trebuchet MS"/>
              </a:rPr>
              <a:t>, pensando principalmente en los lugares más apartados o de difícil </a:t>
            </a:r>
            <a:r>
              <a:rPr lang="es-CO" sz="1400" dirty="0" smtClean="0">
                <a:solidFill>
                  <a:prstClr val="black">
                    <a:lumMod val="50000"/>
                    <a:lumOff val="50000"/>
                  </a:prstClr>
                </a:solidFill>
                <a:latin typeface="Trebuchet MS"/>
                <a:cs typeface="Trebuchet MS"/>
              </a:rPr>
              <a:t>acceso.  </a:t>
            </a:r>
            <a:endParaRPr lang="es-ES" sz="1400" dirty="0">
              <a:solidFill>
                <a:prstClr val="black">
                  <a:lumMod val="50000"/>
                  <a:lumOff val="50000"/>
                </a:prstClr>
              </a:solidFill>
              <a:latin typeface="Trebuchet MS"/>
              <a:cs typeface="Trebuchet MS"/>
            </a:endParaRPr>
          </a:p>
        </p:txBody>
      </p:sp>
      <p:pic>
        <p:nvPicPr>
          <p:cNvPr id="35" name="Imagen 34"/>
          <p:cNvPicPr>
            <a:picLocks noChangeAspect="1"/>
          </p:cNvPicPr>
          <p:nvPr/>
        </p:nvPicPr>
        <p:blipFill>
          <a:blip r:embed="rId4"/>
          <a:stretch>
            <a:fillRect/>
          </a:stretch>
        </p:blipFill>
        <p:spPr>
          <a:xfrm>
            <a:off x="433750" y="3277733"/>
            <a:ext cx="423779" cy="475816"/>
          </a:xfrm>
          <a:prstGeom prst="rect">
            <a:avLst/>
          </a:prstGeom>
        </p:spPr>
      </p:pic>
      <p:sp>
        <p:nvSpPr>
          <p:cNvPr id="36" name="CuadroTexto 35"/>
          <p:cNvSpPr txBox="1"/>
          <p:nvPr/>
        </p:nvSpPr>
        <p:spPr>
          <a:xfrm>
            <a:off x="433750" y="3312209"/>
            <a:ext cx="404678" cy="369332"/>
          </a:xfrm>
          <a:prstGeom prst="rect">
            <a:avLst/>
          </a:prstGeom>
          <a:noFill/>
        </p:spPr>
        <p:txBody>
          <a:bodyPr wrap="none" rtlCol="0">
            <a:spAutoFit/>
          </a:bodyPr>
          <a:lstStyle/>
          <a:p>
            <a:r>
              <a:rPr lang="es-ES" b="1" dirty="0">
                <a:solidFill>
                  <a:prstClr val="white"/>
                </a:solidFill>
                <a:latin typeface="Trebuchet MS"/>
                <a:cs typeface="Trebuchet MS"/>
              </a:rPr>
              <a:t>3.</a:t>
            </a:r>
          </a:p>
        </p:txBody>
      </p:sp>
      <p:sp>
        <p:nvSpPr>
          <p:cNvPr id="37" name="CuadroTexto 36"/>
          <p:cNvSpPr txBox="1"/>
          <p:nvPr/>
        </p:nvSpPr>
        <p:spPr>
          <a:xfrm>
            <a:off x="927161" y="3196013"/>
            <a:ext cx="5187889" cy="1600438"/>
          </a:xfrm>
          <a:prstGeom prst="rect">
            <a:avLst/>
          </a:prstGeom>
          <a:noFill/>
        </p:spPr>
        <p:txBody>
          <a:bodyPr vert="horz" wrap="square" rtlCol="0">
            <a:spAutoFit/>
          </a:bodyPr>
          <a:lstStyle/>
          <a:p>
            <a:pPr algn="just">
              <a:buSzPct val="140000"/>
            </a:pPr>
            <a:r>
              <a:rPr lang="es-CO" sz="1400" b="1" dirty="0" err="1" smtClean="0">
                <a:solidFill>
                  <a:prstClr val="black">
                    <a:lumMod val="50000"/>
                    <a:lumOff val="50000"/>
                  </a:prstClr>
                </a:solidFill>
                <a:latin typeface="Trebuchet MS"/>
                <a:cs typeface="Trebuchet MS"/>
              </a:rPr>
              <a:t>Teleasistencia</a:t>
            </a:r>
            <a:r>
              <a:rPr lang="es-CO" sz="1400" b="1" dirty="0" smtClean="0">
                <a:solidFill>
                  <a:prstClr val="black">
                    <a:lumMod val="50000"/>
                    <a:lumOff val="50000"/>
                  </a:prstClr>
                </a:solidFill>
                <a:latin typeface="Trebuchet MS"/>
                <a:cs typeface="Trebuchet MS"/>
              </a:rPr>
              <a:t> pre hospitalaria</a:t>
            </a:r>
            <a:r>
              <a:rPr lang="es-CO" sz="1400" dirty="0" smtClean="0">
                <a:solidFill>
                  <a:prstClr val="black">
                    <a:lumMod val="50000"/>
                    <a:lumOff val="50000"/>
                  </a:prstClr>
                </a:solidFill>
                <a:latin typeface="Trebuchet MS"/>
                <a:cs typeface="Trebuchet MS"/>
              </a:rPr>
              <a:t>:  </a:t>
            </a:r>
            <a:r>
              <a:rPr lang="es-CO" sz="1400" dirty="0">
                <a:solidFill>
                  <a:prstClr val="black">
                    <a:lumMod val="50000"/>
                    <a:lumOff val="50000"/>
                  </a:prstClr>
                </a:solidFill>
                <a:latin typeface="Trebuchet MS"/>
                <a:cs typeface="Trebuchet MS"/>
              </a:rPr>
              <a:t>el objetivo es dar </a:t>
            </a:r>
            <a:r>
              <a:rPr lang="es-CO" sz="1400" b="1" dirty="0">
                <a:solidFill>
                  <a:prstClr val="black">
                    <a:lumMod val="50000"/>
                    <a:lumOff val="50000"/>
                  </a:prstClr>
                </a:solidFill>
                <a:latin typeface="Trebuchet MS"/>
                <a:cs typeface="Trebuchet MS"/>
              </a:rPr>
              <a:t>cobertura a todas las comunas de Medellín</a:t>
            </a:r>
            <a:r>
              <a:rPr lang="es-CO" sz="1400" dirty="0">
                <a:solidFill>
                  <a:prstClr val="black">
                    <a:lumMod val="50000"/>
                    <a:lumOff val="50000"/>
                  </a:prstClr>
                </a:solidFill>
                <a:latin typeface="Trebuchet MS"/>
                <a:cs typeface="Trebuchet MS"/>
              </a:rPr>
              <a:t>, para luego llegar a los municipios del departamento por medio de los promotores rurales de </a:t>
            </a:r>
            <a:r>
              <a:rPr lang="es-CO" sz="1400" dirty="0" smtClean="0">
                <a:solidFill>
                  <a:prstClr val="black">
                    <a:lumMod val="50000"/>
                    <a:lumOff val="50000"/>
                  </a:prstClr>
                </a:solidFill>
                <a:latin typeface="Trebuchet MS"/>
                <a:cs typeface="Trebuchet MS"/>
              </a:rPr>
              <a:t>salud</a:t>
            </a:r>
            <a:r>
              <a:rPr lang="es-CO" sz="1400" dirty="0">
                <a:solidFill>
                  <a:prstClr val="black">
                    <a:lumMod val="50000"/>
                    <a:lumOff val="50000"/>
                  </a:prstClr>
                </a:solidFill>
                <a:latin typeface="Trebuchet MS"/>
                <a:cs typeface="Trebuchet MS"/>
              </a:rPr>
              <a:t>. </a:t>
            </a:r>
            <a:r>
              <a:rPr lang="es-CO" sz="1400" dirty="0" smtClean="0">
                <a:solidFill>
                  <a:prstClr val="black">
                    <a:lumMod val="50000"/>
                    <a:lumOff val="50000"/>
                  </a:prstClr>
                </a:solidFill>
                <a:latin typeface="Trebuchet MS"/>
                <a:cs typeface="Trebuchet MS"/>
              </a:rPr>
              <a:t>Con </a:t>
            </a:r>
            <a:r>
              <a:rPr lang="es-CO" sz="1400" dirty="0">
                <a:solidFill>
                  <a:prstClr val="black">
                    <a:lumMod val="50000"/>
                    <a:lumOff val="50000"/>
                  </a:prstClr>
                </a:solidFill>
                <a:latin typeface="Trebuchet MS"/>
                <a:cs typeface="Trebuchet MS"/>
              </a:rPr>
              <a:t>la tele asistencia </a:t>
            </a:r>
            <a:r>
              <a:rPr lang="es-CO" sz="1400" dirty="0" smtClean="0">
                <a:solidFill>
                  <a:prstClr val="black">
                    <a:lumMod val="50000"/>
                    <a:lumOff val="50000"/>
                  </a:prstClr>
                </a:solidFill>
                <a:latin typeface="Trebuchet MS"/>
                <a:cs typeface="Trebuchet MS"/>
              </a:rPr>
              <a:t>se logra </a:t>
            </a:r>
            <a:r>
              <a:rPr lang="es-CO" sz="1400" b="1" dirty="0">
                <a:solidFill>
                  <a:prstClr val="black">
                    <a:lumMod val="50000"/>
                    <a:lumOff val="50000"/>
                  </a:prstClr>
                </a:solidFill>
                <a:latin typeface="Trebuchet MS"/>
                <a:cs typeface="Trebuchet MS"/>
              </a:rPr>
              <a:t>brindar una atención oportuna al ciudadano y transmitir en tiempo real información</a:t>
            </a:r>
            <a:r>
              <a:rPr lang="es-CO" sz="1400" dirty="0">
                <a:solidFill>
                  <a:prstClr val="black">
                    <a:lumMod val="50000"/>
                    <a:lumOff val="50000"/>
                  </a:prstClr>
                </a:solidFill>
                <a:latin typeface="Trebuchet MS"/>
                <a:cs typeface="Trebuchet MS"/>
              </a:rPr>
              <a:t> entre el lugar d</a:t>
            </a:r>
            <a:r>
              <a:rPr lang="es-CO" sz="1400" dirty="0" smtClean="0">
                <a:solidFill>
                  <a:prstClr val="black">
                    <a:lumMod val="50000"/>
                    <a:lumOff val="50000"/>
                  </a:prstClr>
                </a:solidFill>
                <a:latin typeface="Trebuchet MS"/>
                <a:cs typeface="Trebuchet MS"/>
              </a:rPr>
              <a:t>onde ocurren eventos adversos y el sitio donde se suministre información en salud. </a:t>
            </a:r>
            <a:endParaRPr lang="es-ES" sz="1400" dirty="0">
              <a:solidFill>
                <a:prstClr val="black">
                  <a:lumMod val="50000"/>
                  <a:lumOff val="50000"/>
                </a:prstClr>
              </a:solidFill>
              <a:latin typeface="Trebuchet MS"/>
              <a:cs typeface="Trebuchet MS"/>
            </a:endParaRPr>
          </a:p>
        </p:txBody>
      </p:sp>
      <p:pic>
        <p:nvPicPr>
          <p:cNvPr id="38" name="Imagen 37"/>
          <p:cNvPicPr>
            <a:picLocks noChangeAspect="1"/>
          </p:cNvPicPr>
          <p:nvPr/>
        </p:nvPicPr>
        <p:blipFill>
          <a:blip r:embed="rId4"/>
          <a:stretch>
            <a:fillRect/>
          </a:stretch>
        </p:blipFill>
        <p:spPr>
          <a:xfrm>
            <a:off x="376435" y="4920415"/>
            <a:ext cx="423779" cy="475816"/>
          </a:xfrm>
          <a:prstGeom prst="rect">
            <a:avLst/>
          </a:prstGeom>
        </p:spPr>
      </p:pic>
      <p:sp>
        <p:nvSpPr>
          <p:cNvPr id="39" name="CuadroTexto 38"/>
          <p:cNvSpPr txBox="1"/>
          <p:nvPr/>
        </p:nvSpPr>
        <p:spPr>
          <a:xfrm>
            <a:off x="395536" y="4968309"/>
            <a:ext cx="404678" cy="369332"/>
          </a:xfrm>
          <a:prstGeom prst="rect">
            <a:avLst/>
          </a:prstGeom>
          <a:noFill/>
        </p:spPr>
        <p:txBody>
          <a:bodyPr wrap="none" rtlCol="0">
            <a:spAutoFit/>
          </a:bodyPr>
          <a:lstStyle/>
          <a:p>
            <a:r>
              <a:rPr lang="es-ES" b="1" dirty="0">
                <a:solidFill>
                  <a:prstClr val="white"/>
                </a:solidFill>
                <a:latin typeface="Trebuchet MS"/>
                <a:cs typeface="Trebuchet MS"/>
              </a:rPr>
              <a:t>4.</a:t>
            </a:r>
          </a:p>
        </p:txBody>
      </p:sp>
      <p:pic>
        <p:nvPicPr>
          <p:cNvPr id="12" name="Imagen 11"/>
          <p:cNvPicPr>
            <a:picLocks noChangeAspect="1"/>
          </p:cNvPicPr>
          <p:nvPr/>
        </p:nvPicPr>
        <p:blipFill>
          <a:blip r:embed="rId5"/>
          <a:stretch>
            <a:fillRect/>
          </a:stretch>
        </p:blipFill>
        <p:spPr>
          <a:xfrm>
            <a:off x="8199969" y="-2202"/>
            <a:ext cx="953800" cy="622890"/>
          </a:xfrm>
          <a:prstGeom prst="rect">
            <a:avLst/>
          </a:prstGeom>
        </p:spPr>
      </p:pic>
      <p:sp>
        <p:nvSpPr>
          <p:cNvPr id="25" name="CuadroTexto 47"/>
          <p:cNvSpPr txBox="1"/>
          <p:nvPr/>
        </p:nvSpPr>
        <p:spPr>
          <a:xfrm>
            <a:off x="894770" y="4890096"/>
            <a:ext cx="5220280" cy="1169551"/>
          </a:xfrm>
          <a:prstGeom prst="rect">
            <a:avLst/>
          </a:prstGeom>
          <a:noFill/>
        </p:spPr>
        <p:txBody>
          <a:bodyPr vert="horz" wrap="square" rtlCol="0">
            <a:spAutoFit/>
          </a:bodyPr>
          <a:lstStyle/>
          <a:p>
            <a:pPr algn="just">
              <a:buSzPct val="140000"/>
            </a:pPr>
            <a:r>
              <a:rPr lang="es-CO" sz="1400" b="1" dirty="0" err="1" smtClean="0">
                <a:solidFill>
                  <a:prstClr val="black">
                    <a:lumMod val="50000"/>
                    <a:lumOff val="50000"/>
                  </a:prstClr>
                </a:solidFill>
                <a:latin typeface="Trebuchet MS"/>
                <a:cs typeface="Trebuchet MS"/>
              </a:rPr>
              <a:t>Teleasistencia</a:t>
            </a:r>
            <a:r>
              <a:rPr lang="es-CO" sz="1400" b="1" dirty="0">
                <a:solidFill>
                  <a:prstClr val="black">
                    <a:lumMod val="50000"/>
                    <a:lumOff val="50000"/>
                  </a:prstClr>
                </a:solidFill>
                <a:latin typeface="Trebuchet MS"/>
                <a:cs typeface="Trebuchet MS"/>
              </a:rPr>
              <a:t> domiciliaria:  </a:t>
            </a:r>
            <a:r>
              <a:rPr lang="es-CO" sz="1400" dirty="0">
                <a:solidFill>
                  <a:prstClr val="black">
                    <a:lumMod val="50000"/>
                    <a:lumOff val="50000"/>
                  </a:prstClr>
                </a:solidFill>
                <a:latin typeface="Trebuchet MS"/>
                <a:cs typeface="Trebuchet MS"/>
              </a:rPr>
              <a:t>El Servicio de </a:t>
            </a:r>
            <a:r>
              <a:rPr lang="es-CO" sz="1400" dirty="0" err="1">
                <a:solidFill>
                  <a:prstClr val="black">
                    <a:lumMod val="50000"/>
                    <a:lumOff val="50000"/>
                  </a:prstClr>
                </a:solidFill>
                <a:latin typeface="Trebuchet MS"/>
                <a:cs typeface="Trebuchet MS"/>
              </a:rPr>
              <a:t>Teleasistencia</a:t>
            </a:r>
            <a:r>
              <a:rPr lang="es-CO" sz="1400" dirty="0">
                <a:solidFill>
                  <a:prstClr val="black">
                    <a:lumMod val="50000"/>
                    <a:lumOff val="50000"/>
                  </a:prstClr>
                </a:solidFill>
                <a:latin typeface="Trebuchet MS"/>
                <a:cs typeface="Trebuchet MS"/>
              </a:rPr>
              <a:t> está </a:t>
            </a:r>
            <a:r>
              <a:rPr lang="es-CO" sz="1400" b="1" dirty="0">
                <a:solidFill>
                  <a:prstClr val="black">
                    <a:lumMod val="50000"/>
                    <a:lumOff val="50000"/>
                  </a:prstClr>
                </a:solidFill>
                <a:latin typeface="Trebuchet MS"/>
                <a:cs typeface="Trebuchet MS"/>
              </a:rPr>
              <a:t>dirigido a personas con discapacidad, aislamiento social, edad avanzada, enfermedad, o situación de riesgo psicosocial o físico</a:t>
            </a:r>
            <a:r>
              <a:rPr lang="es-CO" sz="1400" dirty="0">
                <a:solidFill>
                  <a:prstClr val="black">
                    <a:lumMod val="50000"/>
                    <a:lumOff val="50000"/>
                  </a:prstClr>
                </a:solidFill>
                <a:latin typeface="Trebuchet MS"/>
                <a:cs typeface="Trebuchet MS"/>
              </a:rPr>
              <a:t>, que en un momento dado puedan tener una crisis o agudización de su enfermedad.    </a:t>
            </a:r>
            <a:endParaRPr lang="es-ES" sz="1400" dirty="0">
              <a:solidFill>
                <a:prstClr val="black">
                  <a:lumMod val="50000"/>
                  <a:lumOff val="50000"/>
                </a:prstClr>
              </a:solidFill>
              <a:latin typeface="Trebuchet MS"/>
              <a:cs typeface="Trebuchet MS"/>
            </a:endParaRPr>
          </a:p>
        </p:txBody>
      </p:sp>
      <p:cxnSp>
        <p:nvCxnSpPr>
          <p:cNvPr id="19" name="Conector recto 18"/>
          <p:cNvCxnSpPr/>
          <p:nvPr/>
        </p:nvCxnSpPr>
        <p:spPr>
          <a:xfrm>
            <a:off x="6207496" y="910844"/>
            <a:ext cx="57472" cy="5065574"/>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1" name="CuadroTexto 20"/>
          <p:cNvSpPr txBox="1"/>
          <p:nvPr/>
        </p:nvSpPr>
        <p:spPr>
          <a:xfrm>
            <a:off x="6170185" y="2240831"/>
            <a:ext cx="2664296" cy="307777"/>
          </a:xfrm>
          <a:prstGeom prst="rect">
            <a:avLst/>
          </a:prstGeom>
          <a:noFill/>
        </p:spPr>
        <p:txBody>
          <a:bodyPr wrap="square" rtlCol="0">
            <a:spAutoFit/>
          </a:bodyPr>
          <a:lstStyle/>
          <a:p>
            <a:pPr algn="ctr"/>
            <a:r>
              <a:rPr lang="es-ES" sz="1400" b="1" dirty="0">
                <a:solidFill>
                  <a:srgbClr val="63A742"/>
                </a:solidFill>
                <a:latin typeface="Trebuchet MS"/>
                <a:cs typeface="Trebuchet MS"/>
              </a:rPr>
              <a:t>CAPACIDADES REQUERIDAS</a:t>
            </a:r>
          </a:p>
        </p:txBody>
      </p:sp>
      <p:sp>
        <p:nvSpPr>
          <p:cNvPr id="23" name="CuadroTexto 22"/>
          <p:cNvSpPr txBox="1"/>
          <p:nvPr/>
        </p:nvSpPr>
        <p:spPr>
          <a:xfrm>
            <a:off x="6084581" y="2700978"/>
            <a:ext cx="2736304" cy="307777"/>
          </a:xfrm>
          <a:prstGeom prst="rect">
            <a:avLst/>
          </a:prstGeom>
          <a:noFill/>
        </p:spPr>
        <p:txBody>
          <a:bodyPr wrap="square" rtlCol="0">
            <a:spAutoFit/>
          </a:bodyPr>
          <a:lstStyle/>
          <a:p>
            <a:pPr algn="ctr"/>
            <a:r>
              <a:rPr lang="es-ES" sz="1400" b="1" dirty="0">
                <a:solidFill>
                  <a:srgbClr val="63A742"/>
                </a:solidFill>
                <a:latin typeface="Trebuchet MS"/>
                <a:cs typeface="Trebuchet MS"/>
              </a:rPr>
              <a:t>TIEMPO AL MERCADO</a:t>
            </a:r>
          </a:p>
        </p:txBody>
      </p:sp>
      <p:sp>
        <p:nvSpPr>
          <p:cNvPr id="26" name="CuadroTexto 25"/>
          <p:cNvSpPr txBox="1"/>
          <p:nvPr/>
        </p:nvSpPr>
        <p:spPr>
          <a:xfrm>
            <a:off x="6084581" y="3153520"/>
            <a:ext cx="2736304" cy="307777"/>
          </a:xfrm>
          <a:prstGeom prst="rect">
            <a:avLst/>
          </a:prstGeom>
          <a:noFill/>
        </p:spPr>
        <p:txBody>
          <a:bodyPr wrap="square" rtlCol="0">
            <a:spAutoFit/>
          </a:bodyPr>
          <a:lstStyle/>
          <a:p>
            <a:pPr algn="ctr"/>
            <a:r>
              <a:rPr lang="es-ES" sz="1400" b="1" dirty="0">
                <a:solidFill>
                  <a:srgbClr val="63A742"/>
                </a:solidFill>
                <a:latin typeface="Trebuchet MS"/>
                <a:cs typeface="Trebuchet MS"/>
              </a:rPr>
              <a:t>JUGADORES ACTUALES</a:t>
            </a:r>
          </a:p>
        </p:txBody>
      </p:sp>
      <p:sp>
        <p:nvSpPr>
          <p:cNvPr id="28" name="CuadroTexto 27"/>
          <p:cNvSpPr txBox="1"/>
          <p:nvPr/>
        </p:nvSpPr>
        <p:spPr>
          <a:xfrm>
            <a:off x="5940565" y="3574928"/>
            <a:ext cx="3024336" cy="307777"/>
          </a:xfrm>
          <a:prstGeom prst="rect">
            <a:avLst/>
          </a:prstGeom>
          <a:noFill/>
        </p:spPr>
        <p:txBody>
          <a:bodyPr wrap="square" rtlCol="0">
            <a:spAutoFit/>
          </a:bodyPr>
          <a:lstStyle/>
          <a:p>
            <a:pPr algn="ctr"/>
            <a:r>
              <a:rPr lang="es-ES" sz="1400" b="1" dirty="0">
                <a:solidFill>
                  <a:srgbClr val="63A742"/>
                </a:solidFill>
                <a:latin typeface="Trebuchet MS"/>
                <a:cs typeface="Trebuchet MS"/>
              </a:rPr>
              <a:t>¿CÓMO ESTÁ MEDELLÍN?</a:t>
            </a:r>
          </a:p>
        </p:txBody>
      </p:sp>
      <p:sp>
        <p:nvSpPr>
          <p:cNvPr id="30" name="CuadroTexto 29"/>
          <p:cNvSpPr txBox="1"/>
          <p:nvPr/>
        </p:nvSpPr>
        <p:spPr>
          <a:xfrm>
            <a:off x="5940565" y="3995866"/>
            <a:ext cx="3096344" cy="307777"/>
          </a:xfrm>
          <a:prstGeom prst="rect">
            <a:avLst/>
          </a:prstGeom>
          <a:noFill/>
        </p:spPr>
        <p:txBody>
          <a:bodyPr wrap="square" rtlCol="0">
            <a:spAutoFit/>
          </a:bodyPr>
          <a:lstStyle/>
          <a:p>
            <a:pPr algn="ctr"/>
            <a:r>
              <a:rPr lang="es-ES" sz="1400" b="1">
                <a:solidFill>
                  <a:srgbClr val="63A742"/>
                </a:solidFill>
                <a:latin typeface="Trebuchet MS"/>
                <a:cs typeface="Trebuchet MS"/>
              </a:rPr>
              <a:t>BARRERAS POTENCIALES</a:t>
            </a:r>
          </a:p>
        </p:txBody>
      </p:sp>
    </p:spTree>
    <p:extLst>
      <p:ext uri="{BB962C8B-B14F-4D97-AF65-F5344CB8AC3E}">
        <p14:creationId xmlns:p14="http://schemas.microsoft.com/office/powerpoint/2010/main" val="28183761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2" name="Rectángulo 21"/>
          <p:cNvSpPr/>
          <p:nvPr/>
        </p:nvSpPr>
        <p:spPr>
          <a:xfrm>
            <a:off x="3419872" y="6669360"/>
            <a:ext cx="3528392" cy="188640"/>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27" name="CuadroTexto 26"/>
          <p:cNvSpPr txBox="1"/>
          <p:nvPr/>
        </p:nvSpPr>
        <p:spPr>
          <a:xfrm>
            <a:off x="395536" y="260648"/>
            <a:ext cx="2856521" cy="461665"/>
          </a:xfrm>
          <a:prstGeom prst="rect">
            <a:avLst/>
          </a:prstGeom>
          <a:noFill/>
        </p:spPr>
        <p:txBody>
          <a:bodyPr wrap="none" rtlCol="0">
            <a:spAutoFit/>
          </a:bodyPr>
          <a:lstStyle/>
          <a:p>
            <a:r>
              <a:rPr lang="es-ES" sz="2400">
                <a:solidFill>
                  <a:srgbClr val="58595B"/>
                </a:solidFill>
                <a:latin typeface="Trebuchet MS"/>
                <a:cs typeface="Trebuchet MS"/>
              </a:rPr>
              <a:t>RECOMENDACIONES</a:t>
            </a:r>
          </a:p>
        </p:txBody>
      </p:sp>
      <p:pic>
        <p:nvPicPr>
          <p:cNvPr id="3" name="Imagen 2"/>
          <p:cNvPicPr>
            <a:picLocks noChangeAspect="1"/>
          </p:cNvPicPr>
          <p:nvPr/>
        </p:nvPicPr>
        <p:blipFill>
          <a:blip r:embed="rId3"/>
          <a:stretch>
            <a:fillRect/>
          </a:stretch>
        </p:blipFill>
        <p:spPr>
          <a:xfrm>
            <a:off x="3491880" y="6719235"/>
            <a:ext cx="3384376" cy="94141"/>
          </a:xfrm>
          <a:prstGeom prst="rect">
            <a:avLst/>
          </a:prstGeom>
        </p:spPr>
      </p:pic>
      <p:sp>
        <p:nvSpPr>
          <p:cNvPr id="5" name="Recortar rectángulo de esquina sencilla 4"/>
          <p:cNvSpPr/>
          <p:nvPr/>
        </p:nvSpPr>
        <p:spPr>
          <a:xfrm>
            <a:off x="622996" y="981074"/>
            <a:ext cx="4491930" cy="3390901"/>
          </a:xfrm>
          <a:prstGeom prst="snip1Rect">
            <a:avLst/>
          </a:prstGeom>
          <a:noFill/>
          <a:ln>
            <a:solidFill>
              <a:srgbClr val="63A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pic>
        <p:nvPicPr>
          <p:cNvPr id="15" name="Imagen 14"/>
          <p:cNvPicPr>
            <a:picLocks noChangeAspect="1"/>
          </p:cNvPicPr>
          <p:nvPr/>
        </p:nvPicPr>
        <p:blipFill>
          <a:blip r:embed="rId4"/>
          <a:stretch>
            <a:fillRect/>
          </a:stretch>
        </p:blipFill>
        <p:spPr>
          <a:xfrm>
            <a:off x="8199969" y="-2202"/>
            <a:ext cx="953800" cy="622890"/>
          </a:xfrm>
          <a:prstGeom prst="rect">
            <a:avLst/>
          </a:prstGeom>
        </p:spPr>
      </p:pic>
      <p:sp>
        <p:nvSpPr>
          <p:cNvPr id="9" name="CuadroTexto 8"/>
          <p:cNvSpPr txBox="1"/>
          <p:nvPr/>
        </p:nvSpPr>
        <p:spPr>
          <a:xfrm>
            <a:off x="695003" y="852963"/>
            <a:ext cx="4124647" cy="3862596"/>
          </a:xfrm>
          <a:prstGeom prst="rect">
            <a:avLst/>
          </a:prstGeom>
          <a:noFill/>
        </p:spPr>
        <p:txBody>
          <a:bodyPr wrap="square" rtlCol="0">
            <a:spAutoFit/>
          </a:bodyPr>
          <a:lstStyle/>
          <a:p>
            <a:pPr>
              <a:buClr>
                <a:srgbClr val="DCE442"/>
              </a:buClr>
              <a:buSzPct val="140000"/>
            </a:pPr>
            <a:endParaRPr lang="es-CO" sz="1100" dirty="0" smtClean="0">
              <a:solidFill>
                <a:prstClr val="black">
                  <a:lumMod val="50000"/>
                  <a:lumOff val="50000"/>
                </a:prstClr>
              </a:solidFill>
              <a:latin typeface="Trebuchet MS"/>
              <a:cs typeface="Trebuchet MS"/>
            </a:endParaRPr>
          </a:p>
          <a:p>
            <a:pPr>
              <a:buClr>
                <a:srgbClr val="DCE442"/>
              </a:buClr>
              <a:buSzPct val="140000"/>
            </a:pPr>
            <a:r>
              <a:rPr lang="es-CO" sz="1400" b="1" dirty="0" smtClean="0">
                <a:solidFill>
                  <a:prstClr val="black">
                    <a:lumMod val="50000"/>
                    <a:lumOff val="50000"/>
                  </a:prstClr>
                </a:solidFill>
                <a:latin typeface="Trebuchet MS"/>
                <a:cs typeface="Trebuchet MS"/>
              </a:rPr>
              <a:t>TELESALUD</a:t>
            </a:r>
            <a:endParaRPr lang="es-CO" sz="1400" b="1" dirty="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CO" sz="1100" dirty="0" smtClean="0">
                <a:solidFill>
                  <a:prstClr val="black">
                    <a:lumMod val="50000"/>
                    <a:lumOff val="50000"/>
                  </a:prstClr>
                </a:solidFill>
                <a:latin typeface="Trebuchet MS"/>
                <a:cs typeface="Trebuchet MS"/>
              </a:rPr>
              <a:t>Búsqueda </a:t>
            </a:r>
            <a:r>
              <a:rPr lang="es-CO" sz="1100" dirty="0">
                <a:solidFill>
                  <a:prstClr val="black">
                    <a:lumMod val="50000"/>
                    <a:lumOff val="50000"/>
                  </a:prstClr>
                </a:solidFill>
                <a:latin typeface="Trebuchet MS"/>
                <a:cs typeface="Trebuchet MS"/>
              </a:rPr>
              <a:t>de </a:t>
            </a:r>
            <a:r>
              <a:rPr lang="es-CO" sz="1100" b="1" dirty="0">
                <a:solidFill>
                  <a:prstClr val="black">
                    <a:lumMod val="50000"/>
                    <a:lumOff val="50000"/>
                  </a:prstClr>
                </a:solidFill>
                <a:latin typeface="Trebuchet MS"/>
                <a:cs typeface="Trebuchet MS"/>
              </a:rPr>
              <a:t>fondos de financiación </a:t>
            </a:r>
            <a:r>
              <a:rPr lang="es-CO" sz="1100" dirty="0">
                <a:solidFill>
                  <a:prstClr val="black">
                    <a:lumMod val="50000"/>
                    <a:lumOff val="50000"/>
                  </a:prstClr>
                </a:solidFill>
                <a:latin typeface="Trebuchet MS"/>
                <a:cs typeface="Trebuchet MS"/>
              </a:rPr>
              <a:t>para proyectos de investigación basados en telemedicina. </a:t>
            </a: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CO" sz="1100" b="1" dirty="0" err="1" smtClean="0">
                <a:solidFill>
                  <a:prstClr val="black">
                    <a:lumMod val="50000"/>
                    <a:lumOff val="50000"/>
                  </a:prstClr>
                </a:solidFill>
                <a:latin typeface="Trebuchet MS"/>
                <a:cs typeface="Trebuchet MS"/>
              </a:rPr>
              <a:t>Visibilización</a:t>
            </a:r>
            <a:r>
              <a:rPr lang="es-CO" sz="1100" dirty="0" smtClean="0">
                <a:solidFill>
                  <a:prstClr val="black">
                    <a:lumMod val="50000"/>
                    <a:lumOff val="50000"/>
                  </a:prstClr>
                </a:solidFill>
                <a:latin typeface="Trebuchet MS"/>
                <a:cs typeface="Trebuchet MS"/>
              </a:rPr>
              <a:t> del concepto de telesalud e impulsar la aprobación del </a:t>
            </a:r>
            <a:r>
              <a:rPr lang="es-CO" sz="1100" dirty="0" err="1" smtClean="0">
                <a:solidFill>
                  <a:prstClr val="black">
                    <a:lumMod val="50000"/>
                    <a:lumOff val="50000"/>
                  </a:prstClr>
                </a:solidFill>
                <a:latin typeface="Trebuchet MS"/>
                <a:cs typeface="Trebuchet MS"/>
              </a:rPr>
              <a:t>POEs</a:t>
            </a: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CO" sz="1100" dirty="0">
                <a:solidFill>
                  <a:prstClr val="black">
                    <a:lumMod val="50000"/>
                    <a:lumOff val="50000"/>
                  </a:prstClr>
                </a:solidFill>
                <a:latin typeface="Trebuchet MS"/>
                <a:cs typeface="Trebuchet MS"/>
              </a:rPr>
              <a:t>D</a:t>
            </a:r>
            <a:r>
              <a:rPr lang="es-CO" sz="1100" dirty="0" smtClean="0">
                <a:solidFill>
                  <a:prstClr val="black">
                    <a:lumMod val="50000"/>
                    <a:lumOff val="50000"/>
                  </a:prstClr>
                </a:solidFill>
                <a:latin typeface="Trebuchet MS"/>
                <a:cs typeface="Trebuchet MS"/>
              </a:rPr>
              <a:t>esarrollo </a:t>
            </a:r>
            <a:r>
              <a:rPr lang="es-CO" sz="1100" dirty="0">
                <a:solidFill>
                  <a:prstClr val="black">
                    <a:lumMod val="50000"/>
                    <a:lumOff val="50000"/>
                  </a:prstClr>
                </a:solidFill>
                <a:latin typeface="Trebuchet MS"/>
                <a:cs typeface="Trebuchet MS"/>
              </a:rPr>
              <a:t>de </a:t>
            </a:r>
            <a:r>
              <a:rPr lang="es-CO" sz="1100" b="1" dirty="0">
                <a:solidFill>
                  <a:prstClr val="black">
                    <a:lumMod val="50000"/>
                    <a:lumOff val="50000"/>
                  </a:prstClr>
                </a:solidFill>
                <a:latin typeface="Trebuchet MS"/>
                <a:cs typeface="Trebuchet MS"/>
              </a:rPr>
              <a:t>aplicaciones para dispositivos móviles </a:t>
            </a:r>
            <a:r>
              <a:rPr lang="es-CO" sz="1100" dirty="0">
                <a:solidFill>
                  <a:prstClr val="black">
                    <a:lumMod val="50000"/>
                    <a:lumOff val="50000"/>
                  </a:prstClr>
                </a:solidFill>
                <a:latin typeface="Trebuchet MS"/>
                <a:cs typeface="Trebuchet MS"/>
              </a:rPr>
              <a:t>para el monitoreo de enfermedades crónicas no transmisibles. </a:t>
            </a: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CO" sz="1100" dirty="0">
                <a:solidFill>
                  <a:prstClr val="black">
                    <a:lumMod val="50000"/>
                    <a:lumOff val="50000"/>
                  </a:prstClr>
                </a:solidFill>
                <a:latin typeface="Trebuchet MS"/>
                <a:cs typeface="Trebuchet MS"/>
              </a:rPr>
              <a:t>R</a:t>
            </a:r>
            <a:r>
              <a:rPr lang="es-CO" sz="1100" dirty="0" smtClean="0">
                <a:solidFill>
                  <a:prstClr val="black">
                    <a:lumMod val="50000"/>
                    <a:lumOff val="50000"/>
                  </a:prstClr>
                </a:solidFill>
                <a:latin typeface="Trebuchet MS"/>
                <a:cs typeface="Trebuchet MS"/>
              </a:rPr>
              <a:t>ealizar </a:t>
            </a:r>
            <a:r>
              <a:rPr lang="es-CO" sz="1100" dirty="0">
                <a:solidFill>
                  <a:prstClr val="black">
                    <a:lumMod val="50000"/>
                    <a:lumOff val="50000"/>
                  </a:prstClr>
                </a:solidFill>
                <a:latin typeface="Trebuchet MS"/>
                <a:cs typeface="Trebuchet MS"/>
              </a:rPr>
              <a:t>labor de </a:t>
            </a:r>
            <a:r>
              <a:rPr lang="es-CO" sz="1100" b="1" dirty="0">
                <a:solidFill>
                  <a:prstClr val="black">
                    <a:lumMod val="50000"/>
                    <a:lumOff val="50000"/>
                  </a:prstClr>
                </a:solidFill>
                <a:latin typeface="Trebuchet MS"/>
                <a:cs typeface="Trebuchet MS"/>
              </a:rPr>
              <a:t>promoción de la telesalud</a:t>
            </a:r>
            <a:r>
              <a:rPr lang="es-CO" sz="1100" dirty="0">
                <a:solidFill>
                  <a:prstClr val="black">
                    <a:lumMod val="50000"/>
                    <a:lumOff val="50000"/>
                  </a:prstClr>
                </a:solidFill>
                <a:latin typeface="Trebuchet MS"/>
                <a:cs typeface="Trebuchet MS"/>
              </a:rPr>
              <a:t>, en las modalidades desarrolladas en la región: telemedicina, tele asistencia pre hospitalaria y domiciliaria y </a:t>
            </a:r>
            <a:r>
              <a:rPr lang="es-CO" sz="1100" dirty="0" smtClean="0">
                <a:solidFill>
                  <a:prstClr val="black">
                    <a:lumMod val="50000"/>
                    <a:lumOff val="50000"/>
                  </a:prstClr>
                </a:solidFill>
                <a:latin typeface="Trebuchet MS"/>
                <a:cs typeface="Trebuchet MS"/>
              </a:rPr>
              <a:t>teleeducación</a:t>
            </a:r>
          </a:p>
          <a:p>
            <a:pPr marL="171450" indent="-171450">
              <a:buClr>
                <a:srgbClr val="DCE442"/>
              </a:buClr>
              <a:buSzPct val="140000"/>
              <a:buFont typeface="Arial" panose="020B0604020202020204" pitchFamily="34" charset="0"/>
              <a:buChar char="•"/>
            </a:pPr>
            <a:endParaRPr lang="es-CO" sz="1100" dirty="0" smtClean="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CO" sz="1100" dirty="0" smtClean="0">
                <a:solidFill>
                  <a:prstClr val="black">
                    <a:lumMod val="50000"/>
                    <a:lumOff val="50000"/>
                  </a:prstClr>
                </a:solidFill>
                <a:latin typeface="Trebuchet MS"/>
                <a:cs typeface="Trebuchet MS"/>
              </a:rPr>
              <a:t>Lanzamiento </a:t>
            </a:r>
            <a:r>
              <a:rPr lang="es-CO" sz="1100" dirty="0">
                <a:solidFill>
                  <a:prstClr val="black">
                    <a:lumMod val="50000"/>
                    <a:lumOff val="50000"/>
                  </a:prstClr>
                </a:solidFill>
                <a:latin typeface="Trebuchet MS"/>
                <a:cs typeface="Trebuchet MS"/>
              </a:rPr>
              <a:t>al mercado de servicios basados en </a:t>
            </a:r>
            <a:r>
              <a:rPr lang="es-CO" sz="1100" dirty="0" smtClean="0">
                <a:solidFill>
                  <a:prstClr val="black">
                    <a:lumMod val="50000"/>
                    <a:lumOff val="50000"/>
                  </a:prstClr>
                </a:solidFill>
                <a:latin typeface="Trebuchet MS"/>
                <a:cs typeface="Trebuchet MS"/>
              </a:rPr>
              <a:t>TIC</a:t>
            </a:r>
          </a:p>
          <a:p>
            <a:pPr marL="171450" indent="-171450">
              <a:buClr>
                <a:srgbClr val="DCE442"/>
              </a:buClr>
              <a:buSzPct val="140000"/>
              <a:buFont typeface="Arial" panose="020B0604020202020204" pitchFamily="34" charset="0"/>
              <a:buChar char="•"/>
            </a:pPr>
            <a:endParaRPr lang="es-CO" sz="1100" dirty="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ES" sz="1100" dirty="0">
                <a:solidFill>
                  <a:prstClr val="black">
                    <a:lumMod val="50000"/>
                    <a:lumOff val="50000"/>
                  </a:prstClr>
                </a:solidFill>
                <a:latin typeface="Trebuchet MS"/>
                <a:cs typeface="Trebuchet MS"/>
              </a:rPr>
              <a:t>C</a:t>
            </a:r>
            <a:r>
              <a:rPr lang="es-ES" sz="1100" dirty="0" smtClean="0">
                <a:solidFill>
                  <a:prstClr val="black">
                    <a:lumMod val="50000"/>
                    <a:lumOff val="50000"/>
                  </a:prstClr>
                </a:solidFill>
                <a:latin typeface="Trebuchet MS"/>
                <a:cs typeface="Trebuchet MS"/>
              </a:rPr>
              <a:t>reación </a:t>
            </a:r>
            <a:r>
              <a:rPr lang="es-ES" sz="1100" dirty="0">
                <a:solidFill>
                  <a:prstClr val="black">
                    <a:lumMod val="50000"/>
                    <a:lumOff val="50000"/>
                  </a:prstClr>
                </a:solidFill>
                <a:latin typeface="Trebuchet MS"/>
                <a:cs typeface="Trebuchet MS"/>
              </a:rPr>
              <a:t>de </a:t>
            </a:r>
            <a:r>
              <a:rPr lang="es-ES" sz="1100" b="1" dirty="0">
                <a:solidFill>
                  <a:prstClr val="black">
                    <a:lumMod val="50000"/>
                    <a:lumOff val="50000"/>
                  </a:prstClr>
                </a:solidFill>
                <a:latin typeface="Trebuchet MS"/>
                <a:cs typeface="Trebuchet MS"/>
              </a:rPr>
              <a:t>servicios y  modelos </a:t>
            </a:r>
            <a:r>
              <a:rPr lang="es-ES" sz="1100" dirty="0">
                <a:solidFill>
                  <a:prstClr val="black">
                    <a:lumMod val="50000"/>
                    <a:lumOff val="50000"/>
                  </a:prstClr>
                </a:solidFill>
                <a:latin typeface="Trebuchet MS"/>
                <a:cs typeface="Trebuchet MS"/>
              </a:rPr>
              <a:t>para la </a:t>
            </a:r>
            <a:r>
              <a:rPr lang="es-ES" sz="1100" b="1" dirty="0">
                <a:solidFill>
                  <a:prstClr val="black">
                    <a:lumMod val="50000"/>
                    <a:lumOff val="50000"/>
                  </a:prstClr>
                </a:solidFill>
                <a:latin typeface="Trebuchet MS"/>
                <a:cs typeface="Trebuchet MS"/>
              </a:rPr>
              <a:t>gestión de la información</a:t>
            </a:r>
            <a:r>
              <a:rPr lang="es-ES" sz="1100" dirty="0">
                <a:solidFill>
                  <a:prstClr val="black">
                    <a:lumMod val="50000"/>
                    <a:lumOff val="50000"/>
                  </a:prstClr>
                </a:solidFill>
                <a:latin typeface="Trebuchet MS"/>
                <a:cs typeface="Trebuchet MS"/>
              </a:rPr>
              <a:t> generada en el desarrollo de las actividades relacionadas con telesalud. </a:t>
            </a:r>
          </a:p>
          <a:p>
            <a:pPr marL="228600" indent="-228600">
              <a:buClr>
                <a:srgbClr val="DCE442"/>
              </a:buClr>
              <a:buSzPct val="140000"/>
              <a:buFont typeface="+mj-lt"/>
              <a:buAutoNum type="arabicPeriod"/>
            </a:pPr>
            <a:endParaRPr lang="es-ES" sz="1100" dirty="0">
              <a:solidFill>
                <a:prstClr val="black">
                  <a:lumMod val="50000"/>
                  <a:lumOff val="50000"/>
                </a:prstClr>
              </a:solidFill>
              <a:latin typeface="Trebuchet MS"/>
              <a:cs typeface="Trebuchet MS"/>
            </a:endParaRPr>
          </a:p>
          <a:p>
            <a:pPr marL="228600" indent="-228600">
              <a:buClr>
                <a:srgbClr val="DCE442"/>
              </a:buClr>
              <a:buSzPct val="140000"/>
              <a:buFont typeface="+mj-lt"/>
              <a:buAutoNum type="arabicPeriod"/>
            </a:pPr>
            <a:endParaRPr lang="es-CO" sz="1100" dirty="0" smtClean="0">
              <a:solidFill>
                <a:prstClr val="black">
                  <a:lumMod val="50000"/>
                  <a:lumOff val="50000"/>
                </a:prstClr>
              </a:solidFill>
              <a:latin typeface="Trebuchet MS"/>
              <a:cs typeface="Trebuchet MS"/>
            </a:endParaRPr>
          </a:p>
        </p:txBody>
      </p:sp>
      <p:sp>
        <p:nvSpPr>
          <p:cNvPr id="10" name="Recortar rectángulo de esquina sencilla 9"/>
          <p:cNvSpPr/>
          <p:nvPr/>
        </p:nvSpPr>
        <p:spPr>
          <a:xfrm>
            <a:off x="5546365" y="964728"/>
            <a:ext cx="2803798" cy="1585022"/>
          </a:xfrm>
          <a:prstGeom prst="snip1Rect">
            <a:avLst/>
          </a:prstGeom>
          <a:noFill/>
          <a:ln>
            <a:solidFill>
              <a:srgbClr val="63A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11" name="CuadroTexto 10"/>
          <p:cNvSpPr txBox="1"/>
          <p:nvPr/>
        </p:nvSpPr>
        <p:spPr>
          <a:xfrm>
            <a:off x="5546365" y="874462"/>
            <a:ext cx="2653604" cy="1154162"/>
          </a:xfrm>
          <a:prstGeom prst="rect">
            <a:avLst/>
          </a:prstGeom>
          <a:noFill/>
        </p:spPr>
        <p:txBody>
          <a:bodyPr wrap="square" rtlCol="0">
            <a:spAutoFit/>
          </a:bodyPr>
          <a:lstStyle/>
          <a:p>
            <a:pPr>
              <a:buClr>
                <a:srgbClr val="DCE442"/>
              </a:buClr>
              <a:buSzPct val="140000"/>
            </a:pPr>
            <a:endParaRPr lang="es-CO" sz="1100" dirty="0" smtClean="0">
              <a:solidFill>
                <a:prstClr val="black">
                  <a:lumMod val="50000"/>
                  <a:lumOff val="50000"/>
                </a:prstClr>
              </a:solidFill>
              <a:latin typeface="Trebuchet MS"/>
              <a:cs typeface="Trebuchet MS"/>
            </a:endParaRPr>
          </a:p>
          <a:p>
            <a:pPr>
              <a:buClr>
                <a:srgbClr val="DCE442"/>
              </a:buClr>
              <a:buSzPct val="140000"/>
            </a:pPr>
            <a:r>
              <a:rPr lang="es-CO" sz="1400" b="1" dirty="0" smtClean="0">
                <a:solidFill>
                  <a:prstClr val="black">
                    <a:lumMod val="50000"/>
                    <a:lumOff val="50000"/>
                  </a:prstClr>
                </a:solidFill>
                <a:latin typeface="Trebuchet MS"/>
                <a:cs typeface="Trebuchet MS"/>
              </a:rPr>
              <a:t>TELEASISTENCIA</a:t>
            </a:r>
            <a:endParaRPr lang="es-CO" sz="1400" b="1" dirty="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CO" sz="1100" dirty="0" smtClean="0">
                <a:solidFill>
                  <a:prstClr val="black">
                    <a:lumMod val="50000"/>
                    <a:lumOff val="50000"/>
                  </a:prstClr>
                </a:solidFill>
                <a:latin typeface="Trebuchet MS"/>
                <a:cs typeface="Trebuchet MS"/>
              </a:rPr>
              <a:t>Impulsar la generación de comunidades de pacientes con fines terapéuticos</a:t>
            </a:r>
            <a:endParaRPr lang="es-ES" sz="1100" dirty="0">
              <a:solidFill>
                <a:prstClr val="black">
                  <a:lumMod val="50000"/>
                  <a:lumOff val="50000"/>
                </a:prstClr>
              </a:solidFill>
              <a:latin typeface="Trebuchet MS"/>
              <a:cs typeface="Trebuchet MS"/>
            </a:endParaRPr>
          </a:p>
          <a:p>
            <a:pPr marL="228600" indent="-228600">
              <a:buClr>
                <a:srgbClr val="DCE442"/>
              </a:buClr>
              <a:buSzPct val="140000"/>
              <a:buFont typeface="+mj-lt"/>
              <a:buAutoNum type="arabicPeriod"/>
            </a:pPr>
            <a:endParaRPr lang="es-CO" sz="1100" dirty="0" smtClean="0">
              <a:solidFill>
                <a:prstClr val="black">
                  <a:lumMod val="50000"/>
                  <a:lumOff val="50000"/>
                </a:prstClr>
              </a:solidFill>
              <a:latin typeface="Trebuchet MS"/>
              <a:cs typeface="Trebuchet MS"/>
            </a:endParaRPr>
          </a:p>
        </p:txBody>
      </p:sp>
      <p:sp>
        <p:nvSpPr>
          <p:cNvPr id="12" name="Recortar rectángulo de esquina sencilla 11"/>
          <p:cNvSpPr/>
          <p:nvPr/>
        </p:nvSpPr>
        <p:spPr>
          <a:xfrm>
            <a:off x="5546365" y="2811236"/>
            <a:ext cx="2803798" cy="1560739"/>
          </a:xfrm>
          <a:prstGeom prst="snip1Rect">
            <a:avLst/>
          </a:prstGeom>
          <a:noFill/>
          <a:ln>
            <a:solidFill>
              <a:srgbClr val="63A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13" name="CuadroTexto 12"/>
          <p:cNvSpPr txBox="1"/>
          <p:nvPr/>
        </p:nvSpPr>
        <p:spPr>
          <a:xfrm>
            <a:off x="5546365" y="2766612"/>
            <a:ext cx="2653604" cy="1154162"/>
          </a:xfrm>
          <a:prstGeom prst="rect">
            <a:avLst/>
          </a:prstGeom>
          <a:noFill/>
        </p:spPr>
        <p:txBody>
          <a:bodyPr wrap="square" rtlCol="0">
            <a:spAutoFit/>
          </a:bodyPr>
          <a:lstStyle/>
          <a:p>
            <a:pPr>
              <a:buClr>
                <a:srgbClr val="DCE442"/>
              </a:buClr>
              <a:buSzPct val="140000"/>
            </a:pPr>
            <a:endParaRPr lang="es-CO" sz="1100" dirty="0" smtClean="0">
              <a:solidFill>
                <a:prstClr val="black">
                  <a:lumMod val="50000"/>
                  <a:lumOff val="50000"/>
                </a:prstClr>
              </a:solidFill>
              <a:latin typeface="Trebuchet MS"/>
              <a:cs typeface="Trebuchet MS"/>
            </a:endParaRPr>
          </a:p>
          <a:p>
            <a:pPr>
              <a:buClr>
                <a:srgbClr val="DCE442"/>
              </a:buClr>
              <a:buSzPct val="140000"/>
            </a:pPr>
            <a:r>
              <a:rPr lang="es-CO" sz="1400" b="1" dirty="0" smtClean="0">
                <a:solidFill>
                  <a:prstClr val="black">
                    <a:lumMod val="50000"/>
                    <a:lumOff val="50000"/>
                  </a:prstClr>
                </a:solidFill>
                <a:latin typeface="Trebuchet MS"/>
                <a:cs typeface="Trebuchet MS"/>
              </a:rPr>
              <a:t>TELE TÉCNICA</a:t>
            </a:r>
            <a:endParaRPr lang="es-CO" sz="1400" b="1" dirty="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ES" sz="1100" dirty="0" smtClean="0">
                <a:solidFill>
                  <a:prstClr val="black">
                    <a:lumMod val="50000"/>
                    <a:lumOff val="50000"/>
                  </a:prstClr>
                </a:solidFill>
                <a:latin typeface="Trebuchet MS"/>
                <a:cs typeface="Trebuchet MS"/>
              </a:rPr>
              <a:t>Exploración de la tele técnica como opción para asistencia médica de los oficios con alto riesgo</a:t>
            </a:r>
            <a:endParaRPr lang="es-ES" sz="1100" dirty="0">
              <a:solidFill>
                <a:prstClr val="black">
                  <a:lumMod val="50000"/>
                  <a:lumOff val="50000"/>
                </a:prstClr>
              </a:solidFill>
              <a:latin typeface="Trebuchet MS"/>
              <a:cs typeface="Trebuchet MS"/>
            </a:endParaRPr>
          </a:p>
          <a:p>
            <a:pPr marL="228600" indent="-228600">
              <a:buClr>
                <a:srgbClr val="DCE442"/>
              </a:buClr>
              <a:buSzPct val="140000"/>
              <a:buFont typeface="+mj-lt"/>
              <a:buAutoNum type="arabicPeriod"/>
            </a:pPr>
            <a:endParaRPr lang="es-CO" sz="1100" dirty="0" smtClean="0">
              <a:solidFill>
                <a:prstClr val="black">
                  <a:lumMod val="50000"/>
                  <a:lumOff val="50000"/>
                </a:prstClr>
              </a:solidFill>
              <a:latin typeface="Trebuchet MS"/>
              <a:cs typeface="Trebuchet MS"/>
            </a:endParaRPr>
          </a:p>
        </p:txBody>
      </p:sp>
      <p:sp>
        <p:nvSpPr>
          <p:cNvPr id="14" name="Recortar rectángulo de esquina sencilla 13"/>
          <p:cNvSpPr/>
          <p:nvPr/>
        </p:nvSpPr>
        <p:spPr>
          <a:xfrm>
            <a:off x="1073274" y="4577633"/>
            <a:ext cx="3232026" cy="1345482"/>
          </a:xfrm>
          <a:prstGeom prst="snip1Rect">
            <a:avLst/>
          </a:prstGeom>
          <a:noFill/>
          <a:ln>
            <a:solidFill>
              <a:srgbClr val="63A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16" name="CuadroTexto 15"/>
          <p:cNvSpPr txBox="1"/>
          <p:nvPr/>
        </p:nvSpPr>
        <p:spPr>
          <a:xfrm>
            <a:off x="1202601" y="4478645"/>
            <a:ext cx="2978873" cy="1154162"/>
          </a:xfrm>
          <a:prstGeom prst="rect">
            <a:avLst/>
          </a:prstGeom>
          <a:noFill/>
        </p:spPr>
        <p:txBody>
          <a:bodyPr wrap="square" rtlCol="0">
            <a:spAutoFit/>
          </a:bodyPr>
          <a:lstStyle/>
          <a:p>
            <a:pPr>
              <a:buClr>
                <a:srgbClr val="DCE442"/>
              </a:buClr>
              <a:buSzPct val="140000"/>
            </a:pPr>
            <a:endParaRPr lang="es-CO" sz="1100" dirty="0" smtClean="0">
              <a:solidFill>
                <a:prstClr val="black">
                  <a:lumMod val="50000"/>
                  <a:lumOff val="50000"/>
                </a:prstClr>
              </a:solidFill>
              <a:latin typeface="Trebuchet MS"/>
              <a:cs typeface="Trebuchet MS"/>
            </a:endParaRPr>
          </a:p>
          <a:p>
            <a:pPr>
              <a:buClr>
                <a:srgbClr val="DCE442"/>
              </a:buClr>
              <a:buSzPct val="140000"/>
            </a:pPr>
            <a:r>
              <a:rPr lang="es-CO" sz="1400" b="1" dirty="0" smtClean="0">
                <a:solidFill>
                  <a:prstClr val="black">
                    <a:lumMod val="50000"/>
                    <a:lumOff val="50000"/>
                  </a:prstClr>
                </a:solidFill>
                <a:latin typeface="Trebuchet MS"/>
                <a:cs typeface="Trebuchet MS"/>
              </a:rPr>
              <a:t>INFRAESTRUCTURA</a:t>
            </a:r>
            <a:endParaRPr lang="es-CO" sz="1400" b="1" dirty="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ES" sz="1100" dirty="0" smtClean="0">
                <a:solidFill>
                  <a:prstClr val="black">
                    <a:lumMod val="50000"/>
                    <a:lumOff val="50000"/>
                  </a:prstClr>
                </a:solidFill>
                <a:latin typeface="Trebuchet MS"/>
                <a:cs typeface="Trebuchet MS"/>
              </a:rPr>
              <a:t>Potencializar las capacidades de la ciudad en infraestructura en telecomunicaciones</a:t>
            </a:r>
            <a:endParaRPr lang="es-ES" sz="1100" dirty="0">
              <a:solidFill>
                <a:prstClr val="black">
                  <a:lumMod val="50000"/>
                  <a:lumOff val="50000"/>
                </a:prstClr>
              </a:solidFill>
              <a:latin typeface="Trebuchet MS"/>
              <a:cs typeface="Trebuchet MS"/>
            </a:endParaRPr>
          </a:p>
          <a:p>
            <a:pPr marL="228600" indent="-228600">
              <a:buClr>
                <a:srgbClr val="DCE442"/>
              </a:buClr>
              <a:buSzPct val="140000"/>
              <a:buFont typeface="+mj-lt"/>
              <a:buAutoNum type="arabicPeriod"/>
            </a:pPr>
            <a:endParaRPr lang="es-CO" sz="1100" dirty="0" smtClean="0">
              <a:solidFill>
                <a:prstClr val="black">
                  <a:lumMod val="50000"/>
                  <a:lumOff val="50000"/>
                </a:prstClr>
              </a:solidFill>
              <a:latin typeface="Trebuchet MS"/>
              <a:cs typeface="Trebuchet MS"/>
            </a:endParaRPr>
          </a:p>
        </p:txBody>
      </p:sp>
      <p:sp>
        <p:nvSpPr>
          <p:cNvPr id="17" name="Recortar rectángulo de esquina sencilla 16"/>
          <p:cNvSpPr/>
          <p:nvPr/>
        </p:nvSpPr>
        <p:spPr>
          <a:xfrm>
            <a:off x="4737656" y="4588837"/>
            <a:ext cx="3232026" cy="1345482"/>
          </a:xfrm>
          <a:prstGeom prst="snip1Rect">
            <a:avLst/>
          </a:prstGeom>
          <a:noFill/>
          <a:ln>
            <a:solidFill>
              <a:srgbClr val="63A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18" name="CuadroTexto 17"/>
          <p:cNvSpPr txBox="1"/>
          <p:nvPr/>
        </p:nvSpPr>
        <p:spPr>
          <a:xfrm>
            <a:off x="4737656" y="4518132"/>
            <a:ext cx="2978873" cy="1369606"/>
          </a:xfrm>
          <a:prstGeom prst="rect">
            <a:avLst/>
          </a:prstGeom>
          <a:noFill/>
        </p:spPr>
        <p:txBody>
          <a:bodyPr wrap="square" rtlCol="0">
            <a:spAutoFit/>
          </a:bodyPr>
          <a:lstStyle/>
          <a:p>
            <a:pPr>
              <a:buClr>
                <a:srgbClr val="DCE442"/>
              </a:buClr>
              <a:buSzPct val="140000"/>
            </a:pPr>
            <a:endParaRPr lang="es-CO" sz="1100" dirty="0" smtClean="0">
              <a:solidFill>
                <a:prstClr val="black">
                  <a:lumMod val="50000"/>
                  <a:lumOff val="50000"/>
                </a:prstClr>
              </a:solidFill>
              <a:latin typeface="Trebuchet MS"/>
              <a:cs typeface="Trebuchet MS"/>
            </a:endParaRPr>
          </a:p>
          <a:p>
            <a:pPr>
              <a:buClr>
                <a:srgbClr val="DCE442"/>
              </a:buClr>
              <a:buSzPct val="140000"/>
            </a:pPr>
            <a:r>
              <a:rPr lang="es-CO" sz="1400" b="1" dirty="0" smtClean="0">
                <a:solidFill>
                  <a:prstClr val="black">
                    <a:lumMod val="50000"/>
                    <a:lumOff val="50000"/>
                  </a:prstClr>
                </a:solidFill>
                <a:latin typeface="Trebuchet MS"/>
                <a:cs typeface="Trebuchet MS"/>
              </a:rPr>
              <a:t>FORMACIÓN DE RECURSO HUMANO</a:t>
            </a:r>
            <a:endParaRPr lang="es-CO" sz="1400" b="1" dirty="0">
              <a:solidFill>
                <a:prstClr val="black">
                  <a:lumMod val="50000"/>
                  <a:lumOff val="50000"/>
                </a:prstClr>
              </a:solidFill>
              <a:latin typeface="Trebuchet MS"/>
              <a:cs typeface="Trebuchet MS"/>
            </a:endParaRPr>
          </a:p>
          <a:p>
            <a:pPr marL="171450" indent="-171450">
              <a:buClr>
                <a:srgbClr val="DCE442"/>
              </a:buClr>
              <a:buSzPct val="140000"/>
              <a:buFont typeface="Arial" panose="020B0604020202020204" pitchFamily="34" charset="0"/>
              <a:buChar char="•"/>
            </a:pPr>
            <a:r>
              <a:rPr lang="es-ES" sz="1100" dirty="0" smtClean="0">
                <a:solidFill>
                  <a:prstClr val="black">
                    <a:lumMod val="50000"/>
                    <a:lumOff val="50000"/>
                  </a:prstClr>
                </a:solidFill>
                <a:latin typeface="Trebuchet MS"/>
                <a:cs typeface="Trebuchet MS"/>
              </a:rPr>
              <a:t>Oferta de formación académica para mejorar las capacidades de la ciudad en temas relacionados con telesalud</a:t>
            </a:r>
            <a:endParaRPr lang="es-ES" sz="1100" dirty="0">
              <a:solidFill>
                <a:prstClr val="black">
                  <a:lumMod val="50000"/>
                  <a:lumOff val="50000"/>
                </a:prstClr>
              </a:solidFill>
              <a:latin typeface="Trebuchet MS"/>
              <a:cs typeface="Trebuchet MS"/>
            </a:endParaRPr>
          </a:p>
          <a:p>
            <a:pPr marL="228600" indent="-228600">
              <a:buClr>
                <a:srgbClr val="DCE442"/>
              </a:buClr>
              <a:buSzPct val="140000"/>
              <a:buFont typeface="+mj-lt"/>
              <a:buAutoNum type="arabicPeriod"/>
            </a:pPr>
            <a:endParaRPr lang="es-CO" sz="1100" dirty="0" smtClean="0">
              <a:solidFill>
                <a:prstClr val="black">
                  <a:lumMod val="50000"/>
                  <a:lumOff val="50000"/>
                </a:prstClr>
              </a:solidFill>
              <a:latin typeface="Trebuchet MS"/>
              <a:cs typeface="Trebuchet MS"/>
            </a:endParaRPr>
          </a:p>
        </p:txBody>
      </p:sp>
    </p:spTree>
    <p:extLst>
      <p:ext uri="{BB962C8B-B14F-4D97-AF65-F5344CB8AC3E}">
        <p14:creationId xmlns:p14="http://schemas.microsoft.com/office/powerpoint/2010/main" val="33023466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cxnSp>
        <p:nvCxnSpPr>
          <p:cNvPr id="4" name="Conector recto 3"/>
          <p:cNvCxnSpPr/>
          <p:nvPr/>
        </p:nvCxnSpPr>
        <p:spPr>
          <a:xfrm>
            <a:off x="323528" y="260648"/>
            <a:ext cx="0" cy="504056"/>
          </a:xfrm>
          <a:prstGeom prst="line">
            <a:avLst/>
          </a:prstGeom>
          <a:ln>
            <a:solidFill>
              <a:srgbClr val="DCE442"/>
            </a:solidFill>
          </a:ln>
          <a:effectLst/>
        </p:spPr>
        <p:style>
          <a:lnRef idx="2">
            <a:schemeClr val="accent1"/>
          </a:lnRef>
          <a:fillRef idx="0">
            <a:schemeClr val="accent1"/>
          </a:fillRef>
          <a:effectRef idx="1">
            <a:schemeClr val="accent1"/>
          </a:effectRef>
          <a:fontRef idx="minor">
            <a:schemeClr val="tx1"/>
          </a:fontRef>
        </p:style>
      </p:cxnSp>
      <p:sp>
        <p:nvSpPr>
          <p:cNvPr id="22" name="Rectángulo 21"/>
          <p:cNvSpPr/>
          <p:nvPr/>
        </p:nvSpPr>
        <p:spPr>
          <a:xfrm>
            <a:off x="3419872" y="6669360"/>
            <a:ext cx="3528392" cy="188640"/>
          </a:xfrm>
          <a:prstGeom prst="rect">
            <a:avLst/>
          </a:prstGeom>
          <a:solidFill>
            <a:srgbClr val="DCE4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prstClr val="white"/>
              </a:solidFill>
            </a:endParaRPr>
          </a:p>
        </p:txBody>
      </p:sp>
      <p:sp>
        <p:nvSpPr>
          <p:cNvPr id="27" name="CuadroTexto 26"/>
          <p:cNvSpPr txBox="1"/>
          <p:nvPr/>
        </p:nvSpPr>
        <p:spPr>
          <a:xfrm>
            <a:off x="395536" y="260648"/>
            <a:ext cx="3568104" cy="461665"/>
          </a:xfrm>
          <a:prstGeom prst="rect">
            <a:avLst/>
          </a:prstGeom>
          <a:noFill/>
        </p:spPr>
        <p:txBody>
          <a:bodyPr wrap="none" rtlCol="0">
            <a:spAutoFit/>
          </a:bodyPr>
          <a:lstStyle/>
          <a:p>
            <a:r>
              <a:rPr lang="es-ES" sz="2400">
                <a:solidFill>
                  <a:srgbClr val="58595B"/>
                </a:solidFill>
                <a:latin typeface="Trebuchet MS"/>
                <a:cs typeface="Trebuchet MS"/>
              </a:rPr>
              <a:t>EXPERTOS CONSULTADOS</a:t>
            </a:r>
          </a:p>
        </p:txBody>
      </p:sp>
      <p:pic>
        <p:nvPicPr>
          <p:cNvPr id="3" name="Imagen 2"/>
          <p:cNvPicPr>
            <a:picLocks noChangeAspect="1"/>
          </p:cNvPicPr>
          <p:nvPr/>
        </p:nvPicPr>
        <p:blipFill>
          <a:blip r:embed="rId3"/>
          <a:stretch>
            <a:fillRect/>
          </a:stretch>
        </p:blipFill>
        <p:spPr>
          <a:xfrm>
            <a:off x="3491880" y="6719235"/>
            <a:ext cx="3384376" cy="94141"/>
          </a:xfrm>
          <a:prstGeom prst="rect">
            <a:avLst/>
          </a:prstGeom>
        </p:spPr>
      </p:pic>
      <p:sp>
        <p:nvSpPr>
          <p:cNvPr id="29" name="CuadroTexto 28"/>
          <p:cNvSpPr txBox="1"/>
          <p:nvPr/>
        </p:nvSpPr>
        <p:spPr>
          <a:xfrm>
            <a:off x="503548" y="1052736"/>
            <a:ext cx="6710052" cy="3046988"/>
          </a:xfrm>
          <a:prstGeom prst="rect">
            <a:avLst/>
          </a:prstGeom>
          <a:noFill/>
        </p:spPr>
        <p:txBody>
          <a:bodyPr wrap="square" rtlCol="0">
            <a:spAutoFit/>
          </a:bodyPr>
          <a:lstStyle/>
          <a:p>
            <a:pPr marL="171450" indent="-171450" algn="just">
              <a:buSzPct val="140000"/>
              <a:buFont typeface="Arial"/>
              <a:buChar char="•"/>
            </a:pPr>
            <a:r>
              <a:rPr lang="it-IT" sz="1200" b="1" dirty="0">
                <a:solidFill>
                  <a:prstClr val="black">
                    <a:lumMod val="50000"/>
                    <a:lumOff val="50000"/>
                  </a:prstClr>
                </a:solidFill>
                <a:latin typeface="Trebuchet MS"/>
                <a:cs typeface="Trebuchet MS"/>
              </a:rPr>
              <a:t>Jorge Iván </a:t>
            </a:r>
            <a:r>
              <a:rPr lang="it-IT" sz="1200" b="1" dirty="0" smtClean="0">
                <a:solidFill>
                  <a:prstClr val="black">
                    <a:lumMod val="50000"/>
                    <a:lumOff val="50000"/>
                  </a:prstClr>
                </a:solidFill>
                <a:latin typeface="Trebuchet MS"/>
                <a:cs typeface="Trebuchet MS"/>
              </a:rPr>
              <a:t>Lopez</a:t>
            </a:r>
            <a:r>
              <a:rPr lang="it-IT" sz="1200" dirty="0" smtClean="0">
                <a:solidFill>
                  <a:prstClr val="black">
                    <a:lumMod val="50000"/>
                    <a:lumOff val="50000"/>
                  </a:prstClr>
                </a:solidFill>
                <a:latin typeface="Trebuchet MS"/>
                <a:cs typeface="Trebuchet MS"/>
              </a:rPr>
              <a:t>, </a:t>
            </a:r>
            <a:r>
              <a:rPr lang="es-CO" sz="1200" dirty="0" smtClean="0">
                <a:solidFill>
                  <a:prstClr val="black">
                    <a:lumMod val="50000"/>
                    <a:lumOff val="50000"/>
                  </a:prstClr>
                </a:solidFill>
                <a:latin typeface="Trebuchet MS"/>
                <a:cs typeface="Trebuchet MS"/>
              </a:rPr>
              <a:t>Director </a:t>
            </a:r>
            <a:r>
              <a:rPr lang="es-CO" sz="1200" dirty="0">
                <a:solidFill>
                  <a:prstClr val="black">
                    <a:lumMod val="50000"/>
                    <a:lumOff val="50000"/>
                  </a:prstClr>
                </a:solidFill>
                <a:latin typeface="Trebuchet MS"/>
                <a:cs typeface="Trebuchet MS"/>
              </a:rPr>
              <a:t>del Centro de Simulación de la Facultad de Medicina de la </a:t>
            </a:r>
            <a:r>
              <a:rPr lang="es-CO" sz="1200" dirty="0" smtClean="0">
                <a:solidFill>
                  <a:prstClr val="black">
                    <a:lumMod val="50000"/>
                    <a:lumOff val="50000"/>
                  </a:prstClr>
                </a:solidFill>
                <a:latin typeface="Trebuchet MS"/>
                <a:cs typeface="Trebuchet MS"/>
              </a:rPr>
              <a:t>Universidad </a:t>
            </a:r>
            <a:r>
              <a:rPr lang="es-CO" sz="1200" dirty="0">
                <a:solidFill>
                  <a:prstClr val="black">
                    <a:lumMod val="50000"/>
                    <a:lumOff val="50000"/>
                  </a:prstClr>
                </a:solidFill>
                <a:latin typeface="Trebuchet MS"/>
                <a:cs typeface="Trebuchet MS"/>
              </a:rPr>
              <a:t>de Antioquia. Asesor de Proyectos Plan </a:t>
            </a:r>
            <a:r>
              <a:rPr lang="es-CO" sz="1200" dirty="0" err="1">
                <a:solidFill>
                  <a:prstClr val="black">
                    <a:lumMod val="50000"/>
                    <a:lumOff val="50000"/>
                  </a:prstClr>
                </a:solidFill>
                <a:latin typeface="Trebuchet MS"/>
                <a:cs typeface="Trebuchet MS"/>
              </a:rPr>
              <a:t>CT+i</a:t>
            </a:r>
            <a:endParaRPr lang="es-CO" sz="1200" dirty="0">
              <a:solidFill>
                <a:prstClr val="black">
                  <a:lumMod val="50000"/>
                  <a:lumOff val="50000"/>
                </a:prstClr>
              </a:solidFill>
              <a:latin typeface="Trebuchet MS"/>
              <a:cs typeface="Trebuchet MS"/>
            </a:endParaRPr>
          </a:p>
          <a:p>
            <a:pPr algn="just">
              <a:buSzPct val="140000"/>
            </a:pPr>
            <a:endParaRPr lang="it-IT" sz="1200" dirty="0">
              <a:solidFill>
                <a:prstClr val="black">
                  <a:lumMod val="50000"/>
                  <a:lumOff val="50000"/>
                </a:prstClr>
              </a:solidFill>
              <a:latin typeface="Trebuchet MS"/>
              <a:cs typeface="Trebuchet MS"/>
            </a:endParaRPr>
          </a:p>
          <a:p>
            <a:pPr marL="171450" indent="-171450" algn="just">
              <a:buSzPct val="140000"/>
              <a:buFont typeface="Arial"/>
              <a:buChar char="•"/>
            </a:pPr>
            <a:r>
              <a:rPr lang="it-IT" sz="1200" b="1" dirty="0" smtClean="0">
                <a:solidFill>
                  <a:prstClr val="black">
                    <a:lumMod val="50000"/>
                    <a:lumOff val="50000"/>
                  </a:prstClr>
                </a:solidFill>
                <a:latin typeface="Trebuchet MS"/>
                <a:cs typeface="Trebuchet MS"/>
              </a:rPr>
              <a:t>José </a:t>
            </a:r>
            <a:r>
              <a:rPr lang="it-IT" sz="1200" b="1" dirty="0">
                <a:solidFill>
                  <a:prstClr val="black">
                    <a:lumMod val="50000"/>
                    <a:lumOff val="50000"/>
                  </a:prstClr>
                </a:solidFill>
                <a:latin typeface="Trebuchet MS"/>
                <a:cs typeface="Trebuchet MS"/>
              </a:rPr>
              <a:t>Fernando </a:t>
            </a:r>
            <a:r>
              <a:rPr lang="it-IT" sz="1200" b="1" dirty="0" smtClean="0">
                <a:solidFill>
                  <a:prstClr val="black">
                    <a:lumMod val="50000"/>
                    <a:lumOff val="50000"/>
                  </a:prstClr>
                </a:solidFill>
                <a:latin typeface="Trebuchet MS"/>
                <a:cs typeface="Trebuchet MS"/>
              </a:rPr>
              <a:t>Flórez</a:t>
            </a:r>
            <a:r>
              <a:rPr lang="it-IT" sz="1200" b="1" dirty="0">
                <a:solidFill>
                  <a:prstClr val="black">
                    <a:lumMod val="50000"/>
                    <a:lumOff val="50000"/>
                  </a:prstClr>
                </a:solidFill>
                <a:latin typeface="Trebuchet MS"/>
                <a:cs typeface="Trebuchet MS"/>
              </a:rPr>
              <a:t>, MD MS </a:t>
            </a:r>
            <a:r>
              <a:rPr lang="it-IT" sz="1200" b="1" dirty="0" smtClean="0">
                <a:solidFill>
                  <a:prstClr val="black">
                    <a:lumMod val="50000"/>
                    <a:lumOff val="50000"/>
                  </a:prstClr>
                </a:solidFill>
                <a:latin typeface="Trebuchet MS"/>
                <a:cs typeface="Trebuchet MS"/>
              </a:rPr>
              <a:t>PhD, </a:t>
            </a:r>
            <a:r>
              <a:rPr lang="it-IT" sz="1200" dirty="0" smtClean="0">
                <a:solidFill>
                  <a:prstClr val="black">
                    <a:lumMod val="50000"/>
                    <a:lumOff val="50000"/>
                  </a:prstClr>
                </a:solidFill>
                <a:latin typeface="Trebuchet MS"/>
                <a:cs typeface="Trebuchet MS"/>
              </a:rPr>
              <a:t>Docente </a:t>
            </a:r>
            <a:r>
              <a:rPr lang="es-CO" sz="1200" dirty="0" smtClean="0">
                <a:solidFill>
                  <a:prstClr val="black">
                    <a:lumMod val="50000"/>
                    <a:lumOff val="50000"/>
                  </a:prstClr>
                </a:solidFill>
                <a:latin typeface="Trebuchet MS"/>
                <a:cs typeface="Trebuchet MS"/>
              </a:rPr>
              <a:t>Universidad </a:t>
            </a:r>
            <a:r>
              <a:rPr lang="es-CO" sz="1200" dirty="0">
                <a:solidFill>
                  <a:prstClr val="black">
                    <a:lumMod val="50000"/>
                    <a:lumOff val="50000"/>
                  </a:prstClr>
                </a:solidFill>
                <a:latin typeface="Trebuchet MS"/>
                <a:cs typeface="Trebuchet MS"/>
              </a:rPr>
              <a:t>de Antioquia y de la Universidad Pontificia </a:t>
            </a:r>
            <a:r>
              <a:rPr lang="es-CO" sz="1200" dirty="0" smtClean="0">
                <a:solidFill>
                  <a:prstClr val="black">
                    <a:lumMod val="50000"/>
                    <a:lumOff val="50000"/>
                  </a:prstClr>
                </a:solidFill>
                <a:latin typeface="Trebuchet MS"/>
                <a:cs typeface="Trebuchet MS"/>
              </a:rPr>
              <a:t>Bolivariana. </a:t>
            </a:r>
            <a:endParaRPr lang="it-IT" sz="1200" dirty="0">
              <a:solidFill>
                <a:prstClr val="black">
                  <a:lumMod val="50000"/>
                  <a:lumOff val="50000"/>
                </a:prstClr>
              </a:solidFill>
              <a:latin typeface="Trebuchet MS"/>
              <a:cs typeface="Trebuchet MS"/>
            </a:endParaRPr>
          </a:p>
          <a:p>
            <a:pPr marL="171450" indent="-171450" algn="just">
              <a:buSzPct val="140000"/>
              <a:buFont typeface="Arial"/>
              <a:buChar char="•"/>
            </a:pPr>
            <a:endParaRPr lang="it-IT" sz="1200" dirty="0">
              <a:solidFill>
                <a:prstClr val="black">
                  <a:lumMod val="50000"/>
                  <a:lumOff val="50000"/>
                </a:prstClr>
              </a:solidFill>
              <a:latin typeface="Trebuchet MS"/>
              <a:cs typeface="Trebuchet MS"/>
            </a:endParaRPr>
          </a:p>
          <a:p>
            <a:pPr marL="171450" indent="-171450" algn="just">
              <a:buSzPct val="140000"/>
              <a:buFont typeface="Arial"/>
              <a:buChar char="•"/>
            </a:pPr>
            <a:r>
              <a:rPr lang="es-CO" sz="1200" b="1" dirty="0" err="1">
                <a:solidFill>
                  <a:prstClr val="black">
                    <a:lumMod val="50000"/>
                    <a:lumOff val="50000"/>
                  </a:prstClr>
                </a:solidFill>
                <a:latin typeface="Trebuchet MS"/>
                <a:cs typeface="Trebuchet MS"/>
              </a:rPr>
              <a:t>Ever</a:t>
            </a:r>
            <a:r>
              <a:rPr lang="es-CO" sz="1200" b="1" dirty="0">
                <a:solidFill>
                  <a:prstClr val="black">
                    <a:lumMod val="50000"/>
                    <a:lumOff val="50000"/>
                  </a:prstClr>
                </a:solidFill>
                <a:latin typeface="Trebuchet MS"/>
                <a:cs typeface="Trebuchet MS"/>
              </a:rPr>
              <a:t> Augusto Torres </a:t>
            </a:r>
            <a:r>
              <a:rPr lang="es-CO" sz="1200" b="1" dirty="0" smtClean="0">
                <a:solidFill>
                  <a:prstClr val="black">
                    <a:lumMod val="50000"/>
                    <a:lumOff val="50000"/>
                  </a:prstClr>
                </a:solidFill>
                <a:latin typeface="Trebuchet MS"/>
                <a:cs typeface="Trebuchet MS"/>
              </a:rPr>
              <a:t>Silva, </a:t>
            </a:r>
            <a:r>
              <a:rPr lang="es-CO" sz="1200" dirty="0" smtClean="0">
                <a:solidFill>
                  <a:prstClr val="black">
                    <a:lumMod val="50000"/>
                    <a:lumOff val="50000"/>
                  </a:prstClr>
                </a:solidFill>
                <a:latin typeface="Trebuchet MS"/>
                <a:cs typeface="Trebuchet MS"/>
              </a:rPr>
              <a:t>Grupo </a:t>
            </a:r>
            <a:r>
              <a:rPr lang="es-CO" sz="1200" dirty="0">
                <a:solidFill>
                  <a:prstClr val="black">
                    <a:lumMod val="50000"/>
                    <a:lumOff val="50000"/>
                  </a:prstClr>
                </a:solidFill>
                <a:latin typeface="Trebuchet MS"/>
                <a:cs typeface="Trebuchet MS"/>
              </a:rPr>
              <a:t>de Investigación Bioingeniería. Universidad </a:t>
            </a:r>
            <a:r>
              <a:rPr lang="es-CO" sz="1200" dirty="0" smtClean="0">
                <a:solidFill>
                  <a:prstClr val="black">
                    <a:lumMod val="50000"/>
                    <a:lumOff val="50000"/>
                  </a:prstClr>
                </a:solidFill>
                <a:latin typeface="Trebuchet MS"/>
                <a:cs typeface="Trebuchet MS"/>
              </a:rPr>
              <a:t>Pontificia </a:t>
            </a:r>
            <a:r>
              <a:rPr lang="es-CO" sz="1200" dirty="0">
                <a:solidFill>
                  <a:prstClr val="black">
                    <a:lumMod val="50000"/>
                    <a:lumOff val="50000"/>
                  </a:prstClr>
                </a:solidFill>
                <a:latin typeface="Trebuchet MS"/>
                <a:cs typeface="Trebuchet MS"/>
              </a:rPr>
              <a:t>Bolivariana .</a:t>
            </a:r>
          </a:p>
          <a:p>
            <a:pPr marL="171450" indent="-171450" algn="just">
              <a:buSzPct val="140000"/>
              <a:buFont typeface="Arial"/>
              <a:buChar char="•"/>
            </a:pPr>
            <a:endParaRPr lang="es-CO" sz="1200" dirty="0">
              <a:solidFill>
                <a:prstClr val="black">
                  <a:lumMod val="50000"/>
                  <a:lumOff val="50000"/>
                </a:prstClr>
              </a:solidFill>
              <a:latin typeface="Trebuchet MS"/>
              <a:cs typeface="Trebuchet MS"/>
            </a:endParaRPr>
          </a:p>
          <a:p>
            <a:pPr marL="171450" indent="-171450" algn="just">
              <a:buSzPct val="140000"/>
              <a:buFont typeface="Arial"/>
              <a:buChar char="•"/>
            </a:pPr>
            <a:r>
              <a:rPr lang="es-CO" sz="1200" b="1" dirty="0">
                <a:solidFill>
                  <a:prstClr val="black">
                    <a:lumMod val="50000"/>
                    <a:lumOff val="50000"/>
                  </a:prstClr>
                </a:solidFill>
                <a:latin typeface="Trebuchet MS"/>
                <a:cs typeface="Trebuchet MS"/>
              </a:rPr>
              <a:t>Iván Felipe Luna </a:t>
            </a:r>
            <a:r>
              <a:rPr lang="es-CO" sz="1200" b="1" dirty="0" smtClean="0">
                <a:solidFill>
                  <a:prstClr val="black">
                    <a:lumMod val="50000"/>
                    <a:lumOff val="50000"/>
                  </a:prstClr>
                </a:solidFill>
                <a:latin typeface="Trebuchet MS"/>
                <a:cs typeface="Trebuchet MS"/>
              </a:rPr>
              <a:t>Gómez,</a:t>
            </a:r>
            <a:r>
              <a:rPr lang="es-CO" sz="1200" b="1" dirty="0">
                <a:solidFill>
                  <a:prstClr val="black">
                    <a:lumMod val="50000"/>
                    <a:lumOff val="50000"/>
                  </a:prstClr>
                </a:solidFill>
                <a:latin typeface="Trebuchet MS"/>
                <a:cs typeface="Trebuchet MS"/>
              </a:rPr>
              <a:t> </a:t>
            </a:r>
            <a:r>
              <a:rPr lang="es-CO" sz="1200" dirty="0" smtClean="0">
                <a:solidFill>
                  <a:prstClr val="black">
                    <a:lumMod val="50000"/>
                    <a:lumOff val="50000"/>
                  </a:prstClr>
                </a:solidFill>
                <a:latin typeface="Trebuchet MS"/>
                <a:cs typeface="Trebuchet MS"/>
              </a:rPr>
              <a:t>Grupo </a:t>
            </a:r>
            <a:r>
              <a:rPr lang="es-CO" sz="1200" dirty="0">
                <a:solidFill>
                  <a:prstClr val="black">
                    <a:lumMod val="50000"/>
                    <a:lumOff val="50000"/>
                  </a:prstClr>
                </a:solidFill>
                <a:latin typeface="Trebuchet MS"/>
                <a:cs typeface="Trebuchet MS"/>
              </a:rPr>
              <a:t>de Investigación Bioingeniería Universidad </a:t>
            </a:r>
            <a:r>
              <a:rPr lang="es-CO" sz="1200" dirty="0" smtClean="0">
                <a:solidFill>
                  <a:prstClr val="black">
                    <a:lumMod val="50000"/>
                    <a:lumOff val="50000"/>
                  </a:prstClr>
                </a:solidFill>
                <a:latin typeface="Trebuchet MS"/>
                <a:cs typeface="Trebuchet MS"/>
              </a:rPr>
              <a:t>Pontificia </a:t>
            </a:r>
            <a:r>
              <a:rPr lang="es-CO" sz="1200" dirty="0">
                <a:solidFill>
                  <a:prstClr val="black">
                    <a:lumMod val="50000"/>
                    <a:lumOff val="50000"/>
                  </a:prstClr>
                </a:solidFill>
                <a:latin typeface="Trebuchet MS"/>
                <a:cs typeface="Trebuchet MS"/>
              </a:rPr>
              <a:t>Bolivariana </a:t>
            </a:r>
          </a:p>
          <a:p>
            <a:pPr marL="171450" indent="-171450" algn="just">
              <a:buSzPct val="140000"/>
              <a:buFont typeface="Arial"/>
              <a:buChar char="•"/>
            </a:pPr>
            <a:endParaRPr lang="es-CO" sz="1200" dirty="0">
              <a:solidFill>
                <a:prstClr val="black">
                  <a:lumMod val="50000"/>
                  <a:lumOff val="50000"/>
                </a:prstClr>
              </a:solidFill>
              <a:latin typeface="Trebuchet MS"/>
              <a:cs typeface="Trebuchet MS"/>
            </a:endParaRPr>
          </a:p>
          <a:p>
            <a:pPr marL="171450" indent="-171450" algn="just">
              <a:buSzPct val="140000"/>
              <a:buFont typeface="Arial"/>
              <a:buChar char="•"/>
            </a:pPr>
            <a:r>
              <a:rPr lang="es-CO" sz="1200" b="1" dirty="0">
                <a:solidFill>
                  <a:prstClr val="black">
                    <a:lumMod val="50000"/>
                    <a:lumOff val="50000"/>
                  </a:prstClr>
                </a:solidFill>
                <a:latin typeface="Trebuchet MS"/>
                <a:cs typeface="Trebuchet MS"/>
              </a:rPr>
              <a:t>Jack W. </a:t>
            </a:r>
            <a:r>
              <a:rPr lang="es-CO" sz="1200" b="1" dirty="0" smtClean="0">
                <a:solidFill>
                  <a:prstClr val="black">
                    <a:lumMod val="50000"/>
                    <a:lumOff val="50000"/>
                  </a:prstClr>
                </a:solidFill>
                <a:latin typeface="Trebuchet MS"/>
                <a:cs typeface="Trebuchet MS"/>
              </a:rPr>
              <a:t>Smith, </a:t>
            </a:r>
            <a:r>
              <a:rPr lang="es-CO" sz="1200" dirty="0" smtClean="0">
                <a:solidFill>
                  <a:prstClr val="black">
                    <a:lumMod val="50000"/>
                    <a:lumOff val="50000"/>
                  </a:prstClr>
                </a:solidFill>
                <a:latin typeface="Trebuchet MS"/>
                <a:cs typeface="Trebuchet MS"/>
              </a:rPr>
              <a:t>Director</a:t>
            </a:r>
            <a:r>
              <a:rPr lang="es-CO" sz="1200" dirty="0">
                <a:solidFill>
                  <a:prstClr val="black">
                    <a:lumMod val="50000"/>
                    <a:lumOff val="50000"/>
                  </a:prstClr>
                </a:solidFill>
                <a:latin typeface="Trebuchet MS"/>
                <a:cs typeface="Trebuchet MS"/>
              </a:rPr>
              <a:t>: </a:t>
            </a:r>
            <a:r>
              <a:rPr lang="es-CO" sz="1200" dirty="0" err="1" smtClean="0">
                <a:solidFill>
                  <a:prstClr val="black">
                    <a:lumMod val="50000"/>
                    <a:lumOff val="50000"/>
                  </a:prstClr>
                </a:solidFill>
                <a:latin typeface="Trebuchet MS"/>
                <a:cs typeface="Trebuchet MS"/>
              </a:rPr>
              <a:t>Biomedical</a:t>
            </a:r>
            <a:r>
              <a:rPr lang="es-CO" sz="1200" dirty="0" smtClean="0">
                <a:solidFill>
                  <a:prstClr val="black">
                    <a:lumMod val="50000"/>
                    <a:lumOff val="50000"/>
                  </a:prstClr>
                </a:solidFill>
                <a:latin typeface="Trebuchet MS"/>
                <a:cs typeface="Trebuchet MS"/>
              </a:rPr>
              <a:t>  </a:t>
            </a:r>
            <a:r>
              <a:rPr lang="es-CO" sz="1200" dirty="0" err="1">
                <a:solidFill>
                  <a:prstClr val="black">
                    <a:lumMod val="50000"/>
                    <a:lumOff val="50000"/>
                  </a:prstClr>
                </a:solidFill>
                <a:latin typeface="Trebuchet MS"/>
                <a:cs typeface="Trebuchet MS"/>
              </a:rPr>
              <a:t>Informatics</a:t>
            </a:r>
            <a:r>
              <a:rPr lang="es-CO" sz="1200" dirty="0">
                <a:solidFill>
                  <a:prstClr val="black">
                    <a:lumMod val="50000"/>
                    <a:lumOff val="50000"/>
                  </a:prstClr>
                </a:solidFill>
                <a:latin typeface="Trebuchet MS"/>
                <a:cs typeface="Trebuchet MS"/>
              </a:rPr>
              <a:t> Core, CSTR </a:t>
            </a:r>
            <a:r>
              <a:rPr lang="es-CO" sz="1200" dirty="0" err="1">
                <a:solidFill>
                  <a:prstClr val="black">
                    <a:lumMod val="50000"/>
                    <a:lumOff val="50000"/>
                  </a:prstClr>
                </a:solidFill>
                <a:latin typeface="Trebuchet MS"/>
                <a:cs typeface="Trebuchet MS"/>
              </a:rPr>
              <a:t>Institute</a:t>
            </a:r>
            <a:r>
              <a:rPr lang="es-CO" sz="1200" dirty="0">
                <a:solidFill>
                  <a:prstClr val="black">
                    <a:lumMod val="50000"/>
                    <a:lumOff val="50000"/>
                  </a:prstClr>
                </a:solidFill>
                <a:latin typeface="Trebuchet MS"/>
                <a:cs typeface="Trebuchet MS"/>
              </a:rPr>
              <a:t> - Universidad de Texas A&amp;M</a:t>
            </a:r>
            <a:endParaRPr lang="it-IT" sz="1200" dirty="0" err="1">
              <a:solidFill>
                <a:prstClr val="black">
                  <a:lumMod val="50000"/>
                  <a:lumOff val="50000"/>
                </a:prstClr>
              </a:solidFill>
              <a:latin typeface="Trebuchet MS"/>
              <a:cs typeface="Trebuchet MS"/>
            </a:endParaRPr>
          </a:p>
          <a:p>
            <a:pPr marL="171450" indent="-171450" algn="just">
              <a:buSzPct val="140000"/>
              <a:buFont typeface="Arial"/>
              <a:buChar char="•"/>
            </a:pPr>
            <a:endParaRPr lang="it-IT" sz="1200" dirty="0" err="1">
              <a:solidFill>
                <a:prstClr val="black">
                  <a:lumMod val="50000"/>
                  <a:lumOff val="50000"/>
                </a:prstClr>
              </a:solidFill>
              <a:latin typeface="Trebuchet MS"/>
              <a:cs typeface="Trebuchet MS"/>
            </a:endParaRPr>
          </a:p>
          <a:p>
            <a:pPr marL="171450" indent="-171450" algn="just">
              <a:buSzPct val="140000"/>
              <a:buFont typeface="Arial"/>
              <a:buChar char="•"/>
            </a:pPr>
            <a:endParaRPr lang="it-IT" sz="1200" dirty="0" err="1">
              <a:solidFill>
                <a:prstClr val="black">
                  <a:lumMod val="50000"/>
                  <a:lumOff val="50000"/>
                </a:prstClr>
              </a:solidFill>
              <a:latin typeface="Trebuchet MS"/>
              <a:cs typeface="Trebuchet MS"/>
            </a:endParaRPr>
          </a:p>
        </p:txBody>
      </p:sp>
      <p:pic>
        <p:nvPicPr>
          <p:cNvPr id="14" name="Imagen 13"/>
          <p:cNvPicPr>
            <a:picLocks noChangeAspect="1"/>
          </p:cNvPicPr>
          <p:nvPr/>
        </p:nvPicPr>
        <p:blipFill>
          <a:blip r:embed="rId4"/>
          <a:stretch>
            <a:fillRect/>
          </a:stretch>
        </p:blipFill>
        <p:spPr>
          <a:xfrm>
            <a:off x="8199969" y="-2202"/>
            <a:ext cx="953800" cy="622890"/>
          </a:xfrm>
          <a:prstGeom prst="rect">
            <a:avLst/>
          </a:prstGeom>
        </p:spPr>
      </p:pic>
    </p:spTree>
    <p:extLst>
      <p:ext uri="{BB962C8B-B14F-4D97-AF65-F5344CB8AC3E}">
        <p14:creationId xmlns:p14="http://schemas.microsoft.com/office/powerpoint/2010/main" val="33867628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8454</TotalTime>
  <Words>2348</Words>
  <Application>Microsoft Office PowerPoint</Application>
  <PresentationFormat>Presentación en pantalla (4:3)</PresentationFormat>
  <Paragraphs>304</Paragraphs>
  <Slides>29</Slides>
  <Notes>7</Notes>
  <HiddenSlides>0</HiddenSlides>
  <MMClips>0</MMClips>
  <ScaleCrop>false</ScaleCrop>
  <HeadingPairs>
    <vt:vector size="4" baseType="variant">
      <vt:variant>
        <vt:lpstr>Tema</vt:lpstr>
      </vt:variant>
      <vt:variant>
        <vt:i4>2</vt:i4>
      </vt:variant>
      <vt:variant>
        <vt:lpstr>Títulos de diapositiva</vt:lpstr>
      </vt:variant>
      <vt:variant>
        <vt:i4>29</vt:i4>
      </vt:variant>
    </vt:vector>
  </HeadingPairs>
  <TitlesOfParts>
    <vt:vector size="31" baseType="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User</dc:creator>
  <cp:lastModifiedBy>AnaMaría</cp:lastModifiedBy>
  <cp:revision>484</cp:revision>
  <dcterms:created xsi:type="dcterms:W3CDTF">2014-01-20T16:37:08Z</dcterms:created>
  <dcterms:modified xsi:type="dcterms:W3CDTF">2015-04-09T13:38:55Z</dcterms:modified>
</cp:coreProperties>
</file>