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86" r:id="rId6"/>
    <p:sldId id="257" r:id="rId7"/>
    <p:sldId id="258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  <p:sldId id="278" r:id="rId22"/>
    <p:sldId id="282" r:id="rId23"/>
    <p:sldId id="283" r:id="rId24"/>
    <p:sldId id="284" r:id="rId25"/>
    <p:sldId id="259" r:id="rId26"/>
    <p:sldId id="285" r:id="rId27"/>
    <p:sldId id="261" r:id="rId28"/>
    <p:sldId id="260" r:id="rId29"/>
    <p:sldId id="288" r:id="rId30"/>
    <p:sldId id="287" r:id="rId3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904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1380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37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771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081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080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6574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6404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622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409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1126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932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07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20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81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075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03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08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876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79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93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924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2504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92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334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711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231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8187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98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38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6902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63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068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0750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8259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5179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958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506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82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5920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381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560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975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5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06955-0F55-4A9E-95EA-A99FF20BAFA2}" type="datetimeFigureOut">
              <a:rPr lang="es-CO" smtClean="0"/>
              <a:t>10/04/2015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BFC07-DE6A-4811-A501-16DAD2AA8D2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107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77E9B-3D3A-4C84-AAB1-15D596BBFC8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4954A-E3C4-498F-AA36-62659455AA26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58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8C05F-99ED-43D5-97C6-04CA9164BDD0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3C1F8-FA6F-4CC3-82F0-CBE11B9D949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07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4621D-F631-4CBE-9557-D9D45C9A8DF6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10-04-2015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CB692-B39A-474F-8873-84C6E2EDC51C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0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err="1" smtClean="0"/>
              <a:t>Telesalud</a:t>
            </a:r>
            <a:r>
              <a:rPr lang="es-CO" dirty="0" smtClean="0"/>
              <a:t> - </a:t>
            </a:r>
            <a:r>
              <a:rPr lang="es-CO" dirty="0" err="1" smtClean="0"/>
              <a:t>Telecuidado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dirty="0" smtClean="0">
                <a:latin typeface="Candara" panose="020E0502030303020204" pitchFamily="34" charset="0"/>
              </a:rPr>
              <a:t>La experiencia </a:t>
            </a:r>
            <a:r>
              <a:rPr lang="es-CO" dirty="0" smtClean="0">
                <a:solidFill>
                  <a:srgbClr val="FF0000"/>
                </a:solidFill>
                <a:latin typeface="Candara" panose="020E0502030303020204" pitchFamily="34" charset="0"/>
              </a:rPr>
              <a:t>[actuales y las que vendrán] </a:t>
            </a:r>
            <a:r>
              <a:rPr lang="es-CO" dirty="0" smtClean="0">
                <a:latin typeface="Candara" panose="020E0502030303020204" pitchFamily="34" charset="0"/>
              </a:rPr>
              <a:t>de las Facultades de  Medicina, Ciencias de la Ingeniería  de la  Universidad Austral de Chile y </a:t>
            </a:r>
            <a:r>
              <a:rPr lang="es-CO" dirty="0">
                <a:latin typeface="Candara" panose="020E0502030303020204" pitchFamily="34" charset="0"/>
              </a:rPr>
              <a:t>e</a:t>
            </a:r>
            <a:r>
              <a:rPr lang="es-CO" dirty="0" smtClean="0">
                <a:latin typeface="Candara" panose="020E0502030303020204" pitchFamily="34" charset="0"/>
              </a:rPr>
              <a:t>l Servicio de  salud Valdivia</a:t>
            </a:r>
          </a:p>
          <a:p>
            <a:r>
              <a:rPr lang="es-CO" dirty="0" smtClean="0">
                <a:latin typeface="Candara" panose="020E0502030303020204" pitchFamily="34" charset="0"/>
              </a:rPr>
              <a:t>Proyecto </a:t>
            </a:r>
            <a:r>
              <a:rPr lang="es-CO" i="1" dirty="0" smtClean="0">
                <a:latin typeface="Candara" panose="020E0502030303020204" pitchFamily="34" charset="0"/>
              </a:rPr>
              <a:t>RITMOS</a:t>
            </a:r>
            <a:endParaRPr lang="es-CO" i="1" dirty="0">
              <a:latin typeface="Candara" panose="020E0502030303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876309" y="5257800"/>
            <a:ext cx="37667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dirty="0" smtClean="0">
                <a:solidFill>
                  <a:schemeClr val="bg1">
                    <a:lumMod val="50000"/>
                  </a:schemeClr>
                </a:solidFill>
              </a:rPr>
              <a:t>Myriam Márquez Manzano</a:t>
            </a:r>
          </a:p>
          <a:p>
            <a:r>
              <a:rPr lang="es-CO" sz="1600" dirty="0" smtClean="0">
                <a:solidFill>
                  <a:schemeClr val="bg1">
                    <a:lumMod val="50000"/>
                  </a:schemeClr>
                </a:solidFill>
              </a:rPr>
              <a:t>Matrona</a:t>
            </a:r>
          </a:p>
          <a:p>
            <a:r>
              <a:rPr lang="es-CO" sz="1600" dirty="0" smtClean="0">
                <a:solidFill>
                  <a:schemeClr val="bg1">
                    <a:lumMod val="50000"/>
                  </a:schemeClr>
                </a:solidFill>
              </a:rPr>
              <a:t>Dra. y Magister en Ciencias de la Educación</a:t>
            </a:r>
          </a:p>
          <a:p>
            <a:r>
              <a:rPr lang="es-CO" sz="1600" dirty="0" err="1" smtClean="0">
                <a:solidFill>
                  <a:schemeClr val="bg1">
                    <a:lumMod val="50000"/>
                  </a:schemeClr>
                </a:solidFill>
              </a:rPr>
              <a:t>Medellin</a:t>
            </a:r>
            <a:r>
              <a:rPr lang="es-CO" sz="1600" dirty="0" smtClean="0">
                <a:solidFill>
                  <a:schemeClr val="bg1">
                    <a:lumMod val="50000"/>
                  </a:schemeClr>
                </a:solidFill>
              </a:rPr>
              <a:t>, 10 de abril de 2012</a:t>
            </a:r>
            <a:endParaRPr lang="es-CO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39" y="39186"/>
            <a:ext cx="11338362" cy="144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5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1" y="0"/>
            <a:ext cx="9249101" cy="693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0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olver al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29" y="349827"/>
            <a:ext cx="8953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bstetricia y Puericult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03" y="1689243"/>
            <a:ext cx="9476798" cy="492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43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66354" y="1111827"/>
            <a:ext cx="1832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¿Quiénes somos?</a:t>
            </a:r>
          </a:p>
          <a:p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1108638" y="1502688"/>
            <a:ext cx="10014857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>
                <a:solidFill>
                  <a:srgbClr val="FF0000"/>
                </a:solidFill>
              </a:rPr>
              <a:t>Francisco Guerra: </a:t>
            </a:r>
            <a:r>
              <a:rPr lang="es-CO" dirty="0" smtClean="0"/>
              <a:t>Medico </a:t>
            </a:r>
            <a:r>
              <a:rPr lang="es-CO" dirty="0" err="1" smtClean="0"/>
              <a:t>Gineco</a:t>
            </a:r>
            <a:r>
              <a:rPr lang="es-CO" dirty="0" smtClean="0"/>
              <a:t> obstetra especialista en Ecocardiografía fetal</a:t>
            </a:r>
          </a:p>
          <a:p>
            <a:r>
              <a:rPr lang="es-CO" dirty="0" smtClean="0"/>
              <a:t>Pionero en la formación de matronas especialistas en Ecografía básica, de pesquisa y derivación</a:t>
            </a:r>
          </a:p>
          <a:p>
            <a:endParaRPr lang="es-CO" dirty="0" smtClean="0"/>
          </a:p>
          <a:p>
            <a:r>
              <a:rPr lang="es-CO" dirty="0" smtClean="0">
                <a:solidFill>
                  <a:srgbClr val="FF0000"/>
                </a:solidFill>
              </a:rPr>
              <a:t>Sandra  </a:t>
            </a:r>
            <a:r>
              <a:rPr lang="es-CO" dirty="0" err="1">
                <a:solidFill>
                  <a:srgbClr val="FF0000"/>
                </a:solidFill>
              </a:rPr>
              <a:t>B</a:t>
            </a:r>
            <a:r>
              <a:rPr lang="es-CO" dirty="0" err="1" smtClean="0">
                <a:solidFill>
                  <a:srgbClr val="FF0000"/>
                </a:solidFill>
              </a:rPr>
              <a:t>ucarey</a:t>
            </a:r>
            <a:r>
              <a:rPr lang="es-CO" dirty="0" smtClean="0">
                <a:solidFill>
                  <a:srgbClr val="FF0000"/>
                </a:solidFill>
              </a:rPr>
              <a:t> </a:t>
            </a:r>
            <a:r>
              <a:rPr lang="es-CO" dirty="0" smtClean="0"/>
              <a:t>Magíster en modelado del conocimiento Anatomista, especialista en Diseño de  Objetos </a:t>
            </a:r>
          </a:p>
          <a:p>
            <a:r>
              <a:rPr lang="es-CO" dirty="0" smtClean="0"/>
              <a:t>de Aprendizaje, autora de textos y directora de proyectos relacionados con sus área.</a:t>
            </a:r>
          </a:p>
          <a:p>
            <a:endParaRPr lang="es-CO" dirty="0" smtClean="0"/>
          </a:p>
          <a:p>
            <a:r>
              <a:rPr lang="es-CO" dirty="0" smtClean="0">
                <a:solidFill>
                  <a:srgbClr val="FF0000"/>
                </a:solidFill>
              </a:rPr>
              <a:t>Erick </a:t>
            </a:r>
            <a:r>
              <a:rPr lang="es-CO" dirty="0">
                <a:solidFill>
                  <a:srgbClr val="FF0000"/>
                </a:solidFill>
              </a:rPr>
              <a:t>A</a:t>
            </a:r>
            <a:r>
              <a:rPr lang="es-CO" dirty="0" smtClean="0">
                <a:solidFill>
                  <a:srgbClr val="FF0000"/>
                </a:solidFill>
              </a:rPr>
              <a:t>raya</a:t>
            </a:r>
            <a:r>
              <a:rPr lang="es-CO" dirty="0" smtClean="0"/>
              <a:t>, </a:t>
            </a:r>
            <a:r>
              <a:rPr lang="es-CO" dirty="0"/>
              <a:t>I</a:t>
            </a:r>
            <a:r>
              <a:rPr lang="es-CO" dirty="0" smtClean="0"/>
              <a:t>ngeniero electrónico, especialista en Informática educativa y diseños de aprendizajes con </a:t>
            </a:r>
          </a:p>
          <a:p>
            <a:r>
              <a:rPr lang="es-CO" dirty="0" smtClean="0"/>
              <a:t>plataforma  LAMS</a:t>
            </a:r>
          </a:p>
          <a:p>
            <a:endParaRPr lang="es-CO" dirty="0"/>
          </a:p>
          <a:p>
            <a:r>
              <a:rPr lang="es-CO" dirty="0" smtClean="0">
                <a:solidFill>
                  <a:srgbClr val="FF0000"/>
                </a:solidFill>
              </a:rPr>
              <a:t>José  Mardones,  </a:t>
            </a:r>
            <a:r>
              <a:rPr lang="es-CO" dirty="0" smtClean="0"/>
              <a:t>Ingeniero electrónico, Doctor en electrónica</a:t>
            </a:r>
          </a:p>
          <a:p>
            <a:endParaRPr lang="es-CO" dirty="0"/>
          </a:p>
          <a:p>
            <a:r>
              <a:rPr lang="es-CO" dirty="0" smtClean="0">
                <a:solidFill>
                  <a:srgbClr val="FF0000"/>
                </a:solidFill>
              </a:rPr>
              <a:t>Carlos Fierro,  </a:t>
            </a:r>
            <a:r>
              <a:rPr lang="es-CO" dirty="0" smtClean="0"/>
              <a:t>Médico cirujano infantil,  director de proyecto Telemedicina del servicio de Salud </a:t>
            </a:r>
            <a:r>
              <a:rPr lang="es-CO" dirty="0" err="1" smtClean="0"/>
              <a:t>Vadivia</a:t>
            </a:r>
            <a:endParaRPr lang="es-CO" dirty="0"/>
          </a:p>
          <a:p>
            <a:endParaRPr lang="es-CO" dirty="0" smtClean="0"/>
          </a:p>
          <a:p>
            <a:r>
              <a:rPr lang="es-CO" dirty="0" smtClean="0">
                <a:solidFill>
                  <a:srgbClr val="FF0000"/>
                </a:solidFill>
              </a:rPr>
              <a:t>Edison Navarrete</a:t>
            </a:r>
            <a:r>
              <a:rPr lang="es-CO" dirty="0" smtClean="0"/>
              <a:t>, Médico Cirujano, experto en Manejo de sistemas de telemedicina</a:t>
            </a:r>
          </a:p>
          <a:p>
            <a:endParaRPr lang="es-CO" dirty="0"/>
          </a:p>
          <a:p>
            <a:r>
              <a:rPr lang="es-CO" dirty="0" smtClean="0">
                <a:solidFill>
                  <a:srgbClr val="FF0000"/>
                </a:solidFill>
              </a:rPr>
              <a:t>María Cristina Torres</a:t>
            </a:r>
            <a:r>
              <a:rPr lang="es-CO" dirty="0" smtClean="0"/>
              <a:t>, Enfermera  y Matrona, experta en Salud  pública</a:t>
            </a:r>
          </a:p>
          <a:p>
            <a:endParaRPr lang="es-CO" dirty="0"/>
          </a:p>
          <a:p>
            <a:r>
              <a:rPr lang="es-CO" dirty="0" smtClean="0">
                <a:solidFill>
                  <a:srgbClr val="FF0000"/>
                </a:solidFill>
              </a:rPr>
              <a:t>Miguel Ángel Flores</a:t>
            </a:r>
            <a:r>
              <a:rPr lang="es-CO" dirty="0" smtClean="0"/>
              <a:t>, Psicólogo, experto en intervención en salud mental y salubrista</a:t>
            </a:r>
            <a:endParaRPr lang="es-CO" dirty="0"/>
          </a:p>
          <a:p>
            <a:endParaRPr lang="es-CO" dirty="0"/>
          </a:p>
        </p:txBody>
      </p:sp>
      <p:pic>
        <p:nvPicPr>
          <p:cNvPr id="5" name="Picture 2" descr="Volver al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29" y="349827"/>
            <a:ext cx="8953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38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51793" y="883962"/>
            <a:ext cx="1141423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dirty="0" smtClean="0">
                <a:solidFill>
                  <a:srgbClr val="FF0000"/>
                </a:solidFill>
              </a:rPr>
              <a:t>La  Matrona de la  montaña</a:t>
            </a:r>
          </a:p>
          <a:p>
            <a:pPr algn="ctr"/>
            <a:endParaRPr lang="es-CO" sz="4400" dirty="0" smtClean="0">
              <a:solidFill>
                <a:srgbClr val="FF0000"/>
              </a:solidFill>
            </a:endParaRPr>
          </a:p>
          <a:p>
            <a:pPr lvl="0" algn="ctr"/>
            <a:r>
              <a:rPr lang="es-CO" dirty="0">
                <a:solidFill>
                  <a:srgbClr val="FF0000"/>
                </a:solidFill>
              </a:rPr>
              <a:t>Francisco </a:t>
            </a:r>
            <a:r>
              <a:rPr lang="es-CO" dirty="0" smtClean="0">
                <a:solidFill>
                  <a:srgbClr val="FF0000"/>
                </a:solidFill>
              </a:rPr>
              <a:t>Guerra </a:t>
            </a:r>
            <a:r>
              <a:rPr lang="es-CO" dirty="0" err="1" smtClean="0">
                <a:solidFill>
                  <a:srgbClr val="FF0000"/>
                </a:solidFill>
              </a:rPr>
              <a:t>Belloni</a:t>
            </a:r>
            <a:endParaRPr lang="es-CO" dirty="0" smtClean="0">
              <a:solidFill>
                <a:srgbClr val="FF0000"/>
              </a:solidFill>
            </a:endParaRPr>
          </a:p>
          <a:p>
            <a:pPr lvl="0" algn="ctr"/>
            <a:endParaRPr lang="es-CO" dirty="0" smtClean="0">
              <a:solidFill>
                <a:srgbClr val="FF0000"/>
              </a:solidFill>
            </a:endParaRPr>
          </a:p>
          <a:p>
            <a:pPr lvl="0" algn="ctr"/>
            <a:r>
              <a:rPr lang="es-CO" dirty="0" smtClean="0">
                <a:solidFill>
                  <a:srgbClr val="FF0000"/>
                </a:solidFill>
              </a:rPr>
              <a:t> </a:t>
            </a:r>
            <a:r>
              <a:rPr lang="es-CO" dirty="0">
                <a:solidFill>
                  <a:prstClr val="black"/>
                </a:solidFill>
              </a:rPr>
              <a:t>Medico </a:t>
            </a:r>
            <a:r>
              <a:rPr lang="es-CO" dirty="0" err="1">
                <a:solidFill>
                  <a:prstClr val="black"/>
                </a:solidFill>
              </a:rPr>
              <a:t>Gineco</a:t>
            </a:r>
            <a:r>
              <a:rPr lang="es-CO" dirty="0">
                <a:solidFill>
                  <a:prstClr val="black"/>
                </a:solidFill>
              </a:rPr>
              <a:t> obstetra especialista en Ecocardiografía fetal</a:t>
            </a:r>
          </a:p>
          <a:p>
            <a:pPr lvl="0" algn="ctr"/>
            <a:r>
              <a:rPr lang="es-CO" dirty="0">
                <a:solidFill>
                  <a:prstClr val="black"/>
                </a:solidFill>
              </a:rPr>
              <a:t>Pionero en la formación de matronas especialistas en Ecografía básica, de pesquisa y </a:t>
            </a:r>
            <a:r>
              <a:rPr lang="es-CO" dirty="0" smtClean="0">
                <a:solidFill>
                  <a:prstClr val="black"/>
                </a:solidFill>
              </a:rPr>
              <a:t>derivación</a:t>
            </a:r>
          </a:p>
          <a:p>
            <a:pPr lvl="0" algn="ctr"/>
            <a:endParaRPr lang="es-CO" dirty="0">
              <a:solidFill>
                <a:prstClr val="black"/>
              </a:solidFill>
            </a:endParaRPr>
          </a:p>
          <a:p>
            <a:pPr lvl="0" algn="ctr"/>
            <a:endParaRPr lang="es-CO" dirty="0" smtClean="0">
              <a:solidFill>
                <a:prstClr val="black"/>
              </a:solidFill>
            </a:endParaRPr>
          </a:p>
          <a:p>
            <a:pPr lvl="0" algn="ctr"/>
            <a:endParaRPr lang="es-CO" dirty="0">
              <a:solidFill>
                <a:prstClr val="black"/>
              </a:solidFill>
            </a:endParaRPr>
          </a:p>
          <a:p>
            <a:pPr algn="ctr"/>
            <a:endParaRPr lang="es-CO" dirty="0">
              <a:solidFill>
                <a:prstClr val="black"/>
              </a:solidFill>
            </a:endParaRPr>
          </a:p>
          <a:p>
            <a:pPr algn="ctr"/>
            <a:endParaRPr lang="es-CO" dirty="0">
              <a:solidFill>
                <a:prstClr val="black"/>
              </a:solidFill>
            </a:endParaRPr>
          </a:p>
          <a:p>
            <a:r>
              <a:rPr lang="es-CO" sz="1400" b="1" dirty="0">
                <a:latin typeface="Sabon-Bold"/>
              </a:rPr>
              <a:t>OC20: MAKING OBSTETRICS SAFER</a:t>
            </a:r>
          </a:p>
          <a:p>
            <a:r>
              <a:rPr lang="es-CO" sz="1400" b="1" dirty="0">
                <a:latin typeface="Sabon-Bold"/>
              </a:rPr>
              <a:t>THROUGH ULTRASOUND</a:t>
            </a:r>
          </a:p>
          <a:p>
            <a:r>
              <a:rPr lang="es-CO" sz="1400" dirty="0" smtClean="0">
                <a:latin typeface="Sabon-Roman"/>
              </a:rPr>
              <a:t>OC20.01</a:t>
            </a:r>
          </a:p>
          <a:p>
            <a:r>
              <a:rPr lang="es-CO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Pro-Regular"/>
              </a:rPr>
              <a:t>SEAMOS CONSECUENTES, .QUIEN DEBE REALIZAR LA ECOGRAFIA OBSTETRICA</a:t>
            </a:r>
          </a:p>
          <a:p>
            <a:r>
              <a:rPr lang="es-CO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Pro-Regular"/>
              </a:rPr>
              <a:t>EN LOS CENTROS DE ATENCION PRIMARIA</a:t>
            </a:r>
            <a:r>
              <a:rPr lang="es-CO" sz="1400" dirty="0" smtClean="0">
                <a:latin typeface="MyriadPro-Regular"/>
              </a:rPr>
              <a:t>?</a:t>
            </a:r>
          </a:p>
          <a:p>
            <a:endParaRPr lang="es-CO" sz="1400" dirty="0">
              <a:latin typeface="Sabon-Roman"/>
            </a:endParaRPr>
          </a:p>
          <a:p>
            <a:r>
              <a:rPr lang="es-CO" sz="1400" dirty="0" smtClean="0">
                <a:latin typeface="Sabon-Roman"/>
              </a:rPr>
              <a:t>F.A</a:t>
            </a:r>
            <a:r>
              <a:rPr lang="es-CO" sz="1400" dirty="0">
                <a:latin typeface="Sabon-Roman"/>
              </a:rPr>
              <a:t>. Guerra1,2, P. Moore1,2, E.N. Acu˜ na1, J.R. Mansilla1,2</a:t>
            </a:r>
          </a:p>
          <a:p>
            <a:r>
              <a:rPr lang="es-CO" sz="1400" i="1" dirty="0">
                <a:latin typeface="Sabon-Italic"/>
              </a:rPr>
              <a:t>1Obstetrics and </a:t>
            </a:r>
            <a:r>
              <a:rPr lang="es-CO" sz="1400" i="1" dirty="0" err="1">
                <a:latin typeface="Sabon-Italic"/>
              </a:rPr>
              <a:t>Gynecology</a:t>
            </a:r>
            <a:r>
              <a:rPr lang="es-CO" sz="1400" i="1" dirty="0">
                <a:latin typeface="Sabon-Italic"/>
              </a:rPr>
              <a:t>, Universidad Austral de Chile,</a:t>
            </a:r>
          </a:p>
          <a:p>
            <a:r>
              <a:rPr lang="es-CO" sz="1400" i="1" dirty="0">
                <a:latin typeface="Sabon-Italic"/>
              </a:rPr>
              <a:t>Valdivia, Chile; 2Maternidad, </a:t>
            </a:r>
            <a:r>
              <a:rPr lang="es-CO" sz="1400" i="1" dirty="0" err="1">
                <a:latin typeface="Sabon-Italic"/>
              </a:rPr>
              <a:t>Clinica</a:t>
            </a:r>
            <a:r>
              <a:rPr lang="es-CO" sz="1400" i="1" dirty="0">
                <a:latin typeface="Sabon-Italic"/>
              </a:rPr>
              <a:t> Alemana, Valdivia,</a:t>
            </a:r>
            <a:endParaRPr lang="es-CO" sz="1400" dirty="0">
              <a:solidFill>
                <a:srgbClr val="FF0000"/>
              </a:solidFill>
            </a:endParaRPr>
          </a:p>
          <a:p>
            <a:pPr algn="ctr"/>
            <a:endParaRPr lang="es-CO" sz="14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168538"/>
              </p:ext>
            </p:extLst>
          </p:nvPr>
        </p:nvGraphicFramePr>
        <p:xfrm>
          <a:off x="10547131" y="6023831"/>
          <a:ext cx="1418898" cy="668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Objeto empaquetador del shell" showAsIcon="1" r:id="rId3" imgW="1459440" imgH="686880" progId="Package">
                  <p:embed/>
                </p:oleObj>
              </mc:Choice>
              <mc:Fallback>
                <p:oleObj name="Objeto empaquetador del shell" showAsIcon="1" r:id="rId3" imgW="145944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7131" y="6023831"/>
                        <a:ext cx="1418898" cy="668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7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13034" y="2593427"/>
            <a:ext cx="8534400" cy="1752600"/>
          </a:xfrm>
        </p:spPr>
        <p:txBody>
          <a:bodyPr>
            <a:normAutofit fontScale="85000" lnSpcReduction="20000"/>
          </a:bodyPr>
          <a:lstStyle/>
          <a:p>
            <a:r>
              <a:rPr lang="es-CL" dirty="0" smtClean="0"/>
              <a:t>SECTOR RAÑINTULELFU</a:t>
            </a:r>
          </a:p>
          <a:p>
            <a:r>
              <a:rPr lang="es-CL" dirty="0" smtClean="0"/>
              <a:t>DISTANTE 3 HORAS CAMINANDO DE LA POSTA DE LIQUIÑE</a:t>
            </a:r>
          </a:p>
          <a:p>
            <a:endParaRPr lang="es-CL" dirty="0"/>
          </a:p>
          <a:p>
            <a:r>
              <a:rPr lang="es-CL" dirty="0" smtClean="0"/>
              <a:t>Zona precordillerana.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863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 descr="C:\Users\Liquiñe\Desktop\fotos ecos domiciliarias\DSC0409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664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050" name="Picture 2" descr="C:\Users\Liquiñe\Desktop\fotos ecos domiciliarias\DSC0409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51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074" name="Picture 2" descr="C:\Users\Liquiñe\Desktop\fotos ecos domiciliarias\DSC0409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05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098" name="Picture 2" descr="C:\Users\Liquiñe\Desktop\fotos ecos domiciliarias\DSC041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072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122" name="Picture 2" descr="C:\Users\Liquiñe\Desktop\fotos ecos domiciliarias\DSC041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221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146" name="Picture 2" descr="C:\Users\Liquiñe\Desktop\fotos ecos domiciliarias\DSC041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772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170" name="Picture 2" descr="C:\Users\Liquiñe\Desktop\fotos ecos domiciliarias\DSC041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7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8194" name="Picture 2" descr="C:\Users\Liquiñe\Desktop\fotos ecos domiciliarias\DSC041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02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218" name="Picture 2" descr="C:\Users\Liquiñe\Desktop\fotos ecos domiciliarias\DSC041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88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1266" name="Picture 2" descr="C:\Users\Liquiñe\Desktop\fotos ecos domiciliarias\DSC04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524002" y="357167"/>
            <a:ext cx="9144000" cy="9144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9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122" name="Picture 2" descr="C:\Users\Liquiñe\Desktop\ecos 2\101MSDCF\DSC040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381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146" name="Picture 2" descr="C:\Users\Liquiñe\Desktop\ecos 2\101MSDCF\DSC040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177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20482" name="Picture 2" descr="C:\Users\Liquiñe\Desktop\ecos 2\101MSDCF\DSC0408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471619"/>
              </p:ext>
            </p:extLst>
          </p:nvPr>
        </p:nvGraphicFramePr>
        <p:xfrm>
          <a:off x="0" y="5965660"/>
          <a:ext cx="1497013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Objeto empaquetador del shell" showAsIcon="1" r:id="rId4" imgW="1497600" imgH="686880" progId="Package">
                  <p:embed/>
                </p:oleObj>
              </mc:Choice>
              <mc:Fallback>
                <p:oleObj name="Objeto empaquetador del shell" showAsIcon="1" r:id="rId4" imgW="149760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5965660"/>
                        <a:ext cx="1497013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60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597635" y="2349062"/>
            <a:ext cx="69701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6600" dirty="0" smtClean="0">
                <a:latin typeface="Bauhaus 93" panose="04030905020B02020C02" pitchFamily="82" charset="0"/>
              </a:rPr>
              <a:t>Marco regulatorio</a:t>
            </a:r>
            <a:endParaRPr lang="es-CO" sz="6600" dirty="0">
              <a:latin typeface="Bauhaus 93" panose="04030905020B02020C02" pitchFamily="82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99545" y="4367048"/>
            <a:ext cx="11745310" cy="156966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O" sz="4800" dirty="0" smtClean="0"/>
              <a:t>Ley de deberes y derechos de los  pacientes</a:t>
            </a:r>
          </a:p>
          <a:p>
            <a:r>
              <a:rPr lang="es-CO" sz="4800" dirty="0" smtClean="0"/>
              <a:t>Metas sanitarias 2011–2010 (Elige  </a:t>
            </a:r>
            <a:r>
              <a:rPr lang="es-CO" sz="4800" dirty="0"/>
              <a:t>V</a:t>
            </a:r>
            <a:r>
              <a:rPr lang="es-CO" sz="4800" dirty="0" smtClean="0"/>
              <a:t>ivir Sano)</a:t>
            </a:r>
            <a:endParaRPr lang="es-CO" sz="4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51" y="204320"/>
            <a:ext cx="8955800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5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243291"/>
            <a:ext cx="12192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6000" dirty="0" smtClean="0">
              <a:latin typeface="Candara" panose="020E0502030303020204" pitchFamily="34" charset="0"/>
            </a:endParaRPr>
          </a:p>
          <a:p>
            <a:endParaRPr lang="es-CO" sz="6000" dirty="0" smtClean="0">
              <a:latin typeface="Candara" panose="020E0502030303020204" pitchFamily="34" charset="0"/>
            </a:endParaRPr>
          </a:p>
          <a:p>
            <a:r>
              <a:rPr lang="es-CO" sz="4800" dirty="0" smtClean="0">
                <a:latin typeface="Candara" panose="020E0502030303020204" pitchFamily="34" charset="0"/>
              </a:rPr>
              <a:t>OE </a:t>
            </a:r>
            <a:r>
              <a:rPr lang="es-CO" sz="4800" dirty="0">
                <a:latin typeface="Candara" panose="020E0502030303020204" pitchFamily="34" charset="0"/>
              </a:rPr>
              <a:t>5 DETERMINANTES SOCIALES </a:t>
            </a:r>
          </a:p>
          <a:p>
            <a:endParaRPr lang="es-CO" sz="4800" dirty="0">
              <a:latin typeface="Candara" panose="020E0502030303020204" pitchFamily="34" charset="0"/>
            </a:endParaRPr>
          </a:p>
          <a:p>
            <a:r>
              <a:rPr lang="es-CO" sz="4800" dirty="0">
                <a:latin typeface="Candara" panose="020E0502030303020204" pitchFamily="34" charset="0"/>
              </a:rPr>
              <a:t>Disminuir la gradiente de </a:t>
            </a:r>
            <a:r>
              <a:rPr lang="es-CO" sz="4800" dirty="0" smtClean="0">
                <a:latin typeface="Candara" panose="020E0502030303020204" pitchFamily="34" charset="0"/>
              </a:rPr>
              <a:t>inequidad </a:t>
            </a:r>
            <a:r>
              <a:rPr lang="es-CO" sz="4800" dirty="0">
                <a:latin typeface="Candara" panose="020E0502030303020204" pitchFamily="34" charset="0"/>
              </a:rPr>
              <a:t>en salud relacionada con posición social </a:t>
            </a:r>
            <a:r>
              <a:rPr lang="es-CO" sz="4800" dirty="0" smtClean="0">
                <a:latin typeface="Candara" panose="020E0502030303020204" pitchFamily="34" charset="0"/>
              </a:rPr>
              <a:t> </a:t>
            </a:r>
          </a:p>
          <a:p>
            <a:endParaRPr lang="es-CO" sz="4800" dirty="0">
              <a:latin typeface="Candara" panose="020E0502030303020204" pitchFamily="34" charset="0"/>
            </a:endParaRPr>
          </a:p>
          <a:p>
            <a:r>
              <a:rPr lang="es-CO" sz="4800" dirty="0" smtClean="0">
                <a:latin typeface="Candara" panose="020E0502030303020204" pitchFamily="34" charset="0"/>
              </a:rPr>
              <a:t>Inequidad </a:t>
            </a:r>
            <a:r>
              <a:rPr lang="es-CO" sz="4800" dirty="0">
                <a:latin typeface="Candara" panose="020E0502030303020204" pitchFamily="34" charset="0"/>
              </a:rPr>
              <a:t>por zonas geográficas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51" y="204320"/>
            <a:ext cx="8955800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0339" cy="29766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339" y="-1"/>
            <a:ext cx="6601661" cy="43358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976674"/>
            <a:ext cx="5961374" cy="388132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446117" y="5212197"/>
            <a:ext cx="58945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400" dirty="0" smtClean="0">
                <a:solidFill>
                  <a:srgbClr val="FF0000"/>
                </a:solidFill>
                <a:latin typeface="Candara" panose="020E0502030303020204" pitchFamily="34" charset="0"/>
              </a:rPr>
              <a:t>Chile y su loca geografía</a:t>
            </a:r>
            <a:endParaRPr lang="es-CO" sz="44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30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734207" y="2916620"/>
            <a:ext cx="95141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¿ RECURSOS </a:t>
            </a:r>
            <a:r>
              <a:rPr lang="es-CO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HUMANOS</a:t>
            </a:r>
            <a:r>
              <a:rPr lang="es-CO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 PARA QUÉ?</a:t>
            </a:r>
          </a:p>
          <a:p>
            <a:endParaRPr lang="es-CO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anose="04030905020B02020C02" pitchFamily="82" charset="0"/>
            </a:endParaRPr>
          </a:p>
          <a:p>
            <a:r>
              <a:rPr lang="es-CO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¿</a:t>
            </a:r>
            <a:r>
              <a:rPr lang="es-CO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Más de lo mismo con el mismo pizarrón?</a:t>
            </a:r>
            <a:endParaRPr lang="es-CO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anose="04030905020B02020C02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191" y="402713"/>
            <a:ext cx="8955800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191" y="402713"/>
            <a:ext cx="8955800" cy="877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7655" y="1661472"/>
            <a:ext cx="1219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dirty="0" smtClean="0">
                <a:latin typeface="Candara" panose="020E0502030303020204" pitchFamily="34" charset="0"/>
              </a:rPr>
              <a:t>Enfoque salubrista</a:t>
            </a:r>
          </a:p>
          <a:p>
            <a:pPr algn="ctr"/>
            <a:r>
              <a:rPr lang="es-CO" sz="5400" dirty="0">
                <a:latin typeface="Candara" panose="020E0502030303020204" pitchFamily="34" charset="0"/>
              </a:rPr>
              <a:t>y</a:t>
            </a:r>
            <a:r>
              <a:rPr lang="es-CO" sz="5400" dirty="0" smtClean="0">
                <a:latin typeface="Candara" panose="020E0502030303020204" pitchFamily="34" charset="0"/>
              </a:rPr>
              <a:t> territorial</a:t>
            </a:r>
          </a:p>
          <a:p>
            <a:pPr algn="ctr"/>
            <a:endParaRPr lang="es-CO" sz="5400" dirty="0" smtClean="0">
              <a:latin typeface="Candara" panose="020E0502030303020204" pitchFamily="34" charset="0"/>
            </a:endParaRPr>
          </a:p>
          <a:p>
            <a:pPr algn="ctr"/>
            <a:r>
              <a:rPr lang="es-CO" sz="5400" dirty="0" smtClean="0">
                <a:latin typeface="Candara" panose="020E0502030303020204" pitchFamily="34" charset="0"/>
              </a:rPr>
              <a:t>Enfoque salud mental</a:t>
            </a:r>
          </a:p>
          <a:p>
            <a:pPr algn="ctr"/>
            <a:endParaRPr lang="es-CO" sz="5400" dirty="0" smtClean="0">
              <a:latin typeface="Candara" panose="020E0502030303020204" pitchFamily="34" charset="0"/>
            </a:endParaRPr>
          </a:p>
          <a:p>
            <a:pPr algn="ctr"/>
            <a:r>
              <a:rPr lang="es-CO" sz="5400" dirty="0" smtClean="0">
                <a:latin typeface="Candara" panose="020E0502030303020204" pitchFamily="34" charset="0"/>
              </a:rPr>
              <a:t>Enfoque humanizado</a:t>
            </a:r>
            <a:endParaRPr lang="es-CO" sz="5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71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51" y="204320"/>
            <a:ext cx="8955800" cy="877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73551" y="1591731"/>
            <a:ext cx="3431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Formar estudiantes con </a:t>
            </a:r>
            <a:r>
              <a:rPr lang="es-CO" dirty="0" err="1" smtClean="0"/>
              <a:t>Telesalud</a:t>
            </a:r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2494600" y="2007229"/>
            <a:ext cx="4392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Formar-nos  docentes con y para la </a:t>
            </a:r>
            <a:r>
              <a:rPr lang="es-CO" dirty="0" err="1" smtClean="0"/>
              <a:t>Telesalud</a:t>
            </a:r>
            <a:endParaRPr lang="es-CO" dirty="0" smtClean="0"/>
          </a:p>
          <a:p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3628595" y="2537881"/>
            <a:ext cx="7545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Formar profesionales  clínicos para y con la </a:t>
            </a:r>
            <a:r>
              <a:rPr lang="es-CO" dirty="0" err="1" smtClean="0"/>
              <a:t>Telesalud</a:t>
            </a:r>
            <a:r>
              <a:rPr lang="es-CO" dirty="0" smtClean="0"/>
              <a:t>  y para con el </a:t>
            </a:r>
            <a:r>
              <a:rPr lang="es-CO" dirty="0" err="1"/>
              <a:t>T</a:t>
            </a:r>
            <a:r>
              <a:rPr lang="es-CO" dirty="0" err="1" smtClean="0"/>
              <a:t>elecuidado</a:t>
            </a:r>
            <a:endParaRPr lang="es-CO" dirty="0"/>
          </a:p>
        </p:txBody>
      </p:sp>
      <p:sp>
        <p:nvSpPr>
          <p:cNvPr id="6" name="CuadroTexto 5"/>
          <p:cNvSpPr txBox="1"/>
          <p:nvPr/>
        </p:nvSpPr>
        <p:spPr>
          <a:xfrm>
            <a:off x="4303044" y="3035944"/>
            <a:ext cx="619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Formar personal técnico para y con la </a:t>
            </a:r>
            <a:r>
              <a:rPr lang="es-CO" dirty="0" err="1" smtClean="0"/>
              <a:t>telesalud</a:t>
            </a:r>
            <a:r>
              <a:rPr lang="es-CO" dirty="0" smtClean="0"/>
              <a:t>  y el </a:t>
            </a:r>
            <a:r>
              <a:rPr lang="es-CO" dirty="0" err="1" smtClean="0"/>
              <a:t>telecuidado</a:t>
            </a:r>
            <a:endParaRPr lang="es-CO" dirty="0"/>
          </a:p>
        </p:txBody>
      </p:sp>
      <p:sp>
        <p:nvSpPr>
          <p:cNvPr id="7" name="CuadroTexto 6"/>
          <p:cNvSpPr txBox="1"/>
          <p:nvPr/>
        </p:nvSpPr>
        <p:spPr>
          <a:xfrm>
            <a:off x="7507094" y="3589942"/>
            <a:ext cx="3904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Formar usuarios/as para su </a:t>
            </a:r>
            <a:r>
              <a:rPr lang="es-CO" dirty="0" err="1" smtClean="0"/>
              <a:t>Telecuidado</a:t>
            </a:r>
            <a:endParaRPr lang="es-CO" dirty="0"/>
          </a:p>
        </p:txBody>
      </p:sp>
      <p:sp>
        <p:nvSpPr>
          <p:cNvPr id="8" name="CuadroTexto 7"/>
          <p:cNvSpPr txBox="1"/>
          <p:nvPr/>
        </p:nvSpPr>
        <p:spPr>
          <a:xfrm>
            <a:off x="1158949" y="5457586"/>
            <a:ext cx="2539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>
                <a:solidFill>
                  <a:srgbClr val="FF0000"/>
                </a:solidFill>
              </a:rPr>
              <a:t>¿PARA QUÉ?</a:t>
            </a:r>
            <a:endParaRPr lang="es-CO" sz="3600" dirty="0">
              <a:solidFill>
                <a:srgbClr val="FF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303044" y="5826918"/>
            <a:ext cx="5956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¿Metas </a:t>
            </a:r>
            <a:r>
              <a:rPr lang="es-CO" dirty="0" smtClean="0"/>
              <a:t>sanitarias para el año 2020/ Inequidades </a:t>
            </a:r>
            <a:r>
              <a:rPr lang="es-CO" dirty="0" smtClean="0"/>
              <a:t>geográficas?</a:t>
            </a:r>
            <a:endParaRPr lang="es-CO" dirty="0"/>
          </a:p>
        </p:txBody>
      </p:sp>
      <p:sp>
        <p:nvSpPr>
          <p:cNvPr id="9" name="CuadroTexto 8"/>
          <p:cNvSpPr txBox="1"/>
          <p:nvPr/>
        </p:nvSpPr>
        <p:spPr>
          <a:xfrm>
            <a:off x="4691035" y="5457586"/>
            <a:ext cx="497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¿</a:t>
            </a:r>
            <a:r>
              <a:rPr lang="es-CO" dirty="0" smtClean="0"/>
              <a:t>FORMAR </a:t>
            </a:r>
            <a:r>
              <a:rPr lang="es-CO" dirty="0" smtClean="0"/>
              <a:t>PARA  LA EMERGENCIA Y LA  </a:t>
            </a:r>
            <a:r>
              <a:rPr lang="es-CO" dirty="0" smtClean="0"/>
              <a:t>URGENCIA?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5308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17981" y="800825"/>
            <a:ext cx="10520829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Bauhaus 93" panose="04030905020B02020C02" pitchFamily="82" charset="0"/>
              </a:rPr>
              <a:t>Muchas respuestas las  intuimos pero …..</a:t>
            </a:r>
          </a:p>
          <a:p>
            <a:endParaRPr lang="es-CO" sz="3200" dirty="0">
              <a:solidFill>
                <a:schemeClr val="tx2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endParaRPr lang="es-CO" sz="3200" dirty="0" smtClean="0">
              <a:solidFill>
                <a:schemeClr val="tx2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Bauhaus 93" panose="04030905020B02020C02" pitchFamily="82" charset="0"/>
              </a:rPr>
              <a:t>Debemos priorizar, jerarquizar Y PARA ELLO APRENDER</a:t>
            </a:r>
          </a:p>
          <a:p>
            <a:endParaRPr lang="es-CO" sz="3200" dirty="0">
              <a:solidFill>
                <a:schemeClr val="tx2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Bauhaus 93" panose="04030905020B02020C02" pitchFamily="82" charset="0"/>
              </a:rPr>
              <a:t>De quienes ya han acertado y errado antes que  nosotros</a:t>
            </a:r>
          </a:p>
          <a:p>
            <a:endParaRPr lang="es-CO" sz="3200" dirty="0">
              <a:solidFill>
                <a:schemeClr val="tx2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Bauhaus 93" panose="04030905020B02020C02" pitchFamily="82" charset="0"/>
              </a:rPr>
              <a:t>Y eso implica ….</a:t>
            </a:r>
          </a:p>
          <a:p>
            <a:endParaRPr lang="es-CO" sz="3200" dirty="0">
              <a:solidFill>
                <a:schemeClr val="tx2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pPr algn="ctr"/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Bauhaus 93" panose="04030905020B02020C02" pitchFamily="82" charset="0"/>
              </a:rPr>
              <a:t>SISTEMATIZAR LOS PROCESOS DE FORMACIÓN</a:t>
            </a:r>
            <a:endParaRPr lang="es-CO" sz="3200" dirty="0">
              <a:solidFill>
                <a:schemeClr val="tx2">
                  <a:lumMod val="75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1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71145" y="1229710"/>
            <a:ext cx="56069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Ciclo cardiaco </a:t>
            </a:r>
            <a:r>
              <a:rPr lang="es-CO" dirty="0" err="1" smtClean="0"/>
              <a:t>dia´p</a:t>
            </a:r>
            <a:r>
              <a:rPr lang="es-CO" dirty="0" smtClean="0"/>
              <a:t> 19,  objetos aprendizaje  objetos</a:t>
            </a:r>
          </a:p>
          <a:p>
            <a:endParaRPr lang="es-CO" dirty="0"/>
          </a:p>
          <a:p>
            <a:r>
              <a:rPr lang="es-CO" dirty="0" err="1" smtClean="0"/>
              <a:t>Ecografo</a:t>
            </a:r>
            <a:r>
              <a:rPr lang="es-CO" dirty="0" smtClean="0"/>
              <a:t> 2014, simulador , objetos de aprendizaje </a:t>
            </a:r>
            <a:r>
              <a:rPr lang="es-CO" dirty="0" err="1" smtClean="0"/>
              <a:t>diapo</a:t>
            </a:r>
            <a:r>
              <a:rPr lang="es-CO" smtClean="0"/>
              <a:t> 5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4714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484</Words>
  <Application>Microsoft Office PowerPoint</Application>
  <PresentationFormat>Panorámica</PresentationFormat>
  <Paragraphs>91</Paragraphs>
  <Slides>27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41" baseType="lpstr">
      <vt:lpstr>Arial</vt:lpstr>
      <vt:lpstr>Bauhaus 93</vt:lpstr>
      <vt:lpstr>Calibri</vt:lpstr>
      <vt:lpstr>Calibri Light</vt:lpstr>
      <vt:lpstr>Candara</vt:lpstr>
      <vt:lpstr>MyriadPro-Regular</vt:lpstr>
      <vt:lpstr>Sabon-Bold</vt:lpstr>
      <vt:lpstr>Sabon-Italic</vt:lpstr>
      <vt:lpstr>Sabon-Roman</vt:lpstr>
      <vt:lpstr>Tema de Office</vt:lpstr>
      <vt:lpstr>1_Tema de Office</vt:lpstr>
      <vt:lpstr>2_Tema de Office</vt:lpstr>
      <vt:lpstr>3_Tema de Office</vt:lpstr>
      <vt:lpstr>Objeto empaquetador del shell</vt:lpstr>
      <vt:lpstr>Telesalud - Telecuidado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Telesalud - Telecuidado</dc:title>
  <dc:creator>Huesped Piso8</dc:creator>
  <cp:lastModifiedBy>Huesped Piso2</cp:lastModifiedBy>
  <cp:revision>16</cp:revision>
  <dcterms:created xsi:type="dcterms:W3CDTF">2015-04-10T01:53:49Z</dcterms:created>
  <dcterms:modified xsi:type="dcterms:W3CDTF">2015-04-10T06:06:41Z</dcterms:modified>
</cp:coreProperties>
</file>