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24"/>
  </p:notesMasterIdLst>
  <p:sldIdLst>
    <p:sldId id="257" r:id="rId2"/>
    <p:sldId id="291" r:id="rId3"/>
    <p:sldId id="259" r:id="rId4"/>
    <p:sldId id="264" r:id="rId5"/>
    <p:sldId id="299" r:id="rId6"/>
    <p:sldId id="303" r:id="rId7"/>
    <p:sldId id="293" r:id="rId8"/>
    <p:sldId id="297" r:id="rId9"/>
    <p:sldId id="296" r:id="rId10"/>
    <p:sldId id="301" r:id="rId11"/>
    <p:sldId id="294" r:id="rId12"/>
    <p:sldId id="302" r:id="rId13"/>
    <p:sldId id="262" r:id="rId14"/>
    <p:sldId id="276" r:id="rId15"/>
    <p:sldId id="278" r:id="rId16"/>
    <p:sldId id="300" r:id="rId17"/>
    <p:sldId id="280" r:id="rId18"/>
    <p:sldId id="283" r:id="rId19"/>
    <p:sldId id="287" r:id="rId20"/>
    <p:sldId id="288" r:id="rId21"/>
    <p:sldId id="292" r:id="rId22"/>
    <p:sldId id="286" r:id="rId23"/>
  </p:sldIdLst>
  <p:sldSz cx="9144000" cy="5143500" type="screen16x9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2039"/>
    <a:srgbClr val="050D17"/>
    <a:srgbClr val="003200"/>
    <a:srgbClr val="081320"/>
    <a:srgbClr val="0D0039"/>
    <a:srgbClr val="0308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>
        <p:scale>
          <a:sx n="116" d="100"/>
          <a:sy n="116" d="100"/>
        </p:scale>
        <p:origin x="-72" y="3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36076-6C2A-4D89-886E-8D68C5D86E5F}" type="datetimeFigureOut">
              <a:rPr lang="es-VE" smtClean="0"/>
              <a:t>09/04/2015</a:t>
            </a:fld>
            <a:endParaRPr lang="es-V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V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D5E0E5-6680-4A4F-AB25-E4C7951DB694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217709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9pPr>
          </a:lstStyle>
          <a:p>
            <a:pPr algn="r"/>
            <a:fld id="{AD0FAA34-9E5E-49C1-97B3-BC8DB4E5D253}" type="slidenum">
              <a:rPr lang="en-US" sz="1200" smtClean="0">
                <a:latin typeface="Times"/>
              </a:rPr>
              <a:pPr algn="r"/>
              <a:t>1</a:t>
            </a:fld>
            <a:endParaRPr lang="en-US" sz="1200" smtClean="0">
              <a:latin typeface="Times"/>
            </a:endParaRPr>
          </a:p>
        </p:txBody>
      </p:sp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9pPr>
          </a:lstStyle>
          <a:p>
            <a:pPr algn="r"/>
            <a:fld id="{56F9B928-F63E-460A-93B4-E23644DFE9C1}" type="slidenum">
              <a:rPr lang="en-US" sz="1200" smtClean="0">
                <a:latin typeface="Times"/>
              </a:rPr>
              <a:pPr algn="r"/>
              <a:t>2</a:t>
            </a:fld>
            <a:endParaRPr lang="en-US" sz="1200" smtClean="0">
              <a:latin typeface="Times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E0E5-6680-4A4F-AB25-E4C7951DB694}" type="slidenum">
              <a:rPr lang="es-VE" smtClean="0"/>
              <a:t>6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540215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E0E5-6680-4A4F-AB25-E4C7951DB694}" type="slidenum">
              <a:rPr lang="es-VE" smtClean="0"/>
              <a:t>20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503062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E0E5-6680-4A4F-AB25-E4C7951DB694}" type="slidenum">
              <a:rPr lang="es-VE" smtClean="0"/>
              <a:t>21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384932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288DA-9DB5-4815-94C2-9C4B974087F5}" type="datetimeFigureOut">
              <a:rPr lang="es-ES" smtClean="0"/>
              <a:pPr>
                <a:defRPr/>
              </a:pPr>
              <a:t>09/04/2015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BF995B-2A29-47E2-BCAC-E1B7F15A7438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852F26-6F19-4882-80C7-A7CF24E9F856}" type="datetimeFigureOut">
              <a:rPr lang="es-ES" smtClean="0"/>
              <a:pPr>
                <a:defRPr/>
              </a:pPr>
              <a:t>09/04/2015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059A32-F6A1-4258-83BC-E741E86F97F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BD92D1-661A-4434-9541-CF0A9869DDD3}" type="datetimeFigureOut">
              <a:rPr lang="es-ES" smtClean="0"/>
              <a:pPr>
                <a:defRPr/>
              </a:pPr>
              <a:t>09/04/2015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97D92-B3CF-4D78-B517-4E6D9BEE3B38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5DD009-3C73-47C8-86EC-38782B57E237}" type="datetimeFigureOut">
              <a:rPr lang="es-ES" smtClean="0"/>
              <a:pPr>
                <a:defRPr/>
              </a:pPr>
              <a:t>09/04/2015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695AFD-5DEB-4ECC-9498-3F77DCC8B2F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CB613B-897A-4313-B804-700CB847774B}" type="datetimeFigureOut">
              <a:rPr lang="es-ES" smtClean="0"/>
              <a:pPr>
                <a:defRPr/>
              </a:pPr>
              <a:t>09/04/2015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D5804D-0FD9-4E05-9014-0CB35297C6F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8B20AA-E8D7-4A3D-B2CA-041FA39AA49C}" type="datetimeFigureOut">
              <a:rPr lang="es-ES" smtClean="0"/>
              <a:pPr>
                <a:defRPr/>
              </a:pPr>
              <a:t>09/04/2015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4E0D6F-0322-4DE5-916E-15017363F5D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78327D-1FF4-4A86-AD39-6B19AE415C77}" type="datetimeFigureOut">
              <a:rPr lang="es-ES" smtClean="0"/>
              <a:pPr>
                <a:defRPr/>
              </a:pPr>
              <a:t>09/04/2015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4BFB3A-B089-4C5B-AD50-AEC7FCB2BAC8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9D598A-3A8C-4ED2-89C3-0F9C5469FAFE}" type="datetimeFigureOut">
              <a:rPr lang="es-ES" smtClean="0"/>
              <a:pPr>
                <a:defRPr/>
              </a:pPr>
              <a:t>09/04/2015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2366BD-E8CD-4449-8B45-FB7BC5B16DD7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4690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994020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994020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994020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087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8F79A-77DB-43C4-A009-44213525A443}" type="datetimeFigureOut">
              <a:rPr lang="es-ES"/>
              <a:pPr>
                <a:defRPr/>
              </a:pPr>
              <a:t>09/04/2015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541EA-75DE-4DA4-BDFC-DA4850A4942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947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160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3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2" r:id="rId14"/>
    <p:sldLayoutId id="2147483683" r:id="rId15"/>
    <p:sldLayoutId id="2147483649" r:id="rId16"/>
    <p:sldLayoutId id="2147483650" r:id="rId17"/>
    <p:sldLayoutId id="2147483651" r:id="rId1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osmedicine.org/article/info:doi/10.1371/journal.pmed.1001176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15.jpeg"/><Relationship Id="rId9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4.png"/><Relationship Id="rId11" Type="http://schemas.openxmlformats.org/officeDocument/2006/relationships/image" Target="../media/image31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microsoft.com/office/2007/relationships/hdphoto" Target="../media/hdphoto4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10" Type="http://schemas.openxmlformats.org/officeDocument/2006/relationships/image" Target="../media/image31.png"/><Relationship Id="rId4" Type="http://schemas.openxmlformats.org/officeDocument/2006/relationships/image" Target="../media/image34.png"/><Relationship Id="rId9" Type="http://schemas.openxmlformats.org/officeDocument/2006/relationships/image" Target="../media/image3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morta@tele-salud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904383" y="548653"/>
            <a:ext cx="7534275" cy="42165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s-VE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ctr" eaLnBrk="0" hangingPunct="0">
              <a:defRPr/>
            </a:pPr>
            <a:r>
              <a:rPr lang="es-VE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TELEMEDICINA: un nuevo paradigma en la atención médica</a:t>
            </a:r>
          </a:p>
          <a:p>
            <a:pPr algn="ctr" eaLnBrk="0" hangingPunct="0">
              <a:defRPr/>
            </a:pPr>
            <a:endParaRPr lang="es-VE" sz="28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s-ES" sz="16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VIII </a:t>
            </a:r>
            <a:r>
              <a:rPr lang="es-ES" sz="16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Reunión Regional de </a:t>
            </a:r>
            <a:r>
              <a:rPr lang="es-ES" sz="16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ATALACC</a:t>
            </a:r>
          </a:p>
          <a:p>
            <a:pPr algn="ctr"/>
            <a:r>
              <a:rPr lang="es-ES" sz="16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Simposio IRI </a:t>
            </a:r>
            <a:r>
              <a:rPr lang="es-ES" sz="1600" b="1" dirty="0" err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s-ES" sz="1600" b="1" dirty="0" err="1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etarepositorio</a:t>
            </a:r>
            <a:r>
              <a:rPr lang="es-ES" sz="16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Transacciones en Salud</a:t>
            </a:r>
          </a:p>
          <a:p>
            <a:pPr algn="ctr"/>
            <a:endParaRPr lang="es-ES" sz="1400" b="1" dirty="0">
              <a:latin typeface="Verdana"/>
              <a:cs typeface="Verdana"/>
            </a:endParaRPr>
          </a:p>
          <a:p>
            <a:pPr algn="ctr"/>
            <a:endParaRPr lang="es-ES_tradnl" sz="1400" b="1" dirty="0" smtClean="0">
              <a:latin typeface="Verdana"/>
              <a:cs typeface="Verdana"/>
            </a:endParaRPr>
          </a:p>
          <a:p>
            <a:pPr algn="ctr"/>
            <a:endParaRPr lang="es-ES_tradnl" sz="1400" b="1" dirty="0">
              <a:latin typeface="Verdana"/>
              <a:cs typeface="Verdana"/>
            </a:endParaRPr>
          </a:p>
          <a:p>
            <a:pPr algn="ctr"/>
            <a:endParaRPr lang="es-ES_tradnl" sz="1400" b="1" dirty="0" smtClean="0">
              <a:latin typeface="Verdana"/>
              <a:cs typeface="Verdana"/>
            </a:endParaRPr>
          </a:p>
          <a:p>
            <a:pPr algn="ctr"/>
            <a:endParaRPr lang="es-ES_tradnl" sz="1400" b="1" dirty="0">
              <a:latin typeface="Verdana"/>
              <a:cs typeface="Verdana"/>
            </a:endParaRPr>
          </a:p>
          <a:p>
            <a:pPr algn="ctr"/>
            <a:endParaRPr lang="es-ES_tradnl" sz="1400" b="1" dirty="0" smtClean="0">
              <a:latin typeface="Verdana"/>
              <a:cs typeface="Verdana"/>
            </a:endParaRPr>
          </a:p>
          <a:p>
            <a:pPr algn="ctr"/>
            <a:endParaRPr lang="es-ES_tradnl" sz="1400" b="1" dirty="0" smtClean="0">
              <a:latin typeface="Verdana"/>
              <a:cs typeface="Verdana"/>
            </a:endParaRPr>
          </a:p>
          <a:p>
            <a:pPr algn="ctr"/>
            <a:endParaRPr lang="es-ES_tradnl" sz="1400" b="1" dirty="0">
              <a:latin typeface="Verdana"/>
              <a:cs typeface="Verdana"/>
            </a:endParaRPr>
          </a:p>
          <a:p>
            <a:pPr algn="ctr"/>
            <a:r>
              <a:rPr lang="es-ES_tradnl" sz="1200" b="1" dirty="0" smtClean="0">
                <a:latin typeface="Verdana"/>
                <a:cs typeface="Verdana"/>
              </a:rPr>
              <a:t>9 </a:t>
            </a:r>
            <a:r>
              <a:rPr lang="es-ES_tradnl" sz="1200" b="1" dirty="0">
                <a:latin typeface="Verdana"/>
                <a:cs typeface="Verdana"/>
              </a:rPr>
              <a:t>- </a:t>
            </a:r>
            <a:r>
              <a:rPr lang="es-ES_tradnl" sz="1200" b="1" dirty="0" smtClean="0">
                <a:latin typeface="Verdana"/>
                <a:cs typeface="Verdana"/>
              </a:rPr>
              <a:t>10 </a:t>
            </a:r>
            <a:r>
              <a:rPr lang="es-ES_tradnl" sz="1200" b="1" dirty="0">
                <a:latin typeface="Verdana"/>
                <a:cs typeface="Verdana"/>
              </a:rPr>
              <a:t>de </a:t>
            </a:r>
            <a:r>
              <a:rPr lang="es-ES_tradnl" sz="1200" b="1" dirty="0" smtClean="0">
                <a:latin typeface="Verdana"/>
                <a:cs typeface="Verdana"/>
              </a:rPr>
              <a:t>Abril, 2015, Medellín, Colombia</a:t>
            </a:r>
            <a:endParaRPr lang="es-VE" sz="1200" b="1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Imagen 1" descr="Screen Shot 2015-04-08 at 23.28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819" y="3013949"/>
            <a:ext cx="6656153" cy="805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53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4"/>
          <p:cNvSpPr txBox="1">
            <a:spLocks noChangeArrowheads="1"/>
          </p:cNvSpPr>
          <p:nvPr/>
        </p:nvSpPr>
        <p:spPr bwMode="auto">
          <a:xfrm>
            <a:off x="3389314" y="147555"/>
            <a:ext cx="191611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9pPr>
          </a:lstStyle>
          <a:p>
            <a:pPr algn="l"/>
            <a:r>
              <a:rPr lang="es-ES_tradnl" sz="3200" b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Agenda</a:t>
            </a:r>
            <a:endParaRPr lang="es-VE" sz="32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434" name="Text Box 15"/>
          <p:cNvSpPr txBox="1">
            <a:spLocks noChangeArrowheads="1"/>
          </p:cNvSpPr>
          <p:nvPr/>
        </p:nvSpPr>
        <p:spPr bwMode="auto">
          <a:xfrm>
            <a:off x="1250002" y="765790"/>
            <a:ext cx="4436776" cy="3765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9pPr>
          </a:lstStyle>
          <a:p>
            <a:pPr algn="l">
              <a:lnSpc>
                <a:spcPct val="130000"/>
              </a:lnSpc>
              <a:buFont typeface="Wingdings" pitchFamily="2" charset="2"/>
              <a:buChar char="ü"/>
            </a:pPr>
            <a:r>
              <a:rPr lang="es-ES_tradnl" sz="1400" i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¿Qué es telemedicina?</a:t>
            </a:r>
          </a:p>
          <a:p>
            <a:pPr algn="l">
              <a:lnSpc>
                <a:spcPct val="130000"/>
              </a:lnSpc>
              <a:buFont typeface="Wingdings" pitchFamily="2" charset="2"/>
              <a:buChar char="ü"/>
            </a:pPr>
            <a:r>
              <a:rPr lang="es-VE" sz="1400" i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Definición</a:t>
            </a:r>
          </a:p>
          <a:p>
            <a:pPr algn="l">
              <a:lnSpc>
                <a:spcPct val="130000"/>
              </a:lnSpc>
              <a:buFont typeface="Wingdings" pitchFamily="2" charset="2"/>
              <a:buChar char="ü"/>
            </a:pPr>
            <a:r>
              <a:rPr lang="es-ES_tradnl" altLang="ja-JP" sz="1400" i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Tipos de </a:t>
            </a:r>
            <a:r>
              <a:rPr lang="es-ES_tradnl" altLang="ja-JP" sz="1400" i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telemedicina</a:t>
            </a:r>
          </a:p>
          <a:p>
            <a:pPr algn="l">
              <a:lnSpc>
                <a:spcPct val="130000"/>
              </a:lnSpc>
              <a:buFont typeface="Wingdings" pitchFamily="2" charset="2"/>
              <a:buChar char="ü"/>
            </a:pPr>
            <a:r>
              <a:rPr lang="es-VE" sz="1400" i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Aclarando </a:t>
            </a:r>
            <a:r>
              <a:rPr lang="es-VE" sz="1400" i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conceptos</a:t>
            </a:r>
          </a:p>
          <a:p>
            <a:pPr algn="l">
              <a:lnSpc>
                <a:spcPct val="130000"/>
              </a:lnSpc>
              <a:buFont typeface="Wingdings" pitchFamily="2" charset="2"/>
              <a:buChar char="ü"/>
            </a:pPr>
            <a:r>
              <a:rPr lang="es-VE" sz="1400" i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Ejemplos</a:t>
            </a:r>
          </a:p>
          <a:p>
            <a:pPr algn="l">
              <a:lnSpc>
                <a:spcPct val="130000"/>
              </a:lnSpc>
              <a:buFont typeface="Wingdings" pitchFamily="2" charset="2"/>
              <a:buChar char="ü"/>
            </a:pPr>
            <a:r>
              <a:rPr lang="es-VE" sz="1400" i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Que nos depara el futuro</a:t>
            </a:r>
            <a:endParaRPr lang="es-ES" sz="1400" i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>
              <a:lnSpc>
                <a:spcPct val="140000"/>
              </a:lnSpc>
              <a:buFont typeface="Wingdings" pitchFamily="2" charset="2"/>
              <a:buChar char="ü"/>
            </a:pPr>
            <a:r>
              <a:rPr lang="es-ES_tradnl" altLang="ja-JP" sz="1400" i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Nuevo paradigma</a:t>
            </a:r>
          </a:p>
          <a:p>
            <a:pPr algn="l">
              <a:lnSpc>
                <a:spcPct val="140000"/>
              </a:lnSpc>
              <a:buFont typeface="Wingdings" pitchFamily="2" charset="2"/>
              <a:buChar char="ü"/>
            </a:pPr>
            <a:r>
              <a:rPr lang="es-ES_tradnl" altLang="ja-JP" sz="1400" i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En </a:t>
            </a:r>
            <a:r>
              <a:rPr lang="es-ES_tradnl" altLang="ja-JP" sz="1400" i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nuestra </a:t>
            </a:r>
            <a:r>
              <a:rPr lang="es-ES_tradnl" altLang="ja-JP" sz="1400" i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experiencia</a:t>
            </a:r>
            <a:endParaRPr lang="es-ES_tradnl" altLang="ja-JP" sz="1400" i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>
              <a:lnSpc>
                <a:spcPct val="130000"/>
              </a:lnSpc>
              <a:buFont typeface="Wingdings" pitchFamily="2" charset="2"/>
              <a:buChar char="ü"/>
            </a:pPr>
            <a:r>
              <a:rPr lang="es-ES_tradnl" sz="1400" i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Modelo operativo</a:t>
            </a:r>
            <a:endParaRPr lang="es-ES_tradnl" sz="1400" i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>
              <a:lnSpc>
                <a:spcPct val="130000"/>
              </a:lnSpc>
              <a:buFont typeface="Wingdings" pitchFamily="2" charset="2"/>
              <a:buChar char="ü"/>
            </a:pPr>
            <a:r>
              <a:rPr lang="es-ES_tradnl" altLang="ja-JP" sz="1400" i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Infraestructura técnica</a:t>
            </a:r>
            <a:endParaRPr lang="es-ES_tradnl" altLang="ja-JP" sz="1400" i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>
              <a:lnSpc>
                <a:spcPct val="130000"/>
              </a:lnSpc>
              <a:buFont typeface="Wingdings" pitchFamily="2" charset="2"/>
              <a:buChar char="ü"/>
            </a:pPr>
            <a:r>
              <a:rPr lang="es-ES_tradnl" altLang="ja-JP" sz="1400" i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Que hacer primero</a:t>
            </a:r>
          </a:p>
          <a:p>
            <a:pPr algn="l">
              <a:lnSpc>
                <a:spcPct val="130000"/>
              </a:lnSpc>
              <a:buFont typeface="Wingdings" pitchFamily="2" charset="2"/>
              <a:buChar char="ü"/>
            </a:pPr>
            <a:r>
              <a:rPr lang="es-ES_tradnl" altLang="ja-JP" sz="1400" i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_tradnl" altLang="ja-JP" sz="1400" i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Lecciones aprendidas</a:t>
            </a:r>
          </a:p>
          <a:p>
            <a:pPr algn="l">
              <a:lnSpc>
                <a:spcPct val="130000"/>
              </a:lnSpc>
              <a:buFont typeface="Wingdings" pitchFamily="2" charset="2"/>
              <a:buChar char="ü"/>
            </a:pPr>
            <a:r>
              <a:rPr lang="es-ES_tradnl" altLang="ja-JP" sz="1400" i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Conclusiones</a:t>
            </a:r>
            <a:endParaRPr lang="es-ES_tradnl" altLang="ja-JP" sz="1400" i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17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71472" y="2050854"/>
            <a:ext cx="544812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32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¿Qué es Telemedicina?</a:t>
            </a:r>
            <a:endParaRPr lang="es-VE" sz="32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72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2"/>
          <p:cNvSpPr txBox="1">
            <a:spLocks noChangeArrowheads="1"/>
          </p:cNvSpPr>
          <p:nvPr/>
        </p:nvSpPr>
        <p:spPr bwMode="auto">
          <a:xfrm>
            <a:off x="3236381" y="976313"/>
            <a:ext cx="2499803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9pPr>
          </a:lstStyle>
          <a:p>
            <a:r>
              <a:rPr lang="es-ES_tradnl" sz="32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Definici</a:t>
            </a:r>
            <a:r>
              <a:rPr lang="es-ES_tradnl" altLang="ja-JP" sz="32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ón</a:t>
            </a:r>
            <a:endParaRPr lang="es-VE" sz="32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1603" name="Text Box 3"/>
          <p:cNvSpPr txBox="1">
            <a:spLocks noChangeArrowheads="1"/>
          </p:cNvSpPr>
          <p:nvPr/>
        </p:nvSpPr>
        <p:spPr bwMode="auto">
          <a:xfrm>
            <a:off x="638175" y="1995492"/>
            <a:ext cx="7962900" cy="120032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es-VE" sz="2400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“El uso de las tecnologías de información y las </a:t>
            </a:r>
            <a:r>
              <a:rPr lang="es-VE" sz="24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comunicaciones </a:t>
            </a:r>
            <a:r>
              <a:rPr lang="es-VE" sz="2400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s-VE" sz="2400" b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TIC</a:t>
            </a:r>
            <a:r>
              <a:rPr lang="es-VE" sz="2400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para dar atención médica a distancia</a:t>
            </a:r>
            <a:r>
              <a:rPr lang="es-VE" sz="24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”.</a:t>
            </a:r>
            <a:endParaRPr lang="es-ES" sz="2400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62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719137" y="1202099"/>
            <a:ext cx="8358188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es-ES"/>
            </a:defPPr>
            <a:lvl2pPr marL="0" lvl="1">
              <a:defRPr sz="1400" b="1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</a:lstStyle>
          <a:p>
            <a:pPr lvl="1"/>
            <a:r>
              <a:rPr lang="es-ES" dirty="0" smtClean="0"/>
              <a:t>Síncrona (Tiempo Real): </a:t>
            </a:r>
            <a:r>
              <a:rPr lang="es-ES" b="0" dirty="0"/>
              <a:t>Transmisión de señales simultánea a su obtención y destinada a su inmediata visualización o procesamiento. Normalmente utilizado en video consultas o monitoreo en casa</a:t>
            </a:r>
            <a:endParaRPr lang="es-VE" b="0" dirty="0"/>
          </a:p>
        </p:txBody>
      </p:sp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3480120" y="1958143"/>
            <a:ext cx="4737194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eaLnBrk="0" hangingPunct="0"/>
            <a:lvl2pPr marL="0" lvl="1" indent="-285750" eaLnBrk="0" hangingPunct="0">
              <a:buClr>
                <a:srgbClr val="003300"/>
              </a:buClr>
              <a:buFont typeface="Wingdings" pitchFamily="2" charset="2"/>
              <a:buChar char="ü"/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ctr" eaLnBrk="0" hangingPunct="0"/>
            <a:lvl4pPr marL="1600200" indent="-228600" algn="ctr" eaLnBrk="0" hangingPunct="0"/>
            <a:lvl5pPr marL="2057400" indent="-228600" algn="ctr" eaLnBrk="0" hangingPunct="0"/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marL="285750" lvl="1">
              <a:buClr>
                <a:srgbClr val="FF6600"/>
              </a:buClr>
              <a:buFont typeface="Wingdings" charset="2"/>
              <a:buChar char="ü"/>
            </a:pPr>
            <a:r>
              <a:rPr lang="es-VE" sz="1200" dirty="0">
                <a:solidFill>
                  <a:srgbClr val="FFFFFF"/>
                </a:solidFill>
              </a:rPr>
              <a:t>Requiere de un ancho de banda superior a </a:t>
            </a:r>
            <a:r>
              <a:rPr lang="es-VE" sz="1200" dirty="0" smtClean="0">
                <a:solidFill>
                  <a:srgbClr val="FFFFFF"/>
                </a:solidFill>
              </a:rPr>
              <a:t>1.024 </a:t>
            </a:r>
            <a:r>
              <a:rPr lang="es-VE" sz="1200" dirty="0">
                <a:solidFill>
                  <a:srgbClr val="FFFFFF"/>
                </a:solidFill>
              </a:rPr>
              <a:t>Kbps.</a:t>
            </a:r>
          </a:p>
          <a:p>
            <a:pPr marL="285750" lvl="1">
              <a:buClr>
                <a:srgbClr val="FF6600"/>
              </a:buClr>
              <a:buFont typeface="Wingdings" charset="2"/>
              <a:buChar char="ü"/>
            </a:pPr>
            <a:r>
              <a:rPr lang="es-VE" sz="1200" dirty="0">
                <a:solidFill>
                  <a:srgbClr val="FFFFFF"/>
                </a:solidFill>
              </a:rPr>
              <a:t>Ideal en casos de pacientes de riesgo o crónicos </a:t>
            </a:r>
          </a:p>
          <a:p>
            <a:pPr marL="285750" lvl="1">
              <a:buClr>
                <a:srgbClr val="FF6600"/>
              </a:buClr>
              <a:buFont typeface="Wingdings" charset="2"/>
              <a:buChar char="ü"/>
            </a:pPr>
            <a:r>
              <a:rPr lang="es-VE" sz="1200" dirty="0">
                <a:solidFill>
                  <a:srgbClr val="FFFFFF"/>
                </a:solidFill>
              </a:rPr>
              <a:t>Altos costos</a:t>
            </a:r>
          </a:p>
          <a:p>
            <a:pPr lvl="1"/>
            <a:endParaRPr lang="es-VE" dirty="0">
              <a:solidFill>
                <a:srgbClr val="FFFFFF"/>
              </a:solidFill>
            </a:endParaRP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3480120" y="3842917"/>
            <a:ext cx="473719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9pPr>
          </a:lstStyle>
          <a:p>
            <a:pPr marL="285750" lvl="1" algn="l">
              <a:buClr>
                <a:srgbClr val="FF6600"/>
              </a:buClr>
              <a:buFont typeface="Wingdings" charset="2"/>
              <a:buChar char="ü"/>
            </a:pPr>
            <a:r>
              <a:rPr lang="es-VE" sz="12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Requiere </a:t>
            </a:r>
            <a:r>
              <a:rPr lang="es-VE" sz="1200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 un ancho de banda </a:t>
            </a:r>
            <a:r>
              <a:rPr lang="es-VE" sz="12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 al menos 256 Kbps.   </a:t>
            </a:r>
            <a:endParaRPr lang="es-VE" sz="1200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lvl="1" algn="l">
              <a:buClr>
                <a:srgbClr val="FF6600"/>
              </a:buClr>
              <a:buFont typeface="Wingdings" charset="2"/>
              <a:buChar char="ü"/>
            </a:pPr>
            <a:r>
              <a:rPr lang="es-VE" sz="12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Uso </a:t>
            </a:r>
            <a:r>
              <a:rPr lang="es-VE" sz="1200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mas eficiente del personal médico especializado</a:t>
            </a:r>
          </a:p>
          <a:p>
            <a:pPr marL="285750" lvl="1" algn="l">
              <a:buClr>
                <a:srgbClr val="FF6600"/>
              </a:buClr>
              <a:buFont typeface="Wingdings" charset="2"/>
              <a:buChar char="ü"/>
            </a:pPr>
            <a:r>
              <a:rPr lang="es-VE" sz="12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Costos bajos</a:t>
            </a:r>
            <a:endParaRPr lang="es-VE" sz="1200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lvl="1" algn="l">
              <a:buClr>
                <a:srgbClr val="FF6600"/>
              </a:buClr>
              <a:buFont typeface="Wingdings" charset="2"/>
              <a:buChar char="ü"/>
            </a:pPr>
            <a:r>
              <a:rPr lang="es-VE" sz="12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Cubre </a:t>
            </a:r>
            <a:r>
              <a:rPr lang="es-VE" sz="1200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90-95 % de </a:t>
            </a:r>
            <a:r>
              <a:rPr lang="es-VE" sz="12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las patologías</a:t>
            </a:r>
            <a:endParaRPr lang="es-VE" sz="1200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lvl="1" algn="l">
              <a:buClr>
                <a:srgbClr val="FF6600"/>
              </a:buClr>
              <a:buFont typeface="Wingdings" charset="2"/>
              <a:buChar char="ü"/>
            </a:pPr>
            <a:r>
              <a:rPr lang="es-VE" sz="12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 </a:t>
            </a:r>
            <a:r>
              <a:rPr lang="es-VE" sz="1200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cubre emergencias</a:t>
            </a:r>
            <a:endParaRPr lang="en-US" sz="1200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1 CuadroTexto"/>
          <p:cNvSpPr txBox="1">
            <a:spLocks noChangeArrowheads="1"/>
          </p:cNvSpPr>
          <p:nvPr/>
        </p:nvSpPr>
        <p:spPr bwMode="auto">
          <a:xfrm>
            <a:off x="1953428" y="-543541"/>
            <a:ext cx="521809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9pPr>
          </a:lstStyle>
          <a:p>
            <a:r>
              <a:rPr lang="es-VE" sz="3200" b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Tipos de telemedicina</a:t>
            </a:r>
          </a:p>
        </p:txBody>
      </p:sp>
      <p:sp>
        <p:nvSpPr>
          <p:cNvPr id="6" name="1 CuadroTexto"/>
          <p:cNvSpPr txBox="1"/>
          <p:nvPr/>
        </p:nvSpPr>
        <p:spPr>
          <a:xfrm>
            <a:off x="762000" y="3285953"/>
            <a:ext cx="7658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2pPr marL="0" lvl="1">
              <a:defRPr sz="1800" b="1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</a:lstStyle>
          <a:p>
            <a:pPr lvl="1"/>
            <a:r>
              <a:rPr lang="es-ES" sz="1400" dirty="0" smtClean="0"/>
              <a:t>Asíncrona (En Diferido): </a:t>
            </a:r>
            <a:r>
              <a:rPr lang="es-ES" sz="1400" b="0" dirty="0"/>
              <a:t>Obtención, almacenamiento y transmisión de datos del paciente para su posterior evaluación.</a:t>
            </a:r>
            <a:endParaRPr lang="es-VE" sz="1400" b="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37" y="2058955"/>
            <a:ext cx="1891544" cy="1135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 descr="Screen Shot 2013-09-25 at 18.48.39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28" y="3842917"/>
            <a:ext cx="1813853" cy="1105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1 CuadroTexto"/>
          <p:cNvSpPr txBox="1">
            <a:spLocks noChangeArrowheads="1"/>
          </p:cNvSpPr>
          <p:nvPr/>
        </p:nvSpPr>
        <p:spPr bwMode="auto">
          <a:xfrm>
            <a:off x="1986259" y="456862"/>
            <a:ext cx="5211082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9pPr>
          </a:lstStyle>
          <a:p>
            <a:r>
              <a:rPr lang="es-VE" sz="3200" b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Tipos de telemedicina</a:t>
            </a:r>
          </a:p>
        </p:txBody>
      </p:sp>
    </p:spTree>
    <p:extLst>
      <p:ext uri="{BB962C8B-B14F-4D97-AF65-F5344CB8AC3E}">
        <p14:creationId xmlns:p14="http://schemas.microsoft.com/office/powerpoint/2010/main" val="287928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16"/>
          <p:cNvSpPr txBox="1">
            <a:spLocks noChangeArrowheads="1"/>
          </p:cNvSpPr>
          <p:nvPr/>
        </p:nvSpPr>
        <p:spPr bwMode="auto">
          <a:xfrm>
            <a:off x="2234553" y="378888"/>
            <a:ext cx="496702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9pPr>
          </a:lstStyle>
          <a:p>
            <a:r>
              <a:rPr lang="es-ES_tradnl" sz="3200" b="1" dirty="0" smtClean="0">
                <a:solidFill>
                  <a:srgbClr val="FFFFFF"/>
                </a:solidFill>
                <a:latin typeface="Verdana" pitchFamily="34" charset="0"/>
                <a:cs typeface="+mn-cs"/>
              </a:rPr>
              <a:t>Aclarando conceptos</a:t>
            </a:r>
            <a:endParaRPr lang="es-VE" sz="3200" b="1" dirty="0">
              <a:solidFill>
                <a:srgbClr val="FFFFFF"/>
              </a:solidFill>
              <a:latin typeface="Verdana" pitchFamily="34" charset="0"/>
              <a:cs typeface="+mn-cs"/>
            </a:endParaRPr>
          </a:p>
        </p:txBody>
      </p:sp>
      <p:grpSp>
        <p:nvGrpSpPr>
          <p:cNvPr id="29" name="Agrupar 28"/>
          <p:cNvGrpSpPr/>
          <p:nvPr/>
        </p:nvGrpSpPr>
        <p:grpSpPr>
          <a:xfrm>
            <a:off x="98540" y="997845"/>
            <a:ext cx="8729278" cy="4120269"/>
            <a:chOff x="98540" y="997845"/>
            <a:chExt cx="8729278" cy="4120269"/>
          </a:xfrm>
        </p:grpSpPr>
        <p:sp>
          <p:nvSpPr>
            <p:cNvPr id="2" name="Rectángulo 1"/>
            <p:cNvSpPr/>
            <p:nvPr/>
          </p:nvSpPr>
          <p:spPr>
            <a:xfrm>
              <a:off x="623989" y="1532890"/>
              <a:ext cx="1565510" cy="60221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Teleeducación</a:t>
              </a:r>
              <a:endParaRPr lang="es-ES" dirty="0"/>
            </a:p>
          </p:txBody>
        </p:sp>
        <p:sp>
          <p:nvSpPr>
            <p:cNvPr id="3" name="Rectángulo 2"/>
            <p:cNvSpPr/>
            <p:nvPr/>
          </p:nvSpPr>
          <p:spPr>
            <a:xfrm>
              <a:off x="1357505" y="2966387"/>
              <a:ext cx="6393410" cy="602219"/>
            </a:xfrm>
            <a:prstGeom prst="rect">
              <a:avLst/>
            </a:prstGeom>
            <a:solidFill>
              <a:srgbClr val="0032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Rectángulo 4"/>
            <p:cNvSpPr/>
            <p:nvPr/>
          </p:nvSpPr>
          <p:spPr>
            <a:xfrm>
              <a:off x="3819805" y="1543869"/>
              <a:ext cx="1565510" cy="602219"/>
            </a:xfrm>
            <a:prstGeom prst="rect">
              <a:avLst/>
            </a:prstGeom>
            <a:solidFill>
              <a:srgbClr val="0032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Telemedicina</a:t>
              </a:r>
              <a:endParaRPr lang="es-ES" dirty="0"/>
            </a:p>
          </p:txBody>
        </p:sp>
        <p:sp>
          <p:nvSpPr>
            <p:cNvPr id="6" name="Rectángulo 5"/>
            <p:cNvSpPr/>
            <p:nvPr/>
          </p:nvSpPr>
          <p:spPr>
            <a:xfrm>
              <a:off x="2219681" y="1540271"/>
              <a:ext cx="1565510" cy="60221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Investigación</a:t>
              </a:r>
              <a:endParaRPr lang="es-ES" dirty="0"/>
            </a:p>
          </p:txBody>
        </p:sp>
        <p:sp>
          <p:nvSpPr>
            <p:cNvPr id="7" name="Rectángulo 6"/>
            <p:cNvSpPr/>
            <p:nvPr/>
          </p:nvSpPr>
          <p:spPr>
            <a:xfrm>
              <a:off x="5415567" y="1540271"/>
              <a:ext cx="1565510" cy="6022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err="1" smtClean="0"/>
                <a:t>Telegestión</a:t>
              </a:r>
              <a:endParaRPr lang="es-ES" dirty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7011952" y="1543839"/>
              <a:ext cx="1565510" cy="602219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Tele-Epidemiología</a:t>
              </a:r>
              <a:endParaRPr lang="es-ES" dirty="0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3280595" y="997845"/>
              <a:ext cx="261649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800" b="1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T E L E S A L U D</a:t>
              </a:r>
              <a:endParaRPr lang="es-ES" sz="2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  <p:cxnSp>
          <p:nvCxnSpPr>
            <p:cNvPr id="12" name="Conector recto 11"/>
            <p:cNvCxnSpPr/>
            <p:nvPr/>
          </p:nvCxnSpPr>
          <p:spPr>
            <a:xfrm flipH="1">
              <a:off x="1357505" y="2157037"/>
              <a:ext cx="2462300" cy="80935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/>
            <p:cNvCxnSpPr/>
            <p:nvPr/>
          </p:nvCxnSpPr>
          <p:spPr>
            <a:xfrm>
              <a:off x="5385315" y="2157037"/>
              <a:ext cx="2365600" cy="80935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1573" y="3822116"/>
              <a:ext cx="1818400" cy="7538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3989" y="3756436"/>
              <a:ext cx="1359792" cy="86490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47529" y="3755562"/>
              <a:ext cx="1437484" cy="85329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8" name="Imagen 17" descr="Screen Shot 2013-09-25 at 18.48.39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3046" y="3799358"/>
              <a:ext cx="1359793" cy="82024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9434" y="3822116"/>
              <a:ext cx="1359792" cy="787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Rectángulo 19"/>
            <p:cNvSpPr/>
            <p:nvPr/>
          </p:nvSpPr>
          <p:spPr>
            <a:xfrm>
              <a:off x="1357505" y="2966387"/>
              <a:ext cx="317481" cy="602219"/>
            </a:xfrm>
            <a:prstGeom prst="rect">
              <a:avLst/>
            </a:prstGeom>
            <a:solidFill>
              <a:srgbClr val="66006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Rectángulo 20"/>
            <p:cNvSpPr/>
            <p:nvPr/>
          </p:nvSpPr>
          <p:spPr>
            <a:xfrm>
              <a:off x="2560876" y="2973768"/>
              <a:ext cx="317481" cy="60221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Rectángulo 21"/>
            <p:cNvSpPr/>
            <p:nvPr/>
          </p:nvSpPr>
          <p:spPr>
            <a:xfrm>
              <a:off x="4070782" y="2973768"/>
              <a:ext cx="317481" cy="602219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5579611" y="2973768"/>
              <a:ext cx="317481" cy="60221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Rectángulo 23"/>
            <p:cNvSpPr/>
            <p:nvPr/>
          </p:nvSpPr>
          <p:spPr>
            <a:xfrm>
              <a:off x="7419025" y="2973768"/>
              <a:ext cx="317481" cy="60221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6" name="5 CuadroTexto"/>
            <p:cNvSpPr txBox="1"/>
            <p:nvPr/>
          </p:nvSpPr>
          <p:spPr>
            <a:xfrm>
              <a:off x="248356" y="4740708"/>
              <a:ext cx="72037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VE" sz="800" b="1" dirty="0" smtClean="0">
                  <a:solidFill>
                    <a:srgbClr val="FFFFFF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Fuente:</a:t>
              </a:r>
              <a:r>
                <a:rPr lang="es-VE" sz="800" dirty="0" smtClean="0">
                  <a:solidFill>
                    <a:srgbClr val="FFFFFF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  </a:t>
              </a:r>
              <a:r>
                <a:rPr lang="es-VE" sz="800" b="1" dirty="0" smtClean="0">
                  <a:solidFill>
                    <a:srgbClr val="FFFFFF"/>
                  </a:solidFill>
                </a:rPr>
                <a:t>TELESALUD EN </a:t>
              </a:r>
              <a:r>
                <a:rPr lang="es-VE" sz="800" b="1" dirty="0">
                  <a:solidFill>
                    <a:srgbClr val="FFFFFF"/>
                  </a:solidFill>
                </a:rPr>
                <a:t>LAS AMÉRICAS</a:t>
              </a:r>
              <a:r>
                <a:rPr lang="es-VE" sz="800" dirty="0" smtClean="0">
                  <a:solidFill>
                    <a:srgbClr val="FFFFFF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, </a:t>
              </a:r>
              <a:r>
                <a:rPr lang="es-VE" sz="800" b="1" dirty="0">
                  <a:solidFill>
                    <a:srgbClr val="FFFFFF"/>
                  </a:solidFill>
                </a:rPr>
                <a:t>Comisión Interamericana </a:t>
              </a:r>
              <a:r>
                <a:rPr lang="es-VE" sz="800" b="1" dirty="0" smtClean="0">
                  <a:solidFill>
                    <a:srgbClr val="FFFFFF"/>
                  </a:solidFill>
                </a:rPr>
                <a:t>de Telecomunicaciones</a:t>
              </a:r>
              <a:endParaRPr lang="es-VE" sz="800" b="1" dirty="0">
                <a:solidFill>
                  <a:srgbClr val="FFFFFF"/>
                </a:solidFill>
              </a:endParaRPr>
            </a:p>
            <a:p>
              <a:r>
                <a:rPr lang="es-VE" sz="800" b="1" dirty="0">
                  <a:solidFill>
                    <a:srgbClr val="FFFFFF"/>
                  </a:solidFill>
                </a:rPr>
                <a:t>Organización de los Estados Americanos</a:t>
              </a:r>
              <a:r>
                <a:rPr lang="es-VE" sz="800" dirty="0" smtClean="0">
                  <a:solidFill>
                    <a:srgbClr val="FFFFFF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 UIT, </a:t>
              </a:r>
              <a:r>
                <a:rPr lang="es-VE" sz="800" b="1" dirty="0" smtClean="0">
                  <a:solidFill>
                    <a:srgbClr val="FFFFFF"/>
                  </a:solidFill>
                </a:rPr>
                <a:t>OEA/</a:t>
              </a:r>
              <a:r>
                <a:rPr lang="es-VE" sz="800" b="1" dirty="0" err="1" smtClean="0">
                  <a:solidFill>
                    <a:srgbClr val="FFFFFF"/>
                  </a:solidFill>
                </a:rPr>
                <a:t>Ser.L</a:t>
              </a:r>
              <a:r>
                <a:rPr lang="es-VE" sz="800" b="1" dirty="0" smtClean="0">
                  <a:solidFill>
                    <a:srgbClr val="FFFFFF"/>
                  </a:solidFill>
                </a:rPr>
                <a:t>/XVII.6.4 16 </a:t>
              </a:r>
              <a:r>
                <a:rPr lang="es-VE" sz="800" b="1" dirty="0">
                  <a:solidFill>
                    <a:srgbClr val="FFFFFF"/>
                  </a:solidFill>
                </a:rPr>
                <a:t>diciembre 2003</a:t>
              </a:r>
              <a:endParaRPr lang="es-VE" sz="800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8528187" y="1412501"/>
              <a:ext cx="2996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ES" dirty="0" smtClean="0"/>
                <a:t>*</a:t>
              </a:r>
              <a:endParaRPr lang="es-ES" dirty="0"/>
            </a:p>
          </p:txBody>
        </p:sp>
        <p:sp>
          <p:nvSpPr>
            <p:cNvPr id="28" name="CuadroTexto 27"/>
            <p:cNvSpPr txBox="1"/>
            <p:nvPr/>
          </p:nvSpPr>
          <p:spPr>
            <a:xfrm>
              <a:off x="98540" y="4748782"/>
              <a:ext cx="2996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smtClean="0"/>
                <a:t>*</a:t>
              </a:r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267467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t="19086" r="14861" b="40721"/>
          <a:stretch/>
        </p:blipFill>
        <p:spPr bwMode="auto">
          <a:xfrm>
            <a:off x="2664058" y="3601972"/>
            <a:ext cx="3837255" cy="1277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1" r="15825" b="4025"/>
          <a:stretch/>
        </p:blipFill>
        <p:spPr bwMode="auto">
          <a:xfrm>
            <a:off x="5052126" y="976399"/>
            <a:ext cx="3158299" cy="2458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7" t="1650" r="14860"/>
          <a:stretch/>
        </p:blipFill>
        <p:spPr bwMode="auto">
          <a:xfrm>
            <a:off x="866453" y="994671"/>
            <a:ext cx="3156068" cy="244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3182412" y="344794"/>
            <a:ext cx="2289409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9pPr>
          </a:lstStyle>
          <a:p>
            <a:r>
              <a:rPr lang="es-ES_tradnl" sz="3200" b="1" dirty="0">
                <a:solidFill>
                  <a:srgbClr val="FFFFFF"/>
                </a:solidFill>
                <a:latin typeface="Verdana" pitchFamily="34" charset="0"/>
                <a:cs typeface="+mn-cs"/>
              </a:rPr>
              <a:t>Ejemplos</a:t>
            </a:r>
            <a:endParaRPr lang="es-VE" sz="3200" b="1" dirty="0">
              <a:solidFill>
                <a:srgbClr val="FFFFFF"/>
              </a:solidFill>
              <a:latin typeface="Verdana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726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8" r="12791"/>
          <a:stretch/>
        </p:blipFill>
        <p:spPr bwMode="auto">
          <a:xfrm>
            <a:off x="1900527" y="935896"/>
            <a:ext cx="5093333" cy="367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7617581" y="2349688"/>
            <a:ext cx="896211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s-ES"/>
            </a:defPPr>
            <a:lvl1pPr algn="ctr" eaLnBrk="0" hangingPunct="0">
              <a:defRPr sz="3200" b="1">
                <a:solidFill>
                  <a:srgbClr val="FFFFFF"/>
                </a:solidFill>
                <a:latin typeface="Verdana" pitchFamily="34" charset="0"/>
              </a:defRPr>
            </a:lvl1pPr>
            <a:lvl2pPr marL="742950" indent="-285750" algn="ctr" eaLnBrk="0" hangingPunct="0">
              <a:defRPr sz="2400"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Frutiger 55 Roman"/>
                <a:cs typeface="Arial" pitchFamily="34" charset="0"/>
              </a:defRPr>
            </a:lvl9pPr>
          </a:lstStyle>
          <a:p>
            <a:r>
              <a:rPr lang="es-VE" sz="1800" dirty="0"/>
              <a:t>Blogs</a:t>
            </a:r>
          </a:p>
        </p:txBody>
      </p:sp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3182412" y="344794"/>
            <a:ext cx="2289409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9pPr>
          </a:lstStyle>
          <a:p>
            <a:r>
              <a:rPr lang="es-ES_tradnl" sz="3200" b="1" dirty="0">
                <a:solidFill>
                  <a:srgbClr val="FFFFFF"/>
                </a:solidFill>
                <a:latin typeface="Verdana" pitchFamily="34" charset="0"/>
                <a:cs typeface="+mn-cs"/>
              </a:rPr>
              <a:t>Ejemplos</a:t>
            </a:r>
            <a:endParaRPr lang="es-VE" sz="3200" b="1" dirty="0">
              <a:solidFill>
                <a:srgbClr val="FFFFFF"/>
              </a:solidFill>
              <a:latin typeface="Verdana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81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766" y="1041605"/>
            <a:ext cx="2896187" cy="338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404091" y="4552895"/>
            <a:ext cx="8347364" cy="252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058" tIns="41029" rIns="82058" bIns="41029">
            <a:spAutoFit/>
          </a:bodyPr>
          <a:lstStyle/>
          <a:p>
            <a:pPr eaLnBrk="1" hangingPunct="1"/>
            <a:r>
              <a:rPr lang="en-US" sz="1100" dirty="0" smtClean="0">
                <a:hlinkClick r:id="rId3"/>
              </a:rPr>
              <a:t>http</a:t>
            </a:r>
            <a:r>
              <a:rPr lang="en-US" sz="1100" dirty="0">
                <a:hlinkClick r:id="rId3"/>
              </a:rPr>
              <a:t>://www.plosmedicine.org/article/info:doi/10.1371/journal.pmed.1001176</a:t>
            </a:r>
            <a:endParaRPr lang="en-US" sz="1100" dirty="0"/>
          </a:p>
        </p:txBody>
      </p:sp>
      <p:sp>
        <p:nvSpPr>
          <p:cNvPr id="5" name="4 CuadroTexto"/>
          <p:cNvSpPr txBox="1"/>
          <p:nvPr/>
        </p:nvSpPr>
        <p:spPr>
          <a:xfrm>
            <a:off x="5957993" y="2394568"/>
            <a:ext cx="2780967" cy="64633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s-ES"/>
            </a:defPPr>
            <a:lvl1pPr algn="ctr" eaLnBrk="0" hangingPunct="0">
              <a:defRPr sz="3200" b="1">
                <a:solidFill>
                  <a:srgbClr val="FFFFFF"/>
                </a:solidFill>
                <a:latin typeface="Verdana" pitchFamily="34" charset="0"/>
              </a:defRPr>
            </a:lvl1pPr>
            <a:lvl2pPr marL="742950" indent="-285750" algn="ctr" eaLnBrk="0" hangingPunct="0">
              <a:defRPr sz="2400"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Frutiger 55 Roman"/>
                <a:cs typeface="Arial" pitchFamily="34" charset="0"/>
              </a:defRPr>
            </a:lvl9pPr>
          </a:lstStyle>
          <a:p>
            <a:r>
              <a:rPr lang="es-VE" sz="1800" dirty="0"/>
              <a:t>Contol de la </a:t>
            </a:r>
            <a:r>
              <a:rPr lang="es-VE" sz="1800" dirty="0" smtClean="0"/>
              <a:t>malaria</a:t>
            </a:r>
          </a:p>
          <a:p>
            <a:r>
              <a:rPr lang="es-VE" sz="1800" dirty="0" smtClean="0"/>
              <a:t> </a:t>
            </a:r>
            <a:r>
              <a:rPr lang="es-VE" sz="1800" dirty="0"/>
              <a:t>en Africa</a:t>
            </a: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3182412" y="344794"/>
            <a:ext cx="2289409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9pPr>
          </a:lstStyle>
          <a:p>
            <a:r>
              <a:rPr lang="es-ES_tradnl" sz="3200" b="1" dirty="0">
                <a:solidFill>
                  <a:srgbClr val="FFFFFF"/>
                </a:solidFill>
                <a:latin typeface="Verdana" pitchFamily="34" charset="0"/>
                <a:cs typeface="+mn-cs"/>
              </a:rPr>
              <a:t>Ejemplos</a:t>
            </a:r>
            <a:endParaRPr lang="es-VE" sz="3200" b="1" dirty="0">
              <a:solidFill>
                <a:srgbClr val="FFFFFF"/>
              </a:solidFill>
              <a:latin typeface="Verdana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88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http://bizmology.hoovers.com/wp-content/uploads/2011/12/doctor-269x1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826" y="1276044"/>
            <a:ext cx="1350830" cy="105191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0" t="29148" r="68002" b="39478"/>
          <a:stretch/>
        </p:blipFill>
        <p:spPr bwMode="auto">
          <a:xfrm>
            <a:off x="4108493" y="3107533"/>
            <a:ext cx="225114" cy="33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https://encrypted-tbn3.gstatic.com/images?q=tbn:ANd9GcQz-qFlGHiwoh9yZWTk6L4qEwxH20lK5iOjrd1g89XwKIED1PBka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656" y="2532657"/>
            <a:ext cx="1282856" cy="9304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encrypted-tbn2.gstatic.com/images?q=tbn:ANd9GcRTRv42_xoOc-VdP9Nh8aa2fsTuZsieAwYdF5ANyEhkFgdepP3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62" b="9484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161" y="2664992"/>
            <a:ext cx="981719" cy="67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images.quebarato.com.ec/T440x/historia+clinica+software+para+cardiolog+iacute+a+quito+pichincha+ecuador__27AF4_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09" b="96970" l="455" r="954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75" t="10266" r="23760" b="6034"/>
          <a:stretch/>
        </p:blipFill>
        <p:spPr bwMode="auto">
          <a:xfrm>
            <a:off x="6655853" y="3854089"/>
            <a:ext cx="1247473" cy="103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96477" y="1196189"/>
            <a:ext cx="2339102" cy="4154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400" b="1" dirty="0">
                <a:solidFill>
                  <a:srgbClr val="FFFFFF"/>
                </a:solidFill>
                <a:latin typeface="Verdana" pitchFamily="34" charset="0"/>
              </a:rPr>
              <a:t>Bio-</a:t>
            </a:r>
            <a:r>
              <a:rPr lang="es-VE" sz="1400" b="1" dirty="0" smtClean="0">
                <a:solidFill>
                  <a:srgbClr val="FFFFFF"/>
                </a:solidFill>
                <a:latin typeface="Verdana" pitchFamily="34" charset="0"/>
              </a:rPr>
              <a:t>Sensores</a:t>
            </a:r>
          </a:p>
          <a:p>
            <a:endParaRPr lang="es-VE" sz="1400" b="1" dirty="0">
              <a:solidFill>
                <a:srgbClr val="FFFFFF"/>
              </a:solidFill>
              <a:latin typeface="Verdan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VE" sz="1200" dirty="0">
                <a:solidFill>
                  <a:srgbClr val="FFFFFF"/>
                </a:solidFill>
                <a:latin typeface="Verdana" pitchFamily="34" charset="0"/>
              </a:rPr>
              <a:t>EEG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VE" sz="1200" dirty="0">
                <a:solidFill>
                  <a:srgbClr val="FFFFFF"/>
                </a:solidFill>
                <a:latin typeface="Verdana" pitchFamily="34" charset="0"/>
              </a:rPr>
              <a:t>ECG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VE" sz="1200" dirty="0">
                <a:solidFill>
                  <a:srgbClr val="FFFFFF"/>
                </a:solidFill>
                <a:latin typeface="Verdana" pitchFamily="34" charset="0"/>
              </a:rPr>
              <a:t>EMG (Muscular)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VE" sz="1200" dirty="0">
                <a:solidFill>
                  <a:srgbClr val="FFFFFF"/>
                </a:solidFill>
                <a:latin typeface="Verdana" pitchFamily="34" charset="0"/>
              </a:rPr>
              <a:t>Presión arterial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VE" sz="1200" dirty="0">
                <a:solidFill>
                  <a:srgbClr val="FFFFFF"/>
                </a:solidFill>
                <a:latin typeface="Verdana" pitchFamily="34" charset="0"/>
              </a:rPr>
              <a:t>Saturación de oxígeno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VE" sz="1200" dirty="0">
                <a:solidFill>
                  <a:srgbClr val="FFFFFF"/>
                </a:solidFill>
                <a:latin typeface="Verdana" pitchFamily="34" charset="0"/>
              </a:rPr>
              <a:t>PH en la sangre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VE" sz="1200" dirty="0">
                <a:solidFill>
                  <a:srgbClr val="FFFFFF"/>
                </a:solidFill>
                <a:latin typeface="Verdana" pitchFamily="34" charset="0"/>
              </a:rPr>
              <a:t>Hemoglobina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VE" sz="1200" dirty="0" err="1">
                <a:solidFill>
                  <a:srgbClr val="FFFFFF"/>
                </a:solidFill>
                <a:latin typeface="Verdana" pitchFamily="34" charset="0"/>
              </a:rPr>
              <a:t>Carboxihemoglobina</a:t>
            </a:r>
            <a:endParaRPr lang="es-VE" sz="1200" dirty="0">
              <a:solidFill>
                <a:srgbClr val="FFFFFF"/>
              </a:solidFill>
              <a:latin typeface="Verdan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VE" sz="1200" dirty="0">
                <a:solidFill>
                  <a:srgbClr val="FFFFFF"/>
                </a:solidFill>
                <a:latin typeface="Verdana" pitchFamily="34" charset="0"/>
              </a:rPr>
              <a:t>Glucosa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VE" sz="1200" dirty="0">
                <a:solidFill>
                  <a:srgbClr val="FFFFFF"/>
                </a:solidFill>
                <a:latin typeface="Verdana" pitchFamily="34" charset="0"/>
              </a:rPr>
              <a:t>Respiración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VE" sz="1200" dirty="0">
                <a:solidFill>
                  <a:srgbClr val="FFFFFF"/>
                </a:solidFill>
                <a:latin typeface="Verdana" pitchFamily="34" charset="0"/>
              </a:rPr>
              <a:t>Temperatura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VE" sz="1200" dirty="0">
                <a:solidFill>
                  <a:srgbClr val="FFFFFF"/>
                </a:solidFill>
                <a:latin typeface="Verdana" pitchFamily="34" charset="0"/>
              </a:rPr>
              <a:t>Detector de movimiento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VE" sz="1200" dirty="0">
                <a:solidFill>
                  <a:srgbClr val="FFFFFF"/>
                </a:solidFill>
                <a:latin typeface="Verdana" pitchFamily="34" charset="0"/>
              </a:rPr>
              <a:t>Detector de caída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VE" sz="1200" dirty="0">
                <a:solidFill>
                  <a:srgbClr val="FFFFFF"/>
                </a:solidFill>
                <a:latin typeface="Verdana" pitchFamily="34" charset="0"/>
              </a:rPr>
              <a:t>Monitor de sueño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VE" sz="1200" dirty="0">
                <a:solidFill>
                  <a:srgbClr val="FFFFFF"/>
                </a:solidFill>
                <a:latin typeface="Verdana" pitchFamily="34" charset="0"/>
              </a:rPr>
              <a:t>Postura corporal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VE" sz="1200" dirty="0">
                <a:solidFill>
                  <a:srgbClr val="FFFFFF"/>
                </a:solidFill>
                <a:latin typeface="Verdana" pitchFamily="34" charset="0"/>
              </a:rPr>
              <a:t>Distancia recorrida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VE" sz="1200" dirty="0">
                <a:solidFill>
                  <a:srgbClr val="FFFFFF"/>
                </a:solidFill>
                <a:latin typeface="Verdana" pitchFamily="34" charset="0"/>
              </a:rPr>
              <a:t>Localización  </a:t>
            </a:r>
          </a:p>
          <a:p>
            <a:endParaRPr lang="es-VE" sz="3200" b="1" dirty="0">
              <a:solidFill>
                <a:srgbClr val="FFFFFF"/>
              </a:solidFill>
              <a:latin typeface="Verdana" pitchFamily="34" charset="0"/>
            </a:endParaRPr>
          </a:p>
        </p:txBody>
      </p:sp>
      <p:pic>
        <p:nvPicPr>
          <p:cNvPr id="2050" name="Picture 2" descr="http://www.wpi.edu/Images/CMS/News/pav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9" r="19847"/>
          <a:stretch/>
        </p:blipFill>
        <p:spPr bwMode="auto">
          <a:xfrm>
            <a:off x="2953241" y="2040017"/>
            <a:ext cx="2607180" cy="19497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3166335" y="4058215"/>
            <a:ext cx="233454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VE"/>
            </a:defPPr>
            <a:lvl1pPr>
              <a:defRPr sz="3200" b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ctr"/>
            <a:r>
              <a:rPr lang="es-VE" sz="1800" dirty="0">
                <a:solidFill>
                  <a:srgbClr val="FFFFFF"/>
                </a:solidFill>
                <a:effectLst/>
                <a:ea typeface="+mn-ea"/>
                <a:cs typeface="+mn-cs"/>
              </a:rPr>
              <a:t>BAN</a:t>
            </a:r>
          </a:p>
          <a:p>
            <a:r>
              <a:rPr lang="es-VE" sz="1400" dirty="0">
                <a:solidFill>
                  <a:srgbClr val="FFFFFF"/>
                </a:solidFill>
                <a:effectLst/>
                <a:ea typeface="+mn-ea"/>
                <a:cs typeface="+mn-cs"/>
              </a:rPr>
              <a:t>(</a:t>
            </a:r>
            <a:r>
              <a:rPr lang="es-VE" sz="1400" dirty="0" err="1">
                <a:solidFill>
                  <a:srgbClr val="FFFFFF"/>
                </a:solidFill>
                <a:effectLst/>
                <a:ea typeface="+mn-ea"/>
                <a:cs typeface="+mn-cs"/>
              </a:rPr>
              <a:t>Body</a:t>
            </a:r>
            <a:r>
              <a:rPr lang="es-VE" sz="1400" dirty="0">
                <a:solidFill>
                  <a:srgbClr val="FFFFFF"/>
                </a:solidFill>
                <a:effectLst/>
                <a:ea typeface="+mn-ea"/>
                <a:cs typeface="+mn-cs"/>
              </a:rPr>
              <a:t> </a:t>
            </a:r>
            <a:r>
              <a:rPr lang="es-VE" sz="1400" dirty="0" err="1">
                <a:solidFill>
                  <a:srgbClr val="FFFFFF"/>
                </a:solidFill>
                <a:effectLst/>
                <a:ea typeface="+mn-ea"/>
                <a:cs typeface="+mn-cs"/>
              </a:rPr>
              <a:t>Area</a:t>
            </a:r>
            <a:r>
              <a:rPr lang="es-VE" sz="1400" dirty="0">
                <a:solidFill>
                  <a:srgbClr val="FFFFFF"/>
                </a:solidFill>
                <a:effectLst/>
                <a:ea typeface="+mn-ea"/>
                <a:cs typeface="+mn-cs"/>
              </a:rPr>
              <a:t> Network)</a:t>
            </a:r>
          </a:p>
        </p:txBody>
      </p:sp>
      <p:cxnSp>
        <p:nvCxnSpPr>
          <p:cNvPr id="3" name="Conector recto 2"/>
          <p:cNvCxnSpPr>
            <a:stCxn id="2050" idx="3"/>
            <a:endCxn id="5" idx="1"/>
          </p:cNvCxnSpPr>
          <p:nvPr/>
        </p:nvCxnSpPr>
        <p:spPr>
          <a:xfrm flipV="1">
            <a:off x="5560421" y="1802002"/>
            <a:ext cx="722405" cy="121287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>
            <a:stCxn id="2050" idx="3"/>
            <a:endCxn id="4104" idx="1"/>
          </p:cNvCxnSpPr>
          <p:nvPr/>
        </p:nvCxnSpPr>
        <p:spPr>
          <a:xfrm flipV="1">
            <a:off x="5560421" y="3001753"/>
            <a:ext cx="857740" cy="131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>
            <a:stCxn id="4104" idx="3"/>
            <a:endCxn id="4101" idx="1"/>
          </p:cNvCxnSpPr>
          <p:nvPr/>
        </p:nvCxnSpPr>
        <p:spPr>
          <a:xfrm flipV="1">
            <a:off x="7399880" y="2997860"/>
            <a:ext cx="233776" cy="389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>
            <a:stCxn id="2050" idx="3"/>
            <a:endCxn id="4106" idx="1"/>
          </p:cNvCxnSpPr>
          <p:nvPr/>
        </p:nvCxnSpPr>
        <p:spPr>
          <a:xfrm>
            <a:off x="5560421" y="3014874"/>
            <a:ext cx="1095432" cy="13583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>
            <a:stCxn id="5" idx="3"/>
            <a:endCxn id="4101" idx="0"/>
          </p:cNvCxnSpPr>
          <p:nvPr/>
        </p:nvCxnSpPr>
        <p:spPr>
          <a:xfrm>
            <a:off x="7633656" y="1802002"/>
            <a:ext cx="641428" cy="7306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>
            <a:stCxn id="4101" idx="2"/>
            <a:endCxn id="4106" idx="3"/>
          </p:cNvCxnSpPr>
          <p:nvPr/>
        </p:nvCxnSpPr>
        <p:spPr>
          <a:xfrm flipH="1">
            <a:off x="7903326" y="3463062"/>
            <a:ext cx="371758" cy="9101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>
            <a:stCxn id="4106" idx="0"/>
            <a:endCxn id="4104" idx="2"/>
          </p:cNvCxnSpPr>
          <p:nvPr/>
        </p:nvCxnSpPr>
        <p:spPr>
          <a:xfrm flipH="1" flipV="1">
            <a:off x="6909021" y="3338514"/>
            <a:ext cx="370569" cy="5155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/>
          <p:cNvCxnSpPr>
            <a:stCxn id="4104" idx="0"/>
            <a:endCxn id="5" idx="2"/>
          </p:cNvCxnSpPr>
          <p:nvPr/>
        </p:nvCxnSpPr>
        <p:spPr>
          <a:xfrm flipV="1">
            <a:off x="6909021" y="2327960"/>
            <a:ext cx="49220" cy="3370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3182412" y="344794"/>
            <a:ext cx="2289409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9pPr>
          </a:lstStyle>
          <a:p>
            <a:r>
              <a:rPr lang="es-ES_tradnl" sz="3200" b="1" dirty="0">
                <a:solidFill>
                  <a:srgbClr val="FFFFFF"/>
                </a:solidFill>
                <a:latin typeface="Verdana" pitchFamily="34" charset="0"/>
                <a:cs typeface="+mn-cs"/>
              </a:rPr>
              <a:t>Ejemplos</a:t>
            </a:r>
            <a:endParaRPr lang="es-VE" sz="3200" b="1" dirty="0">
              <a:solidFill>
                <a:srgbClr val="FFFFFF"/>
              </a:solidFill>
              <a:latin typeface="Verdana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40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74121" y="1644381"/>
            <a:ext cx="4046025" cy="17286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VE" sz="3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+ </a:t>
            </a:r>
            <a:r>
              <a:rPr lang="es-VE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40.000</a:t>
            </a:r>
            <a:endParaRPr lang="es-VE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s-V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Aplicaciones de salud solo </a:t>
            </a:r>
            <a:endParaRPr lang="es-VE" sz="2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s-V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 el US Apple Store</a:t>
            </a:r>
            <a:endParaRPr lang="es-VE" sz="2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65150" y="4593581"/>
            <a:ext cx="78021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/>
              <a:t>http://</a:t>
            </a:r>
            <a:r>
              <a:rPr lang="es-ES" sz="900" dirty="0" err="1"/>
              <a:t>www.imshealth.com</a:t>
            </a:r>
            <a:r>
              <a:rPr lang="es-ES" sz="900" dirty="0"/>
              <a:t>/</a:t>
            </a:r>
            <a:r>
              <a:rPr lang="es-ES" sz="900" dirty="0" err="1"/>
              <a:t>deployedfiles</a:t>
            </a:r>
            <a:r>
              <a:rPr lang="es-ES" sz="900" dirty="0"/>
              <a:t>/</a:t>
            </a:r>
            <a:r>
              <a:rPr lang="es-ES" sz="900" dirty="0" err="1"/>
              <a:t>imshealth</a:t>
            </a:r>
            <a:r>
              <a:rPr lang="es-ES" sz="900" dirty="0"/>
              <a:t>/Global/Content/</a:t>
            </a:r>
            <a:r>
              <a:rPr lang="es-ES" sz="900" dirty="0" err="1"/>
              <a:t>Corporate</a:t>
            </a:r>
            <a:r>
              <a:rPr lang="es-ES" sz="900" dirty="0"/>
              <a:t>/IMS%20Health%20Institute/</a:t>
            </a:r>
            <a:r>
              <a:rPr lang="es-ES" sz="900" dirty="0" err="1"/>
              <a:t>Reports</a:t>
            </a:r>
            <a:r>
              <a:rPr lang="es-ES" sz="900" dirty="0"/>
              <a:t>/</a:t>
            </a:r>
            <a:r>
              <a:rPr lang="es-ES" sz="900" dirty="0" err="1"/>
              <a:t>Patient_Apps</a:t>
            </a:r>
            <a:r>
              <a:rPr lang="es-ES" sz="900" dirty="0"/>
              <a:t>/</a:t>
            </a:r>
            <a:r>
              <a:rPr lang="es-ES" sz="900" dirty="0" err="1"/>
              <a:t>IIHI_Patient_Apps_Report.pdf</a:t>
            </a:r>
            <a:endParaRPr lang="es-ES" sz="900" dirty="0"/>
          </a:p>
        </p:txBody>
      </p:sp>
      <p:pic>
        <p:nvPicPr>
          <p:cNvPr id="7" name="Imagen 6" descr="Screen Shot 2014-10-13 at 22.08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2998">
            <a:off x="5655308" y="642637"/>
            <a:ext cx="2663775" cy="3436959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849" b="74219" l="35798" r="743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920" t="36174" r="25260" b="24802"/>
          <a:stretch/>
        </p:blipFill>
        <p:spPr bwMode="auto">
          <a:xfrm>
            <a:off x="1187624" y="3469979"/>
            <a:ext cx="1845712" cy="1043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12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lh3.googleusercontent.com/-7_FoKHqId8A/UDrcgTbrNUI/AAAAAAAAAkI/AmHI69MaSUM/w800-h800/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491630"/>
            <a:ext cx="3455223" cy="259141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1" t="22308" r="38155" b="3077"/>
          <a:stretch/>
        </p:blipFill>
        <p:spPr bwMode="auto">
          <a:xfrm rot="749350">
            <a:off x="4891096" y="482168"/>
            <a:ext cx="3300417" cy="403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448205" y="4096327"/>
            <a:ext cx="1540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Google </a:t>
            </a:r>
            <a:r>
              <a:rPr lang="es-VE" dirty="0" err="1" smtClean="0"/>
              <a:t>Glass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5981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68313" y="1097760"/>
            <a:ext cx="8229600" cy="370983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03473A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buFontTx/>
              <a:buNone/>
            </a:pPr>
            <a:r>
              <a:rPr lang="es-ES" sz="1700" dirty="0" smtClean="0">
                <a:solidFill>
                  <a:srgbClr val="FFFFFF"/>
                </a:solidFill>
                <a:latin typeface="Verdana" pitchFamily="34" charset="0"/>
              </a:rPr>
              <a:t>	</a:t>
            </a:r>
            <a:r>
              <a:rPr lang="es-ES" sz="2400" b="1" dirty="0" smtClean="0">
                <a:solidFill>
                  <a:srgbClr val="FFFFFF"/>
                </a:solidFill>
                <a:latin typeface="Verdana" pitchFamily="34" charset="0"/>
              </a:rPr>
              <a:t>Evidentemente estamos ante un nuevo paradigma en el ejercicio de la medicina, producto de:</a:t>
            </a:r>
          </a:p>
          <a:p>
            <a:pPr algn="ctr">
              <a:buFontTx/>
              <a:buNone/>
            </a:pPr>
            <a:endParaRPr lang="es-ES" sz="2800" dirty="0" smtClean="0">
              <a:solidFill>
                <a:srgbClr val="FFFFFF"/>
              </a:solidFill>
              <a:latin typeface="Verdana" pitchFamily="34" charset="0"/>
            </a:endParaRPr>
          </a:p>
          <a:p>
            <a:r>
              <a:rPr lang="es-ES" sz="2000" dirty="0" smtClean="0">
                <a:solidFill>
                  <a:srgbClr val="FFFFFF"/>
                </a:solidFill>
                <a:latin typeface="Verdana" pitchFamily="34" charset="0"/>
              </a:rPr>
              <a:t>Los avances de la tecnología (TIC)</a:t>
            </a:r>
          </a:p>
          <a:p>
            <a:r>
              <a:rPr lang="es-ES" sz="2000" dirty="0" smtClean="0">
                <a:solidFill>
                  <a:srgbClr val="FFFFFF"/>
                </a:solidFill>
                <a:latin typeface="Verdana" pitchFamily="34" charset="0"/>
              </a:rPr>
              <a:t>Mayores expectativas de vida de la población</a:t>
            </a:r>
          </a:p>
          <a:p>
            <a:r>
              <a:rPr lang="es-ES" sz="2000" dirty="0" smtClean="0">
                <a:solidFill>
                  <a:srgbClr val="FFFFFF"/>
                </a:solidFill>
                <a:latin typeface="Verdana" pitchFamily="34" charset="0"/>
              </a:rPr>
              <a:t>Escasez o mala distribución del personal médico  </a:t>
            </a:r>
          </a:p>
          <a:p>
            <a:r>
              <a:rPr lang="es-ES" sz="2000" dirty="0" smtClean="0">
                <a:solidFill>
                  <a:srgbClr val="FFFFFF"/>
                </a:solidFill>
                <a:latin typeface="Verdana" pitchFamily="34" charset="0"/>
              </a:rPr>
              <a:t>Las exigencias de democratización de la atención médica por parte de las comunidades</a:t>
            </a:r>
            <a:endParaRPr lang="en-US" sz="2000" dirty="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2288775" y="407110"/>
            <a:ext cx="424727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9pPr>
          </a:lstStyle>
          <a:p>
            <a:r>
              <a:rPr lang="es-ES_tradnl" sz="3200" b="1" dirty="0" smtClean="0">
                <a:solidFill>
                  <a:srgbClr val="FFFFFF"/>
                </a:solidFill>
                <a:latin typeface="Verdana" pitchFamily="34" charset="0"/>
                <a:cs typeface="+mn-cs"/>
              </a:rPr>
              <a:t>Nuevo paradigma</a:t>
            </a:r>
            <a:endParaRPr lang="es-VE" sz="3200" b="1" dirty="0">
              <a:solidFill>
                <a:srgbClr val="FFFFFF"/>
              </a:solidFill>
              <a:latin typeface="Verdana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978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87602" y="2202441"/>
            <a:ext cx="5474976" cy="58477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ctr" eaLnBrk="0" hangingPunct="0">
              <a:defRPr sz="3200" b="1">
                <a:solidFill>
                  <a:srgbClr val="03473A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s-VE" dirty="0" smtClean="0">
                <a:solidFill>
                  <a:srgbClr val="FFFFFF"/>
                </a:solidFill>
              </a:rPr>
              <a:t>En nuestra experiencia</a:t>
            </a:r>
            <a:endParaRPr lang="es-V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45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3"/>
          <p:cNvSpPr>
            <a:spLocks noChangeArrowheads="1"/>
          </p:cNvSpPr>
          <p:nvPr/>
        </p:nvSpPr>
        <p:spPr bwMode="auto">
          <a:xfrm>
            <a:off x="1532327" y="3974037"/>
            <a:ext cx="6129236" cy="86323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s-VE">
              <a:solidFill>
                <a:schemeClr val="lt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0" name="Rectangle 4"/>
          <p:cNvSpPr>
            <a:spLocks noChangeArrowheads="1"/>
          </p:cNvSpPr>
          <p:nvPr/>
        </p:nvSpPr>
        <p:spPr bwMode="auto">
          <a:xfrm>
            <a:off x="2777949" y="2653894"/>
            <a:ext cx="3643312" cy="446485"/>
          </a:xfrm>
          <a:prstGeom prst="roundRect">
            <a:avLst/>
          </a:prstGeom>
          <a:solidFill>
            <a:srgbClr val="00320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s-VE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1" name="Rectangle 5"/>
          <p:cNvSpPr>
            <a:spLocks noChangeArrowheads="1"/>
          </p:cNvSpPr>
          <p:nvPr/>
        </p:nvSpPr>
        <p:spPr bwMode="auto">
          <a:xfrm>
            <a:off x="2601203" y="2670563"/>
            <a:ext cx="410227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s-VE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Centro de Referencia </a:t>
            </a:r>
            <a:r>
              <a:rPr lang="es-VE" sz="18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endParaRPr lang="es-VE" sz="18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3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0238" y="3184737"/>
            <a:ext cx="899145" cy="56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Text Box 9"/>
          <p:cNvSpPr txBox="1">
            <a:spLocks noChangeArrowheads="1"/>
          </p:cNvSpPr>
          <p:nvPr/>
        </p:nvSpPr>
        <p:spPr bwMode="auto">
          <a:xfrm>
            <a:off x="3549215" y="4434630"/>
            <a:ext cx="208321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VE" sz="1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Médico generalista</a:t>
            </a:r>
            <a:endParaRPr lang="es-VE" sz="14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5" name="Rectangle 11"/>
          <p:cNvSpPr>
            <a:spLocks noChangeArrowheads="1"/>
          </p:cNvSpPr>
          <p:nvPr/>
        </p:nvSpPr>
        <p:spPr bwMode="auto">
          <a:xfrm>
            <a:off x="2070384" y="4152055"/>
            <a:ext cx="99606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VE" sz="1100" b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Clínica Rural</a:t>
            </a:r>
            <a:endParaRPr lang="es-VE" b="1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6" name="Rectangle 13"/>
          <p:cNvSpPr>
            <a:spLocks noChangeArrowheads="1"/>
          </p:cNvSpPr>
          <p:nvPr/>
        </p:nvSpPr>
        <p:spPr bwMode="auto">
          <a:xfrm>
            <a:off x="5838228" y="4152055"/>
            <a:ext cx="1172046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VE" sz="1100" b="1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Hospital Rural</a:t>
            </a:r>
            <a:endParaRPr lang="es-VE" b="1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7" name="Rectangle 15"/>
          <p:cNvSpPr>
            <a:spLocks noChangeArrowheads="1"/>
          </p:cNvSpPr>
          <p:nvPr/>
        </p:nvSpPr>
        <p:spPr bwMode="auto">
          <a:xfrm>
            <a:off x="3852886" y="4167402"/>
            <a:ext cx="1098276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VE" sz="1100" b="1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Otros clientes</a:t>
            </a:r>
            <a:endParaRPr lang="es-VE" b="1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8" name="Rectangle 17"/>
          <p:cNvSpPr>
            <a:spLocks noChangeArrowheads="1"/>
          </p:cNvSpPr>
          <p:nvPr/>
        </p:nvSpPr>
        <p:spPr bwMode="auto">
          <a:xfrm>
            <a:off x="1032319" y="768857"/>
            <a:ext cx="7162800" cy="1065059"/>
          </a:xfrm>
          <a:prstGeom prst="roundRect">
            <a:avLst>
              <a:gd name="adj" fmla="val 7621"/>
            </a:avLst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s-VE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9" name="Text Box 24"/>
          <p:cNvSpPr txBox="1">
            <a:spLocks noChangeArrowheads="1"/>
          </p:cNvSpPr>
          <p:nvPr/>
        </p:nvSpPr>
        <p:spPr bwMode="auto">
          <a:xfrm>
            <a:off x="3499844" y="1543819"/>
            <a:ext cx="22356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VE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Red de Especialistas</a:t>
            </a:r>
            <a:endParaRPr lang="es-VE" sz="1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0" name="AutoShape 25"/>
          <p:cNvSpPr>
            <a:spLocks noChangeArrowheads="1"/>
          </p:cNvSpPr>
          <p:nvPr/>
        </p:nvSpPr>
        <p:spPr bwMode="auto">
          <a:xfrm>
            <a:off x="4434428" y="1833917"/>
            <a:ext cx="352425" cy="180975"/>
          </a:xfrm>
          <a:prstGeom prst="upDownArrow">
            <a:avLst>
              <a:gd name="adj1" fmla="val 50000"/>
              <a:gd name="adj2" fmla="val 20000"/>
            </a:avLst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VE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1" name="Text Box 30"/>
          <p:cNvSpPr txBox="1">
            <a:spLocks noChangeArrowheads="1"/>
          </p:cNvSpPr>
          <p:nvPr/>
        </p:nvSpPr>
        <p:spPr bwMode="auto">
          <a:xfrm>
            <a:off x="3093337" y="2841786"/>
            <a:ext cx="317007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VE" sz="1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Médico internista o de familia</a:t>
            </a:r>
            <a:endParaRPr lang="es-VE" sz="14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2" name="Picture 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0845" y="2034617"/>
            <a:ext cx="921103" cy="563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Text Box 32"/>
          <p:cNvSpPr txBox="1">
            <a:spLocks noChangeArrowheads="1"/>
          </p:cNvSpPr>
          <p:nvPr/>
        </p:nvSpPr>
        <p:spPr bwMode="auto">
          <a:xfrm>
            <a:off x="5375633" y="3188281"/>
            <a:ext cx="221223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VE" sz="12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Aplicación de Teleconsulta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VE" sz="12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Store and Forward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VE" sz="12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Real Time</a:t>
            </a:r>
            <a:endParaRPr lang="es-VE" sz="1200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4" name="Text Box 33"/>
          <p:cNvSpPr txBox="1">
            <a:spLocks noChangeArrowheads="1"/>
          </p:cNvSpPr>
          <p:nvPr/>
        </p:nvSpPr>
        <p:spPr bwMode="auto">
          <a:xfrm>
            <a:off x="4852988" y="3723230"/>
            <a:ext cx="25781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VE" sz="12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Acceso a internet banda ancha</a:t>
            </a:r>
            <a:endParaRPr lang="es-VE" sz="1200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5" name="Text Box 17"/>
          <p:cNvSpPr txBox="1">
            <a:spLocks noChangeArrowheads="1"/>
          </p:cNvSpPr>
          <p:nvPr/>
        </p:nvSpPr>
        <p:spPr bwMode="auto">
          <a:xfrm>
            <a:off x="1184719" y="873346"/>
            <a:ext cx="1828800" cy="936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Dermatología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Traumatología 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Medicina Interna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Neurología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Nefrología</a:t>
            </a:r>
            <a:endParaRPr lang="es-VE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6" name="Text Box 17"/>
          <p:cNvSpPr txBox="1">
            <a:spLocks noChangeArrowheads="1"/>
          </p:cNvSpPr>
          <p:nvPr/>
        </p:nvSpPr>
        <p:spPr bwMode="auto">
          <a:xfrm>
            <a:off x="4842319" y="878930"/>
            <a:ext cx="1447800" cy="766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O.R.L.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Pediatría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Hematología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Odontología</a:t>
            </a:r>
          </a:p>
        </p:txBody>
      </p:sp>
      <p:sp>
        <p:nvSpPr>
          <p:cNvPr id="67" name="Rectangle 2"/>
          <p:cNvSpPr txBox="1">
            <a:spLocks noChangeArrowheads="1"/>
          </p:cNvSpPr>
          <p:nvPr/>
        </p:nvSpPr>
        <p:spPr bwMode="auto">
          <a:xfrm>
            <a:off x="2502015" y="184082"/>
            <a:ext cx="417193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s-ES"/>
            </a:defPPr>
            <a:lvl1pPr algn="ctr" eaLnBrk="0" hangingPunct="0">
              <a:defRPr sz="3200" b="1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s-VE" dirty="0" smtClean="0">
                <a:solidFill>
                  <a:srgbClr val="FFFFFF"/>
                </a:solidFill>
              </a:rPr>
              <a:t>Modelo operativo</a:t>
            </a:r>
            <a:endParaRPr lang="es-VE" dirty="0">
              <a:solidFill>
                <a:srgbClr val="FFFFFF"/>
              </a:solidFill>
            </a:endParaRPr>
          </a:p>
        </p:txBody>
      </p:sp>
      <p:sp>
        <p:nvSpPr>
          <p:cNvPr id="68" name="Rectangle 7"/>
          <p:cNvSpPr>
            <a:spLocks noChangeArrowheads="1"/>
          </p:cNvSpPr>
          <p:nvPr/>
        </p:nvSpPr>
        <p:spPr bwMode="auto">
          <a:xfrm>
            <a:off x="1925920" y="4060378"/>
            <a:ext cx="1562100" cy="367903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es-VE" sz="1200" b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Hospital Rural</a:t>
            </a:r>
          </a:p>
        </p:txBody>
      </p:sp>
      <p:sp>
        <p:nvSpPr>
          <p:cNvPr id="69" name="Rectangle 7"/>
          <p:cNvSpPr>
            <a:spLocks noChangeArrowheads="1"/>
          </p:cNvSpPr>
          <p:nvPr/>
        </p:nvSpPr>
        <p:spPr bwMode="auto">
          <a:xfrm>
            <a:off x="5709640" y="4060378"/>
            <a:ext cx="1562100" cy="367903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es-VE" sz="1200" b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Posta </a:t>
            </a:r>
            <a:r>
              <a:rPr lang="es-VE" sz="12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Médica</a:t>
            </a:r>
            <a:endParaRPr lang="es-VE" sz="12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0" name="Rectangle 7"/>
          <p:cNvSpPr>
            <a:spLocks noChangeArrowheads="1"/>
          </p:cNvSpPr>
          <p:nvPr/>
        </p:nvSpPr>
        <p:spPr bwMode="auto">
          <a:xfrm>
            <a:off x="3832248" y="4075725"/>
            <a:ext cx="1562100" cy="367903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es-VE" sz="12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Centro de Salud</a:t>
            </a:r>
            <a:endParaRPr lang="es-VE" sz="12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1" name="70 Rectángulo"/>
          <p:cNvSpPr/>
          <p:nvPr/>
        </p:nvSpPr>
        <p:spPr>
          <a:xfrm>
            <a:off x="2861119" y="873349"/>
            <a:ext cx="2057400" cy="766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VE" sz="1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Infectología</a:t>
            </a:r>
            <a:endParaRPr lang="es-VE" sz="1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Ginecología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Cardiología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Cirugía Plástica</a:t>
            </a:r>
            <a:endParaRPr lang="es-VE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2" name="71 Rectángulo"/>
          <p:cNvSpPr/>
          <p:nvPr/>
        </p:nvSpPr>
        <p:spPr>
          <a:xfrm>
            <a:off x="6262511" y="878926"/>
            <a:ext cx="1828800" cy="936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Oftalmología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Cirugía General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Gastroenterología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Neumología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s-VE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Rehabilitación</a:t>
            </a:r>
            <a:endParaRPr lang="es-VE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3" name="AutoShape 25"/>
          <p:cNvSpPr>
            <a:spLocks noChangeArrowheads="1"/>
          </p:cNvSpPr>
          <p:nvPr/>
        </p:nvSpPr>
        <p:spPr bwMode="auto">
          <a:xfrm>
            <a:off x="4419609" y="3766679"/>
            <a:ext cx="352425" cy="180975"/>
          </a:xfrm>
          <a:prstGeom prst="upDownArrow">
            <a:avLst>
              <a:gd name="adj1" fmla="val 50000"/>
              <a:gd name="adj2" fmla="val 20000"/>
            </a:avLst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VE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96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Agrupar 30"/>
          <p:cNvGrpSpPr/>
          <p:nvPr/>
        </p:nvGrpSpPr>
        <p:grpSpPr>
          <a:xfrm>
            <a:off x="1811768" y="105230"/>
            <a:ext cx="5038415" cy="4528035"/>
            <a:chOff x="1811768" y="105230"/>
            <a:chExt cx="5038415" cy="4528035"/>
          </a:xfrm>
        </p:grpSpPr>
        <p:sp>
          <p:nvSpPr>
            <p:cNvPr id="2" name="Oval 90"/>
            <p:cNvSpPr>
              <a:spLocks noChangeArrowheads="1"/>
            </p:cNvSpPr>
            <p:nvPr/>
          </p:nvSpPr>
          <p:spPr bwMode="auto">
            <a:xfrm>
              <a:off x="2964911" y="692269"/>
              <a:ext cx="3160445" cy="3206724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sz="1000"/>
            </a:p>
          </p:txBody>
        </p:sp>
        <p:pic>
          <p:nvPicPr>
            <p:cNvPr id="3" name="Picture 91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4536" y="3092411"/>
              <a:ext cx="901050" cy="5827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9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5228" y="2900949"/>
              <a:ext cx="932048" cy="7741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 Box 98"/>
            <p:cNvSpPr txBox="1">
              <a:spLocks noChangeArrowheads="1"/>
            </p:cNvSpPr>
            <p:nvPr/>
          </p:nvSpPr>
          <p:spPr bwMode="auto">
            <a:xfrm>
              <a:off x="1811768" y="2343214"/>
              <a:ext cx="91122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s-VE" sz="1000" b="1" dirty="0" smtClean="0"/>
                <a:t>PC ECG </a:t>
              </a:r>
              <a:endParaRPr lang="en-US" sz="1000" b="1" dirty="0"/>
            </a:p>
          </p:txBody>
        </p:sp>
        <p:sp>
          <p:nvSpPr>
            <p:cNvPr id="11" name="Text Box 99"/>
            <p:cNvSpPr txBox="1">
              <a:spLocks noChangeArrowheads="1"/>
            </p:cNvSpPr>
            <p:nvPr/>
          </p:nvSpPr>
          <p:spPr bwMode="auto">
            <a:xfrm>
              <a:off x="5483346" y="3675126"/>
              <a:ext cx="91122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s-VE" sz="1000" b="1" dirty="0"/>
                <a:t>Escáner</a:t>
              </a:r>
              <a:endParaRPr lang="en-US" sz="1000" b="1" dirty="0"/>
            </a:p>
          </p:txBody>
        </p:sp>
        <p:sp>
          <p:nvSpPr>
            <p:cNvPr id="12" name="Text Box 100"/>
            <p:cNvSpPr txBox="1">
              <a:spLocks noChangeArrowheads="1"/>
            </p:cNvSpPr>
            <p:nvPr/>
          </p:nvSpPr>
          <p:spPr bwMode="auto">
            <a:xfrm>
              <a:off x="2755228" y="3691801"/>
              <a:ext cx="91122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s-VE" sz="1000" b="1" dirty="0"/>
                <a:t>Impresora</a:t>
              </a:r>
              <a:endParaRPr lang="en-US" sz="1000" b="1" dirty="0"/>
            </a:p>
          </p:txBody>
        </p:sp>
        <p:sp>
          <p:nvSpPr>
            <p:cNvPr id="15" name="Text Box 103"/>
            <p:cNvSpPr txBox="1">
              <a:spLocks noChangeArrowheads="1"/>
            </p:cNvSpPr>
            <p:nvPr/>
          </p:nvSpPr>
          <p:spPr bwMode="auto">
            <a:xfrm>
              <a:off x="2921380" y="509046"/>
              <a:ext cx="90013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es-VE" sz="1000" b="1" dirty="0" smtClean="0"/>
                <a:t>Cámara </a:t>
              </a:r>
              <a:r>
                <a:rPr lang="es-VE" sz="1000" b="1" dirty="0"/>
                <a:t>Digital</a:t>
              </a:r>
              <a:endParaRPr lang="en-US" sz="1000" b="1" dirty="0"/>
            </a:p>
          </p:txBody>
        </p:sp>
        <p:sp>
          <p:nvSpPr>
            <p:cNvPr id="16" name="Text Box 104"/>
            <p:cNvSpPr txBox="1">
              <a:spLocks noChangeArrowheads="1"/>
            </p:cNvSpPr>
            <p:nvPr/>
          </p:nvSpPr>
          <p:spPr bwMode="auto">
            <a:xfrm>
              <a:off x="4116509" y="2706537"/>
              <a:ext cx="91122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s-VE" sz="1000" b="1" dirty="0"/>
                <a:t>Computador </a:t>
              </a:r>
              <a:r>
                <a:rPr lang="es-VE" sz="1000" b="1" dirty="0" smtClean="0"/>
                <a:t>Portátil</a:t>
              </a:r>
              <a:endParaRPr lang="en-US" sz="1000" b="1" dirty="0"/>
            </a:p>
          </p:txBody>
        </p:sp>
        <p:graphicFrame>
          <p:nvGraphicFramePr>
            <p:cNvPr id="17" name="Object 10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38550387"/>
                </p:ext>
              </p:extLst>
            </p:nvPr>
          </p:nvGraphicFramePr>
          <p:xfrm>
            <a:off x="4278434" y="196764"/>
            <a:ext cx="614363" cy="9910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3" name="Image" r:id="rId5" imgW="2895238" imgH="4660317" progId="PhotoshopElements.Image.2">
                    <p:embed/>
                  </p:oleObj>
                </mc:Choice>
                <mc:Fallback>
                  <p:oleObj name="Image" r:id="rId5" imgW="2895238" imgH="4660317" progId="PhotoshopElements.Image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FFFFFF"/>
                            </a:clrFrom>
                            <a:clrTo>
                              <a:srgbClr val="FFFFFF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78434" y="196764"/>
                          <a:ext cx="614363" cy="9910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Text Box 106"/>
            <p:cNvSpPr txBox="1">
              <a:spLocks noChangeArrowheads="1"/>
            </p:cNvSpPr>
            <p:nvPr/>
          </p:nvSpPr>
          <p:spPr bwMode="auto">
            <a:xfrm>
              <a:off x="4572121" y="105230"/>
              <a:ext cx="91122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s-VE" sz="1000" b="1"/>
                <a:t>Teléfono VoIP </a:t>
              </a:r>
              <a:endParaRPr lang="en-US" sz="1000" b="1"/>
            </a:p>
          </p:txBody>
        </p:sp>
        <p:pic>
          <p:nvPicPr>
            <p:cNvPr id="24" name="Imagen 2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77026" y="505340"/>
              <a:ext cx="1054097" cy="1054097"/>
            </a:xfrm>
            <a:prstGeom prst="rect">
              <a:avLst/>
            </a:prstGeom>
          </p:spPr>
        </p:pic>
        <p:pic>
          <p:nvPicPr>
            <p:cNvPr id="25" name="Imagen 2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64911" y="978088"/>
              <a:ext cx="1021567" cy="622227"/>
            </a:xfrm>
            <a:prstGeom prst="rect">
              <a:avLst/>
            </a:prstGeom>
          </p:spPr>
        </p:pic>
        <p:pic>
          <p:nvPicPr>
            <p:cNvPr id="26" name="Imagen 2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16509" y="3092411"/>
              <a:ext cx="1060517" cy="1417744"/>
            </a:xfrm>
            <a:prstGeom prst="rect">
              <a:avLst/>
            </a:prstGeom>
          </p:spPr>
        </p:pic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448993" y="1729041"/>
              <a:ext cx="1031836" cy="1031836"/>
            </a:xfrm>
            <a:prstGeom prst="rect">
              <a:avLst/>
            </a:prstGeom>
          </p:spPr>
        </p:pic>
        <p:sp>
          <p:nvSpPr>
            <p:cNvPr id="28" name="Text Box 100"/>
            <p:cNvSpPr txBox="1">
              <a:spLocks noChangeArrowheads="1"/>
            </p:cNvSpPr>
            <p:nvPr/>
          </p:nvSpPr>
          <p:spPr bwMode="auto">
            <a:xfrm>
              <a:off x="3986478" y="4387044"/>
              <a:ext cx="107858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es-VE" sz="1000" b="1" dirty="0" smtClean="0"/>
                <a:t>Fonoendoscopio</a:t>
              </a:r>
              <a:endParaRPr lang="en-US" sz="1000" b="1" dirty="0"/>
            </a:p>
          </p:txBody>
        </p:sp>
        <p:sp>
          <p:nvSpPr>
            <p:cNvPr id="29" name="Text Box 100"/>
            <p:cNvSpPr txBox="1">
              <a:spLocks noChangeArrowheads="1"/>
            </p:cNvSpPr>
            <p:nvPr/>
          </p:nvSpPr>
          <p:spPr bwMode="auto">
            <a:xfrm>
              <a:off x="5938958" y="978088"/>
              <a:ext cx="91122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s-VE" sz="1000" b="1" dirty="0" smtClean="0"/>
                <a:t>Otoscopio Digital</a:t>
              </a:r>
              <a:endParaRPr lang="en-US" sz="1000" b="1" dirty="0"/>
            </a:p>
          </p:txBody>
        </p:sp>
        <p:pic>
          <p:nvPicPr>
            <p:cNvPr id="30" name="Imagen 2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540391" y="1463668"/>
              <a:ext cx="2155922" cy="14372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835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78" name="Line 20"/>
          <p:cNvSpPr>
            <a:spLocks noChangeShapeType="1"/>
          </p:cNvSpPr>
          <p:nvPr/>
        </p:nvSpPr>
        <p:spPr bwMode="auto">
          <a:xfrm>
            <a:off x="1957952" y="2245212"/>
            <a:ext cx="664998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VE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9179" name="Line 30"/>
          <p:cNvSpPr>
            <a:spLocks noChangeShapeType="1"/>
          </p:cNvSpPr>
          <p:nvPr/>
        </p:nvSpPr>
        <p:spPr bwMode="auto">
          <a:xfrm>
            <a:off x="4454085" y="2157767"/>
            <a:ext cx="1186" cy="14739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VE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9183" name="Text Box 43"/>
          <p:cNvSpPr txBox="1">
            <a:spLocks noChangeArrowheads="1"/>
          </p:cNvSpPr>
          <p:nvPr/>
        </p:nvSpPr>
        <p:spPr bwMode="auto">
          <a:xfrm>
            <a:off x="5249986" y="2552861"/>
            <a:ext cx="12685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eaLnBrk="0" hangingPunct="0">
              <a:defRPr sz="10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ctr" eaLnBrk="0" hangingPunct="0"/>
            <a:lvl3pPr marL="1143000" indent="-228600" algn="ctr" eaLnBrk="0" hangingPunct="0"/>
            <a:lvl4pPr marL="1600200" indent="-228600" algn="ctr" eaLnBrk="0" hangingPunct="0"/>
            <a:lvl5pPr marL="2057400" indent="-228600" algn="ctr" eaLnBrk="0" hangingPunct="0"/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s-VE" b="0" dirty="0">
                <a:solidFill>
                  <a:srgbClr val="FFFFFF"/>
                </a:solidFill>
              </a:rPr>
              <a:t>Internet</a:t>
            </a:r>
          </a:p>
          <a:p>
            <a:pPr marL="171450" indent="-171450">
              <a:buFont typeface="Arial"/>
              <a:buChar char="•"/>
            </a:pPr>
            <a:r>
              <a:rPr lang="es-VE" b="0" dirty="0" smtClean="0">
                <a:solidFill>
                  <a:srgbClr val="FFFFFF"/>
                </a:solidFill>
              </a:rPr>
              <a:t>ADSL</a:t>
            </a:r>
            <a:endParaRPr lang="es-VE" b="0" dirty="0">
              <a:solidFill>
                <a:srgbClr val="FFFFFF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es-VE" b="0" dirty="0">
                <a:solidFill>
                  <a:srgbClr val="FFFFFF"/>
                </a:solidFill>
              </a:rPr>
              <a:t>WI-FI</a:t>
            </a:r>
          </a:p>
          <a:p>
            <a:pPr marL="171450" indent="-171450">
              <a:buFont typeface="Arial"/>
              <a:buChar char="•"/>
            </a:pPr>
            <a:r>
              <a:rPr lang="es-VE" b="0" dirty="0">
                <a:solidFill>
                  <a:srgbClr val="FFFFFF"/>
                </a:solidFill>
              </a:rPr>
              <a:t>VSAT</a:t>
            </a:r>
          </a:p>
        </p:txBody>
      </p:sp>
      <p:sp>
        <p:nvSpPr>
          <p:cNvPr id="259184" name="Text Box 47"/>
          <p:cNvSpPr txBox="1">
            <a:spLocks noChangeArrowheads="1"/>
          </p:cNvSpPr>
          <p:nvPr/>
        </p:nvSpPr>
        <p:spPr bwMode="auto">
          <a:xfrm>
            <a:off x="7144325" y="2694291"/>
            <a:ext cx="183168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9pPr>
          </a:lstStyle>
          <a:p>
            <a:pPr marL="171450" indent="-171450" algn="l">
              <a:buFont typeface="Arial"/>
              <a:buChar char="•"/>
            </a:pPr>
            <a:r>
              <a:rPr lang="es-VE" sz="10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PC Portátil</a:t>
            </a:r>
          </a:p>
          <a:p>
            <a:pPr marL="171450" indent="-171450" algn="l">
              <a:buFont typeface="Arial"/>
              <a:buChar char="•"/>
            </a:pPr>
            <a:r>
              <a:rPr lang="es-VE" sz="10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Telefono inteligente</a:t>
            </a:r>
          </a:p>
          <a:p>
            <a:pPr marL="171450" indent="-171450" algn="l">
              <a:buFont typeface="Arial"/>
              <a:buChar char="•"/>
            </a:pPr>
            <a:r>
              <a:rPr lang="es-VE" sz="10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Tableta</a:t>
            </a:r>
            <a:endParaRPr lang="en-US" sz="1000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9214" name="Line 41"/>
          <p:cNvSpPr>
            <a:spLocks noChangeShapeType="1"/>
          </p:cNvSpPr>
          <p:nvPr/>
        </p:nvSpPr>
        <p:spPr bwMode="auto">
          <a:xfrm>
            <a:off x="4223936" y="3631760"/>
            <a:ext cx="58956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VE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5921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547" y="3029304"/>
            <a:ext cx="372483" cy="29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9218" name="Text Box 22"/>
          <p:cNvSpPr txBox="1">
            <a:spLocks noChangeArrowheads="1"/>
          </p:cNvSpPr>
          <p:nvPr/>
        </p:nvSpPr>
        <p:spPr bwMode="auto">
          <a:xfrm>
            <a:off x="4865619" y="3431706"/>
            <a:ext cx="14919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eaLnBrk="0" hangingPunct="0">
              <a:defRPr sz="10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ctr" eaLnBrk="0" hangingPunct="0"/>
            <a:lvl3pPr marL="1143000" indent="-228600" algn="ctr" eaLnBrk="0" hangingPunct="0"/>
            <a:lvl4pPr marL="1600200" indent="-228600" algn="ctr" eaLnBrk="0" hangingPunct="0"/>
            <a:lvl5pPr marL="2057400" indent="-228600" algn="ctr" eaLnBrk="0" hangingPunct="0"/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s-VE" b="0" dirty="0">
                <a:solidFill>
                  <a:srgbClr val="FFFFFF"/>
                </a:solidFill>
              </a:rPr>
              <a:t>Servidor de Aplicación </a:t>
            </a:r>
            <a:r>
              <a:rPr lang="es-VE" b="0" dirty="0" smtClean="0">
                <a:solidFill>
                  <a:srgbClr val="FFFFFF"/>
                </a:solidFill>
              </a:rPr>
              <a:t> </a:t>
            </a:r>
            <a:endParaRPr lang="en-US" b="0" dirty="0">
              <a:solidFill>
                <a:srgbClr val="FFFFFF"/>
              </a:solidFill>
            </a:endParaRPr>
          </a:p>
        </p:txBody>
      </p:sp>
      <p:sp>
        <p:nvSpPr>
          <p:cNvPr id="259219" name="Text Box 31"/>
          <p:cNvSpPr txBox="1">
            <a:spLocks noChangeArrowheads="1"/>
          </p:cNvSpPr>
          <p:nvPr/>
        </p:nvSpPr>
        <p:spPr bwMode="auto">
          <a:xfrm>
            <a:off x="4734670" y="3062717"/>
            <a:ext cx="85186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eaLnBrk="0" hangingPunct="0">
              <a:defRPr sz="10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ctr" eaLnBrk="0" hangingPunct="0"/>
            <a:lvl3pPr marL="1143000" indent="-228600" algn="ctr" eaLnBrk="0" hangingPunct="0"/>
            <a:lvl4pPr marL="1600200" indent="-228600" algn="ctr" eaLnBrk="0" hangingPunct="0"/>
            <a:lvl5pPr marL="2057400" indent="-228600" algn="ctr" eaLnBrk="0" hangingPunct="0"/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s-VE" b="0" dirty="0">
                <a:solidFill>
                  <a:srgbClr val="FFFFFF"/>
                </a:solidFill>
              </a:rPr>
              <a:t>Firewall</a:t>
            </a:r>
            <a:endParaRPr lang="en-US" b="0" dirty="0">
              <a:solidFill>
                <a:srgbClr val="FFFFFF"/>
              </a:solidFill>
            </a:endParaRPr>
          </a:p>
        </p:txBody>
      </p:sp>
      <p:sp>
        <p:nvSpPr>
          <p:cNvPr id="259221" name="Text Box 34"/>
          <p:cNvSpPr txBox="1">
            <a:spLocks noChangeArrowheads="1"/>
          </p:cNvSpPr>
          <p:nvPr/>
        </p:nvSpPr>
        <p:spPr bwMode="auto">
          <a:xfrm>
            <a:off x="3177602" y="3431706"/>
            <a:ext cx="8612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eaLnBrk="0" hangingPunct="0">
              <a:defRPr sz="10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ctr" eaLnBrk="0" hangingPunct="0"/>
            <a:lvl3pPr marL="1143000" indent="-228600" algn="ctr" eaLnBrk="0" hangingPunct="0"/>
            <a:lvl4pPr marL="1600200" indent="-228600" algn="ctr" eaLnBrk="0" hangingPunct="0"/>
            <a:lvl5pPr marL="2057400" indent="-228600" algn="ctr" eaLnBrk="0" hangingPunct="0"/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s-VE" b="0" dirty="0">
                <a:solidFill>
                  <a:srgbClr val="FFFFFF"/>
                </a:solidFill>
              </a:rPr>
              <a:t>Servidor Web</a:t>
            </a:r>
            <a:endParaRPr lang="en-US" b="0" dirty="0">
              <a:solidFill>
                <a:srgbClr val="FFFFFF"/>
              </a:solidFill>
            </a:endParaRPr>
          </a:p>
        </p:txBody>
      </p:sp>
      <p:sp>
        <p:nvSpPr>
          <p:cNvPr id="259222" name="Text Box 50"/>
          <p:cNvSpPr txBox="1">
            <a:spLocks noChangeArrowheads="1"/>
          </p:cNvSpPr>
          <p:nvPr/>
        </p:nvSpPr>
        <p:spPr bwMode="auto">
          <a:xfrm>
            <a:off x="3550492" y="4226393"/>
            <a:ext cx="232753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eaLnBrk="0" hangingPunct="0">
              <a:defRPr sz="1400" b="1">
                <a:solidFill>
                  <a:srgbClr val="03473A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ctr" eaLnBrk="0" hangingPunct="0"/>
            <a:lvl3pPr marL="1143000" indent="-228600" algn="ctr" eaLnBrk="0" hangingPunct="0"/>
            <a:lvl4pPr marL="1600200" indent="-228600" algn="ctr" eaLnBrk="0" hangingPunct="0"/>
            <a:lvl5pPr marL="2057400" indent="-228600" algn="ctr" eaLnBrk="0" hangingPunct="0"/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s-VE" b="0" dirty="0">
                <a:solidFill>
                  <a:srgbClr val="FFFFFF"/>
                </a:solidFill>
              </a:rPr>
              <a:t>Centro de </a:t>
            </a:r>
            <a:r>
              <a:rPr lang="es-VE" b="0" dirty="0" smtClean="0">
                <a:solidFill>
                  <a:srgbClr val="FFFFFF"/>
                </a:solidFill>
              </a:rPr>
              <a:t>Referencia</a:t>
            </a:r>
            <a:endParaRPr lang="en-US" b="0" dirty="0">
              <a:solidFill>
                <a:srgbClr val="FFFFFF"/>
              </a:solidFill>
            </a:endParaRPr>
          </a:p>
        </p:txBody>
      </p:sp>
      <p:sp>
        <p:nvSpPr>
          <p:cNvPr id="259186" name="Text Box 51"/>
          <p:cNvSpPr txBox="1">
            <a:spLocks noChangeArrowheads="1"/>
          </p:cNvSpPr>
          <p:nvPr/>
        </p:nvSpPr>
        <p:spPr bwMode="auto">
          <a:xfrm>
            <a:off x="7283388" y="3248289"/>
            <a:ext cx="15718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 eaLnBrk="0" hangingPunct="0">
              <a:defRPr sz="1400" b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ctr" eaLnBrk="0" hangingPunct="0"/>
            <a:lvl3pPr marL="1143000" indent="-228600" algn="ctr" eaLnBrk="0" hangingPunct="0"/>
            <a:lvl4pPr marL="1600200" indent="-228600" algn="ctr" eaLnBrk="0" hangingPunct="0"/>
            <a:lvl5pPr marL="2057400" indent="-228600" algn="ctr" eaLnBrk="0" hangingPunct="0"/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s-VE" dirty="0"/>
              <a:t>Médico </a:t>
            </a:r>
          </a:p>
          <a:p>
            <a:pPr algn="ctr"/>
            <a:r>
              <a:rPr lang="es-VE" dirty="0"/>
              <a:t>Especialista</a:t>
            </a:r>
            <a:endParaRPr lang="en-US" dirty="0"/>
          </a:p>
        </p:txBody>
      </p:sp>
      <p:pic>
        <p:nvPicPr>
          <p:cNvPr id="259210" name="Picture 2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59996">
            <a:off x="3926724" y="1519581"/>
            <a:ext cx="920171" cy="93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9188" name="Text Box 44"/>
          <p:cNvSpPr txBox="1">
            <a:spLocks noChangeArrowheads="1"/>
          </p:cNvSpPr>
          <p:nvPr/>
        </p:nvSpPr>
        <p:spPr bwMode="auto">
          <a:xfrm>
            <a:off x="2710083" y="2553550"/>
            <a:ext cx="108245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eaLnBrk="0" hangingPunct="0">
              <a:defRPr sz="10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ctr" eaLnBrk="0" hangingPunct="0"/>
            <a:lvl3pPr marL="1143000" indent="-228600" algn="ctr" eaLnBrk="0" hangingPunct="0"/>
            <a:lvl4pPr marL="1600200" indent="-228600" algn="ctr" eaLnBrk="0" hangingPunct="0"/>
            <a:lvl5pPr marL="2057400" indent="-228600" algn="ctr" eaLnBrk="0" hangingPunct="0"/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s-VE" b="0" dirty="0">
                <a:solidFill>
                  <a:srgbClr val="FFFFFF"/>
                </a:solidFill>
              </a:rPr>
              <a:t>Internet</a:t>
            </a:r>
          </a:p>
          <a:p>
            <a:pPr marL="171450" indent="-171450">
              <a:buFont typeface="Arial"/>
              <a:buChar char="•"/>
            </a:pPr>
            <a:r>
              <a:rPr lang="es-VE" b="0" dirty="0">
                <a:solidFill>
                  <a:srgbClr val="FFFFFF"/>
                </a:solidFill>
              </a:rPr>
              <a:t>ADSL</a:t>
            </a:r>
          </a:p>
          <a:p>
            <a:pPr marL="171450" indent="-171450">
              <a:buFont typeface="Arial"/>
              <a:buChar char="•"/>
            </a:pPr>
            <a:r>
              <a:rPr lang="es-VE" b="0" dirty="0">
                <a:solidFill>
                  <a:srgbClr val="FFFFFF"/>
                </a:solidFill>
              </a:rPr>
              <a:t>VSAT</a:t>
            </a:r>
          </a:p>
          <a:p>
            <a:pPr marL="171450" indent="-171450">
              <a:buFont typeface="Arial"/>
              <a:buChar char="•"/>
            </a:pPr>
            <a:r>
              <a:rPr lang="es-VE" b="0" dirty="0" smtClean="0">
                <a:solidFill>
                  <a:srgbClr val="FFFFFF"/>
                </a:solidFill>
              </a:rPr>
              <a:t>WI-FI</a:t>
            </a:r>
            <a:endParaRPr lang="es-VE" b="0" dirty="0">
              <a:solidFill>
                <a:srgbClr val="FFFFFF"/>
              </a:solidFill>
            </a:endParaRPr>
          </a:p>
        </p:txBody>
      </p:sp>
      <p:sp>
        <p:nvSpPr>
          <p:cNvPr id="259189" name="Text Box 49"/>
          <p:cNvSpPr txBox="1">
            <a:spLocks noChangeArrowheads="1"/>
          </p:cNvSpPr>
          <p:nvPr/>
        </p:nvSpPr>
        <p:spPr bwMode="auto">
          <a:xfrm>
            <a:off x="519247" y="3348691"/>
            <a:ext cx="14387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9pPr>
          </a:lstStyle>
          <a:p>
            <a:pPr algn="l"/>
            <a:r>
              <a:rPr lang="es-VE" sz="14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Médico Consultante</a:t>
            </a:r>
            <a:endParaRPr lang="en-US" sz="1400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9207" name="Text Box 89"/>
          <p:cNvSpPr txBox="1">
            <a:spLocks noChangeArrowheads="1"/>
          </p:cNvSpPr>
          <p:nvPr/>
        </p:nvSpPr>
        <p:spPr bwMode="auto">
          <a:xfrm>
            <a:off x="1813349" y="449411"/>
            <a:ext cx="5657773" cy="79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/>
                <a:cs typeface="Arial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s-VE" sz="32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Infraestructura técnica</a:t>
            </a:r>
            <a:endParaRPr lang="es-VE" sz="32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80000"/>
              </a:lnSpc>
            </a:pPr>
            <a:endParaRPr lang="es-VE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447" y="1813676"/>
            <a:ext cx="859901" cy="863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142" y="1784043"/>
            <a:ext cx="859901" cy="863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5" y="3350777"/>
            <a:ext cx="598464" cy="600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011" y="3356730"/>
            <a:ext cx="598464" cy="600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634" b="90141" l="31646" r="675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198" t="6338" r="27215" b="9625"/>
          <a:stretch/>
        </p:blipFill>
        <p:spPr bwMode="auto">
          <a:xfrm>
            <a:off x="8512907" y="1910217"/>
            <a:ext cx="340479" cy="56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 descr="dell-xps-10-tablet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58" y="1987463"/>
            <a:ext cx="756293" cy="52940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300387"/>
            <a:ext cx="2285869" cy="2050390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46108" y="1874679"/>
            <a:ext cx="1149645" cy="766430"/>
          </a:xfrm>
          <a:prstGeom prst="rect">
            <a:avLst/>
          </a:prstGeom>
        </p:spPr>
      </p:pic>
      <p:sp>
        <p:nvSpPr>
          <p:cNvPr id="6" name="Proceso alternativo 5"/>
          <p:cNvSpPr/>
          <p:nvPr/>
        </p:nvSpPr>
        <p:spPr>
          <a:xfrm>
            <a:off x="6846242" y="1813677"/>
            <a:ext cx="2129766" cy="863070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334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Text Box 2"/>
          <p:cNvSpPr txBox="1">
            <a:spLocks noChangeArrowheads="1"/>
          </p:cNvSpPr>
          <p:nvPr/>
        </p:nvSpPr>
        <p:spPr bwMode="auto">
          <a:xfrm>
            <a:off x="1285882" y="1032118"/>
            <a:ext cx="7579159" cy="3636170"/>
          </a:xfrm>
          <a:prstGeom prst="rect">
            <a:avLst/>
          </a:prstGeom>
          <a:noFill/>
          <a:ln/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 anchorCtr="1"/>
          <a:lstStyle>
            <a:defPPr>
              <a:defRPr lang="en-US"/>
            </a:defPPr>
            <a:lvl1pPr algn="r" eaLnBrk="0" hangingPunct="0">
              <a:defRPr sz="1800">
                <a:solidFill>
                  <a:srgbClr val="003300"/>
                </a:solidFill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r>
              <a:rPr lang="es-VE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Definir metas alcanzables</a:t>
            </a:r>
          </a:p>
          <a:p>
            <a:pPr algn="l">
              <a:lnSpc>
                <a:spcPct val="80000"/>
              </a:lnSpc>
            </a:pPr>
            <a:endParaRPr lang="es-VE" dirty="0" smtClean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r>
              <a:rPr lang="es-VE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Seleccionar la plataforma acorde a las necesidades</a:t>
            </a:r>
            <a:endParaRPr lang="es-VE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endParaRPr lang="es-VE" dirty="0" smtClean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r>
              <a:rPr lang="es-VE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Definir una estrategia de implantación adecuada</a:t>
            </a: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endParaRPr lang="es-VE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r>
              <a:rPr lang="es-VE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Definir un equipo de proyecto y responsable de alto nivel</a:t>
            </a:r>
            <a:endParaRPr lang="es-VE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endParaRPr lang="es-VE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r>
              <a:rPr lang="es-VE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Seleccionar el </a:t>
            </a:r>
            <a:r>
              <a:rPr lang="es-VE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personal </a:t>
            </a:r>
            <a:r>
              <a:rPr lang="es-VE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adecuado </a:t>
            </a:r>
            <a:endParaRPr lang="en-US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>
              <a:lnSpc>
                <a:spcPct val="80000"/>
              </a:lnSpc>
            </a:pPr>
            <a:r>
              <a:rPr lang="es-VE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r>
              <a:rPr lang="es-VE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Hacer la telemedicina un elemento mas de la práctica médica</a:t>
            </a:r>
            <a:endParaRPr lang="es-VE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endParaRPr lang="es-VE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r>
              <a:rPr lang="es-VE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Garantizar la sostenibilidad del proyecto </a:t>
            </a: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endParaRPr lang="es-VE" dirty="0" smtClean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r>
              <a:rPr lang="es-VE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Capacitar, capacitar, capacitar, ...</a:t>
            </a:r>
            <a:endParaRPr lang="en-US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4194" name="Text Box 3"/>
          <p:cNvSpPr txBox="1">
            <a:spLocks noChangeArrowheads="1"/>
          </p:cNvSpPr>
          <p:nvPr/>
        </p:nvSpPr>
        <p:spPr bwMode="auto">
          <a:xfrm>
            <a:off x="1943714" y="314462"/>
            <a:ext cx="4993073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eaLnBrk="0" hangingPunct="0">
              <a:defRPr sz="3200" b="1">
                <a:solidFill>
                  <a:srgbClr val="03473A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s-VE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¿</a:t>
            </a:r>
            <a:r>
              <a:rPr lang="es-VE" dirty="0" smtClean="0">
                <a:solidFill>
                  <a:srgbClr val="FFFFFF"/>
                </a:solidFill>
              </a:rPr>
              <a:t>Qué hacer primero?</a:t>
            </a:r>
            <a:endParaRPr lang="es-V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79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74568" y="1672077"/>
            <a:ext cx="800542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s-VE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tecnología representa entre el 15 y 20 % del costo total de implantación de un sistema de telemedicina</a:t>
            </a:r>
          </a:p>
          <a:p>
            <a:pPr marL="342900" indent="-342900">
              <a:buFont typeface="Wingdings" pitchFamily="2" charset="2"/>
              <a:buChar char="ü"/>
            </a:pPr>
            <a:endParaRPr lang="es-VE" dirty="0" smtClean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00100" lvl="1" indent="-342900">
              <a:buClr>
                <a:srgbClr val="FFFF00"/>
              </a:buClr>
              <a:buFont typeface="Wingdings" pitchFamily="2" charset="2"/>
              <a:buChar char="q"/>
            </a:pPr>
            <a:r>
              <a:rPr lang="es-VE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Tecnología no es el problema </a:t>
            </a:r>
          </a:p>
          <a:p>
            <a:pPr lvl="1">
              <a:buClr>
                <a:srgbClr val="FFFF00"/>
              </a:buClr>
            </a:pPr>
            <a:endParaRPr lang="es-VE" dirty="0" smtClean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s-VE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Entre un 80 y 85 % esta relacionado a personal (organización, estructura, </a:t>
            </a:r>
            <a:r>
              <a:rPr lang="es-VE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manejo del </a:t>
            </a:r>
            <a:r>
              <a:rPr lang="es-VE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cambio, capacitacion, etc.)</a:t>
            </a:r>
          </a:p>
          <a:p>
            <a:pPr marL="342900" indent="-342900">
              <a:buFont typeface="Wingdings" pitchFamily="2" charset="2"/>
              <a:buChar char="ü"/>
            </a:pPr>
            <a:endParaRPr lang="es-VE" dirty="0" smtClean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00100" lvl="1" indent="-342900">
              <a:buClr>
                <a:srgbClr val="FFFF00"/>
              </a:buClr>
              <a:buFont typeface="Wingdings" pitchFamily="2" charset="2"/>
              <a:buChar char="q"/>
            </a:pPr>
            <a:r>
              <a:rPr lang="es-VE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Este es el verdadero reto</a:t>
            </a:r>
            <a:endParaRPr lang="es-VE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778303" y="647522"/>
            <a:ext cx="513373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eaLnBrk="0" hangingPunct="0">
              <a:defRPr sz="3200" b="1">
                <a:solidFill>
                  <a:srgbClr val="03473A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s-VE" dirty="0" smtClean="0">
                <a:solidFill>
                  <a:srgbClr val="FFFFFF"/>
                </a:solidFill>
              </a:rPr>
              <a:t>Lecciones aprendidas</a:t>
            </a:r>
            <a:endParaRPr lang="es-V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27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96397" y="1132850"/>
            <a:ext cx="8464731" cy="3647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VE" sz="2200" dirty="0" smtClean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s-VE" sz="22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Una alta tasa de fracasos en la implantación de sistemas de telemedicina se debe principalmente a factores humanos:</a:t>
            </a:r>
          </a:p>
          <a:p>
            <a:endParaRPr lang="es-VE" sz="2200" dirty="0" smtClean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00100" lvl="1" indent="-342900">
              <a:buClr>
                <a:srgbClr val="FFFF00"/>
              </a:buClr>
              <a:buFont typeface="Wingdings" pitchFamily="2" charset="2"/>
              <a:buChar char="q"/>
            </a:pPr>
            <a:r>
              <a:rPr lang="es-VE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Resistencia al </a:t>
            </a:r>
            <a:r>
              <a:rPr lang="es-VE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cambio o resistencia a cambiar</a:t>
            </a:r>
            <a:endParaRPr lang="es-VE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es-VE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Falta de adecuación de las estructuras y procesos al nuevo paradigma</a:t>
            </a:r>
            <a:endParaRPr lang="es-VE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lang="es-VE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alta o inadecuados esquemas de planificacion</a:t>
            </a:r>
            <a:endParaRPr lang="es-VE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s-VE" sz="2200" dirty="0" smtClean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873385" y="510908"/>
            <a:ext cx="513373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eaLnBrk="0" hangingPunct="0">
              <a:defRPr sz="3200" b="1">
                <a:solidFill>
                  <a:srgbClr val="03473A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s-VE" dirty="0" smtClean="0">
                <a:solidFill>
                  <a:srgbClr val="FFFFFF"/>
                </a:solidFill>
              </a:rPr>
              <a:t>Lecciones aprendidas</a:t>
            </a:r>
            <a:endParaRPr lang="es-V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47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838496" y="972136"/>
            <a:ext cx="320352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eaLnBrk="0" hangingPunct="0">
              <a:defRPr sz="3200" b="1">
                <a:solidFill>
                  <a:srgbClr val="03473A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s-VE" dirty="0" smtClean="0">
                <a:solidFill>
                  <a:srgbClr val="FFFFFF"/>
                </a:solidFill>
              </a:rPr>
              <a:t>Conclusiones</a:t>
            </a:r>
            <a:endParaRPr lang="es-VE" dirty="0">
              <a:solidFill>
                <a:srgbClr val="FFFFFF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19761" y="1388819"/>
            <a:ext cx="846473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VE" sz="2200" dirty="0" smtClean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s-VE" sz="22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Gracias al avance de las tecnologías, la telemedicina en el corto plazo será reconocida como una práctica común en la atención médica, no solo en la atención de poblaciones remotas y desasistidas, sino en la atención de los habitantes de nuestros centros urbanos, en otras palabras, ya no se hablará de telemedicina, será simplemente “medicina”.</a:t>
            </a:r>
            <a:endParaRPr lang="es-VE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s-VE" sz="2200" dirty="0" smtClean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23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397413" y="2072676"/>
            <a:ext cx="621656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eaLnBrk="0" hangingPunct="0">
              <a:defRPr sz="3200" b="1">
                <a:solidFill>
                  <a:srgbClr val="03473A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dirty="0">
                <a:solidFill>
                  <a:srgbClr val="FFFFFF"/>
                </a:solidFill>
              </a:rPr>
              <a:t>Gracias </a:t>
            </a:r>
            <a:r>
              <a:rPr lang="en-US" dirty="0" err="1">
                <a:solidFill>
                  <a:srgbClr val="FFFFFF"/>
                </a:solidFill>
              </a:rPr>
              <a:t>por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su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atención</a:t>
            </a:r>
            <a:r>
              <a:rPr lang="en-US" dirty="0">
                <a:solidFill>
                  <a:srgbClr val="FFFFFF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!!</a:t>
            </a:r>
          </a:p>
          <a:p>
            <a:endParaRPr lang="en-US" b="0" dirty="0" smtClean="0">
              <a:solidFill>
                <a:srgbClr val="FFFFFF"/>
              </a:solidFill>
            </a:endParaRPr>
          </a:p>
          <a:p>
            <a:r>
              <a:rPr lang="en-US" sz="1400" b="0" dirty="0" err="1">
                <a:solidFill>
                  <a:srgbClr val="FFFFFF"/>
                </a:solidFill>
              </a:rPr>
              <a:t>I</a:t>
            </a:r>
            <a:r>
              <a:rPr lang="en-US" sz="1400" b="0" dirty="0" err="1" smtClean="0">
                <a:solidFill>
                  <a:srgbClr val="FFFFFF"/>
                </a:solidFill>
              </a:rPr>
              <a:t>ng</a:t>
            </a:r>
            <a:r>
              <a:rPr lang="en-US" sz="1400" b="0" dirty="0" smtClean="0">
                <a:solidFill>
                  <a:srgbClr val="FFFFFF"/>
                </a:solidFill>
              </a:rPr>
              <a:t>. Morel Orta</a:t>
            </a:r>
          </a:p>
          <a:p>
            <a:r>
              <a:rPr lang="en-US" sz="1400" b="0" dirty="0" err="1" smtClean="0">
                <a:solidFill>
                  <a:srgbClr val="FFFFFF"/>
                </a:solidFill>
              </a:rPr>
              <a:t>TeleSalud</a:t>
            </a:r>
            <a:r>
              <a:rPr lang="en-US" sz="1400" b="0" dirty="0" smtClean="0">
                <a:solidFill>
                  <a:srgbClr val="FFFFFF"/>
                </a:solidFill>
              </a:rPr>
              <a:t> Colombia</a:t>
            </a:r>
          </a:p>
          <a:p>
            <a:r>
              <a:rPr lang="en-US" sz="1600" b="0" dirty="0" smtClean="0">
                <a:solidFill>
                  <a:srgbClr val="FFFFFF"/>
                </a:solidFill>
              </a:rPr>
              <a:t> </a:t>
            </a:r>
          </a:p>
          <a:p>
            <a:r>
              <a:rPr lang="en-US" sz="1600" dirty="0" smtClean="0">
                <a:solidFill>
                  <a:srgbClr val="FFFFFF"/>
                </a:solidFill>
                <a:hlinkClick r:id="rId2"/>
              </a:rPr>
              <a:t>morta@tele-salud.com</a:t>
            </a:r>
            <a:endParaRPr lang="en-US" sz="1600" dirty="0" smtClean="0">
              <a:solidFill>
                <a:srgbClr val="FFFFFF"/>
              </a:solidFill>
            </a:endParaRPr>
          </a:p>
          <a:p>
            <a:endParaRPr 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9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g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Negro .thmx</Template>
  <TotalTime>2587</TotalTime>
  <Words>693</Words>
  <Application>Microsoft Office PowerPoint</Application>
  <PresentationFormat>Presentación en pantalla (16:9)</PresentationFormat>
  <Paragraphs>201</Paragraphs>
  <Slides>22</Slides>
  <Notes>5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4" baseType="lpstr">
      <vt:lpstr>Negro</vt:lpstr>
      <vt:lpstr>Image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>TeleSalud Colombia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Telemedicina: Nuevo Paradigma</dc:title>
  <dc:subject/>
  <dc:creator>Ing.Morel Orta</dc:creator>
  <cp:keywords/>
  <dc:description/>
  <cp:lastModifiedBy>morfo224</cp:lastModifiedBy>
  <cp:revision>110</cp:revision>
  <dcterms:created xsi:type="dcterms:W3CDTF">2012-05-09T18:11:02Z</dcterms:created>
  <dcterms:modified xsi:type="dcterms:W3CDTF">2015-04-09T16:16:20Z</dcterms:modified>
  <cp:category/>
</cp:coreProperties>
</file>