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373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12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739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2771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351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547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4205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747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34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973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475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F2ADE-7D70-44E0-AFA7-EF2293E0C4E9}" type="datetimeFigureOut">
              <a:rPr lang="es-CO" smtClean="0"/>
              <a:t>09/04/2015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E2AC4-FE95-47C3-9A49-DEBC829379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15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TELEMEDICINA TROPICAL</a:t>
            </a:r>
            <a:br>
              <a:rPr lang="es-CO" dirty="0" smtClean="0"/>
            </a:br>
            <a:r>
              <a:rPr lang="es-CO" sz="2400" dirty="0" smtClean="0"/>
              <a:t>ACERCANDO LA SALUD A LAS REGIONES</a:t>
            </a:r>
            <a:endParaRPr lang="es-CO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10297" y="3836640"/>
            <a:ext cx="6400800" cy="1752600"/>
          </a:xfrm>
        </p:spPr>
        <p:txBody>
          <a:bodyPr/>
          <a:lstStyle/>
          <a:p>
            <a:r>
              <a:rPr lang="es-CO" dirty="0" smtClean="0"/>
              <a:t>Andrés Trujillo Zea</a:t>
            </a:r>
          </a:p>
          <a:p>
            <a:r>
              <a:rPr lang="es-CO" dirty="0" smtClean="0"/>
              <a:t>Director ICMT - CES</a:t>
            </a:r>
            <a:endParaRPr lang="es-CO" dirty="0"/>
          </a:p>
        </p:txBody>
      </p:sp>
      <p:sp>
        <p:nvSpPr>
          <p:cNvPr id="4" name="AutoShape 6" descr="Resultado de imagen para ruta n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5" name="AutoShape 8" descr="Resultado de imagen para ruta n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grpSp>
        <p:nvGrpSpPr>
          <p:cNvPr id="6" name="5 Grupo"/>
          <p:cNvGrpSpPr/>
          <p:nvPr/>
        </p:nvGrpSpPr>
        <p:grpSpPr>
          <a:xfrm>
            <a:off x="3722543" y="5091100"/>
            <a:ext cx="5390468" cy="1919159"/>
            <a:chOff x="3722543" y="5091100"/>
            <a:chExt cx="5390468" cy="1919159"/>
          </a:xfrm>
        </p:grpSpPr>
        <p:pic>
          <p:nvPicPr>
            <p:cNvPr id="1026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814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Telemedicina en el contexto </a:t>
            </a:r>
            <a:r>
              <a:rPr lang="es-CO" dirty="0" err="1" smtClean="0"/>
              <a:t>nal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Resolución 2003 de 2014 (</a:t>
            </a:r>
            <a:r>
              <a:rPr lang="es-CO" dirty="0" err="1" smtClean="0"/>
              <a:t>pag</a:t>
            </a:r>
            <a:r>
              <a:rPr lang="es-CO" dirty="0" smtClean="0"/>
              <a:t>. 184)</a:t>
            </a:r>
          </a:p>
          <a:p>
            <a:endParaRPr lang="es-CO" dirty="0" smtClean="0"/>
          </a:p>
          <a:p>
            <a:pPr algn="just">
              <a:lnSpc>
                <a:spcPct val="90000"/>
              </a:lnSpc>
              <a:buNone/>
            </a:pPr>
            <a:r>
              <a:rPr lang="es-CO" altLang="es-CO" sz="2400" i="1" dirty="0" smtClean="0"/>
              <a:t>	“Provisión de servicios de salud a distancia en los componentes de promoción, prevención, diagnostico, tratamiento o rehabilitación por profesionales de la salud, que utilizan tecnologías de la información y de la comunicación, permitiendo intercambiar datos con el propósito de facilitar el acceso de la población a servicios que presentan limitaciones de oferta, de acceso a los servicios o de ambos en su área geográfica”.</a:t>
            </a:r>
          </a:p>
          <a:p>
            <a:pPr lvl="1"/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645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- Objetivo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O" altLang="es-CO" i="1" dirty="0" smtClean="0"/>
              <a:t>“Suministrar servicios mediante el intercambio de datos para hacer diagnósticos apoyados en la tecnología de la información y de la comunicación, cuando la distancia constituye un factor critico, con el fin de  mejorar la salud de las personas y de las comunidades”.</a:t>
            </a:r>
          </a:p>
          <a:p>
            <a:pPr algn="just"/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200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MX" altLang="es-CO" dirty="0" smtClean="0"/>
          </a:p>
          <a:p>
            <a:pPr marL="0" indent="0" algn="ctr">
              <a:buNone/>
            </a:pPr>
            <a:r>
              <a:rPr lang="es-MX" altLang="es-CO" dirty="0" smtClean="0"/>
              <a:t>NO ES UN </a:t>
            </a:r>
            <a:r>
              <a:rPr lang="es-MX" altLang="es-CO" b="1" i="1" u="sng" dirty="0" smtClean="0"/>
              <a:t>TIPO</a:t>
            </a:r>
            <a:r>
              <a:rPr lang="es-MX" altLang="es-CO" dirty="0" smtClean="0"/>
              <a:t> DE SERVICIO – </a:t>
            </a:r>
          </a:p>
          <a:p>
            <a:pPr marL="0" indent="0" algn="ctr">
              <a:buNone/>
            </a:pPr>
            <a:r>
              <a:rPr lang="es-MX" altLang="es-CO" dirty="0" smtClean="0"/>
              <a:t>ES UNA </a:t>
            </a:r>
            <a:r>
              <a:rPr lang="es-MX" altLang="es-CO" b="1" i="1" u="sng" dirty="0" smtClean="0"/>
              <a:t>MODALIDAD</a:t>
            </a:r>
            <a:r>
              <a:rPr lang="es-MX" altLang="es-CO" dirty="0" smtClean="0"/>
              <a:t> DE SERVICIO</a:t>
            </a:r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015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- Actores</a:t>
            </a:r>
            <a:endParaRPr lang="es-CO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762872" cy="125273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ctr" eaLnBrk="1" hangingPunct="1">
              <a:buNone/>
            </a:pPr>
            <a:r>
              <a:rPr lang="es-CO" altLang="es-CO" sz="2800" b="1" dirty="0" smtClean="0"/>
              <a:t>PRESTADOR REMISOR</a:t>
            </a:r>
            <a:endParaRPr lang="es-CO" altLang="es-CO" sz="2800" b="1" dirty="0"/>
          </a:p>
        </p:txBody>
      </p:sp>
      <p:sp>
        <p:nvSpPr>
          <p:cNvPr id="6" name="5 Rectángulo"/>
          <p:cNvSpPr/>
          <p:nvPr/>
        </p:nvSpPr>
        <p:spPr>
          <a:xfrm>
            <a:off x="1476375" y="3357563"/>
            <a:ext cx="575945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2400" b="1" dirty="0">
                <a:solidFill>
                  <a:schemeClr val="tx1"/>
                </a:solidFill>
              </a:rPr>
              <a:t>PRESTADOR REMISOR CON TELE - UCI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06659" y="4437112"/>
            <a:ext cx="4897438" cy="14398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CO" altLang="es-CO" sz="2800" b="1" dirty="0"/>
              <a:t>CENTRO DE REFERENCIA</a:t>
            </a:r>
          </a:p>
        </p:txBody>
      </p:sp>
      <p:grpSp>
        <p:nvGrpSpPr>
          <p:cNvPr id="8" name="7 Grupo"/>
          <p:cNvGrpSpPr/>
          <p:nvPr/>
        </p:nvGrpSpPr>
        <p:grpSpPr>
          <a:xfrm>
            <a:off x="5955378" y="6153826"/>
            <a:ext cx="3200184" cy="789760"/>
            <a:chOff x="3722543" y="5091100"/>
            <a:chExt cx="5390468" cy="1919159"/>
          </a:xfrm>
        </p:grpSpPr>
        <p:pic>
          <p:nvPicPr>
            <p:cNvPr id="9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1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Tropical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Problema: 						</a:t>
            </a:r>
          </a:p>
          <a:p>
            <a:pPr lvl="1" algn="just"/>
            <a:r>
              <a:rPr lang="es-CO" dirty="0" smtClean="0"/>
              <a:t>La población afectada por las enfermedades tropicales, generalmente se encuentra en regiones apartadas donde no se dispone del personal de salud experto en el diagnóstico y tratamiento de estas patologías.</a:t>
            </a:r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6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Tropical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Soluciones:		</a:t>
            </a:r>
          </a:p>
          <a:p>
            <a:pPr lvl="1"/>
            <a:r>
              <a:rPr lang="es-CO" dirty="0" smtClean="0"/>
              <a:t>Uso de las </a:t>
            </a:r>
            <a:r>
              <a:rPr lang="es-CO" dirty="0" err="1" smtClean="0"/>
              <a:t>TIC´s</a:t>
            </a:r>
            <a:r>
              <a:rPr lang="es-CO" dirty="0" smtClean="0"/>
              <a:t> para el apoyo en la atención de las enfermedades tropicales</a:t>
            </a:r>
          </a:p>
          <a:p>
            <a:pPr lvl="1"/>
            <a:r>
              <a:rPr lang="es-CO" dirty="0" smtClean="0"/>
              <a:t>Alianza con </a:t>
            </a:r>
            <a:r>
              <a:rPr lang="es-CO" dirty="0" err="1" smtClean="0"/>
              <a:t>Ubiquo</a:t>
            </a:r>
            <a:r>
              <a:rPr lang="es-CO" dirty="0" smtClean="0"/>
              <a:t> Telemedicina para el desarrollo de la plataforma</a:t>
            </a:r>
          </a:p>
          <a:p>
            <a:pPr lvl="1"/>
            <a:r>
              <a:rPr lang="es-CO" dirty="0" smtClean="0"/>
              <a:t>Apoyo de Ruta N en el financiamiento y acompañamiento del proyecto</a:t>
            </a:r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426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Tropical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Tecnología utilizada</a:t>
            </a:r>
          </a:p>
          <a:p>
            <a:pPr lvl="1"/>
            <a:r>
              <a:rPr lang="es-CO" dirty="0" smtClean="0"/>
              <a:t>Plataforma </a:t>
            </a:r>
            <a:r>
              <a:rPr lang="es-CO" dirty="0" err="1" smtClean="0"/>
              <a:t>Ubiquo</a:t>
            </a:r>
            <a:endParaRPr lang="es-CO" dirty="0" smtClean="0"/>
          </a:p>
          <a:p>
            <a:pPr lvl="1"/>
            <a:r>
              <a:rPr lang="es-CO" dirty="0" smtClean="0"/>
              <a:t>Conectividad propia</a:t>
            </a:r>
          </a:p>
          <a:p>
            <a:pPr lvl="1"/>
            <a:r>
              <a:rPr lang="es-CO" dirty="0" smtClean="0"/>
              <a:t>Canal dedicado</a:t>
            </a:r>
          </a:p>
          <a:p>
            <a:pPr lvl="1"/>
            <a:r>
              <a:rPr lang="es-CO" dirty="0" smtClean="0"/>
              <a:t>Equipos periféricos </a:t>
            </a:r>
          </a:p>
          <a:p>
            <a:pPr lvl="1"/>
            <a:r>
              <a:rPr lang="es-CO" dirty="0" smtClean="0"/>
              <a:t>Monitores </a:t>
            </a:r>
          </a:p>
          <a:p>
            <a:pPr lvl="1"/>
            <a:r>
              <a:rPr lang="es-CO" dirty="0" smtClean="0"/>
              <a:t>Cámaras</a:t>
            </a:r>
          </a:p>
          <a:p>
            <a:pPr lvl="1"/>
            <a:r>
              <a:rPr lang="es-CO" dirty="0" smtClean="0"/>
              <a:t>Microscopios </a:t>
            </a:r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691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Tropical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Resultados 	</a:t>
            </a:r>
          </a:p>
          <a:p>
            <a:pPr lvl="1"/>
            <a:r>
              <a:rPr lang="es-CO" dirty="0" smtClean="0"/>
              <a:t>Plataforma </a:t>
            </a:r>
            <a:r>
              <a:rPr lang="es-CO" dirty="0" err="1" smtClean="0"/>
              <a:t>Ubiquo</a:t>
            </a:r>
            <a:r>
              <a:rPr lang="es-CO" dirty="0" smtClean="0"/>
              <a:t> en operación</a:t>
            </a:r>
          </a:p>
          <a:p>
            <a:pPr lvl="1"/>
            <a:r>
              <a:rPr lang="es-CO" dirty="0" smtClean="0"/>
              <a:t>Equipos conectados</a:t>
            </a:r>
          </a:p>
          <a:p>
            <a:pPr lvl="1"/>
            <a:r>
              <a:rPr lang="es-CO" dirty="0" smtClean="0"/>
              <a:t>Un servidor </a:t>
            </a:r>
          </a:p>
          <a:p>
            <a:pPr lvl="1"/>
            <a:r>
              <a:rPr lang="es-CO" dirty="0" smtClean="0"/>
              <a:t>8 profesionales capacitados</a:t>
            </a:r>
          </a:p>
          <a:p>
            <a:pPr lvl="1"/>
            <a:r>
              <a:rPr lang="es-CO" dirty="0" smtClean="0"/>
              <a:t>200 consultas piloto</a:t>
            </a:r>
          </a:p>
          <a:p>
            <a:pPr lvl="1"/>
            <a:r>
              <a:rPr lang="es-CO" dirty="0" smtClean="0"/>
              <a:t>Dos centros de referencia habilitados </a:t>
            </a:r>
          </a:p>
          <a:p>
            <a:pPr lvl="1"/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453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Tropical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Análisis costo – beneficio</a:t>
            </a:r>
          </a:p>
          <a:p>
            <a:pPr lvl="1"/>
            <a:r>
              <a:rPr lang="es-CO" dirty="0" smtClean="0"/>
              <a:t>Desplazamiento de los pacientes</a:t>
            </a:r>
          </a:p>
          <a:p>
            <a:pPr lvl="1"/>
            <a:r>
              <a:rPr lang="es-CO" dirty="0" smtClean="0"/>
              <a:t>Oportunidad en la atención</a:t>
            </a:r>
          </a:p>
          <a:p>
            <a:pPr lvl="1"/>
            <a:r>
              <a:rPr lang="es-CO" dirty="0" smtClean="0"/>
              <a:t>Accesibilidad a servicios especializados</a:t>
            </a:r>
          </a:p>
          <a:p>
            <a:pPr lvl="1"/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878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Telemedicina Tropical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Integración con otros Sistemas de Información (reto)	</a:t>
            </a:r>
          </a:p>
          <a:p>
            <a:pPr lvl="1"/>
            <a:r>
              <a:rPr lang="es-CO" dirty="0" smtClean="0"/>
              <a:t>Admisión </a:t>
            </a:r>
          </a:p>
          <a:p>
            <a:pPr lvl="1"/>
            <a:r>
              <a:rPr lang="es-CO" dirty="0" smtClean="0"/>
              <a:t>Facturación</a:t>
            </a:r>
          </a:p>
          <a:p>
            <a:pPr lvl="1"/>
            <a:r>
              <a:rPr lang="es-CO" dirty="0" smtClean="0"/>
              <a:t>Historia Clínica</a:t>
            </a:r>
          </a:p>
          <a:p>
            <a:pPr lvl="1"/>
            <a:r>
              <a:rPr lang="es-CO" dirty="0" smtClean="0"/>
              <a:t>Consentimiento informado</a:t>
            </a:r>
          </a:p>
          <a:p>
            <a:pPr lvl="1"/>
            <a:endParaRPr lang="es-CO" dirty="0"/>
          </a:p>
        </p:txBody>
      </p:sp>
      <p:grpSp>
        <p:nvGrpSpPr>
          <p:cNvPr id="4" name="3 Grupo"/>
          <p:cNvGrpSpPr/>
          <p:nvPr/>
        </p:nvGrpSpPr>
        <p:grpSpPr>
          <a:xfrm>
            <a:off x="5477746" y="5666583"/>
            <a:ext cx="3677816" cy="1277003"/>
            <a:chOff x="3722543" y="5091100"/>
            <a:chExt cx="5390468" cy="1919159"/>
          </a:xfrm>
        </p:grpSpPr>
        <p:pic>
          <p:nvPicPr>
            <p:cNvPr id="5" name="Picture 2" descr="https://media.licdn.com/mpr/mpr/shrink_100_100/p/2/000/269/38b/0c46b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195" y="5157192"/>
              <a:ext cx="1772816" cy="177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innpulsacolombia.com/sites/default/files/styles/empresa_/public/logo_ubiquo.png?itok=jAWP_4Lv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95" y="509110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http://espacio.co/wp-content/uploads/2012/11/swSponsor17wp_325_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43" y="5589240"/>
              <a:ext cx="1703772" cy="1421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54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044624" y="4149080"/>
            <a:ext cx="8229600" cy="1143000"/>
          </a:xfrm>
        </p:spPr>
        <p:txBody>
          <a:bodyPr/>
          <a:lstStyle/>
          <a:p>
            <a:r>
              <a:rPr lang="es-CO" b="1" dirty="0" smtClean="0"/>
              <a:t>¡Gracias!</a:t>
            </a:r>
            <a:endParaRPr lang="es-CO" b="1" dirty="0"/>
          </a:p>
        </p:txBody>
      </p:sp>
      <p:pic>
        <p:nvPicPr>
          <p:cNvPr id="4" name="Picture 2" descr="https://media.licdn.com/mpr/mpr/shrink_100_100/p/2/000/269/38b/0c46b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195" y="5157192"/>
            <a:ext cx="1772816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nnpulsacolombia.com/sites/default/files/styles/empresa_/public/logo_ubiquo.png?itok=jAWP_4L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195" y="50911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espacio.co/wp-content/uploads/2012/11/swSponsor17wp_325_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543" y="5589240"/>
            <a:ext cx="1703772" cy="142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3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157</Words>
  <Application>Microsoft Office PowerPoint</Application>
  <PresentationFormat>Presentación en pantalla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TELEMEDICINA TROPICAL ACERCANDO LA SALUD A LAS REGIONES</vt:lpstr>
      <vt:lpstr>Telemedicina en el contexto nal</vt:lpstr>
      <vt:lpstr>Telemedicina - Objetivo</vt:lpstr>
      <vt:lpstr>Telemedicina</vt:lpstr>
      <vt:lpstr>Telemedicina - Actores</vt:lpstr>
      <vt:lpstr>Telemedicina Tropical</vt:lpstr>
      <vt:lpstr>Telemedicina Tropical</vt:lpstr>
      <vt:lpstr>Telemedicina Tropical</vt:lpstr>
      <vt:lpstr>Telemedicina Tropical</vt:lpstr>
      <vt:lpstr>Telemedicina Tropical</vt:lpstr>
      <vt:lpstr>Telemedicina Tropical</vt:lpstr>
      <vt:lpstr>¡Gracias!</vt:lpstr>
    </vt:vector>
  </TitlesOfParts>
  <Company>Universidad 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TELEMEDICINA TROPICAL ACERCANDO LA SALUD A LAS REGIONES</dc:title>
  <dc:creator>Andres Trujillo Zea</dc:creator>
  <cp:lastModifiedBy>morfo224</cp:lastModifiedBy>
  <cp:revision>6</cp:revision>
  <dcterms:created xsi:type="dcterms:W3CDTF">2015-04-08T23:34:29Z</dcterms:created>
  <dcterms:modified xsi:type="dcterms:W3CDTF">2015-04-09T19:09:01Z</dcterms:modified>
</cp:coreProperties>
</file>