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68" r:id="rId2"/>
    <p:sldId id="310" r:id="rId3"/>
    <p:sldId id="311" r:id="rId4"/>
    <p:sldId id="312" r:id="rId5"/>
    <p:sldId id="313" r:id="rId6"/>
    <p:sldId id="279" r:id="rId7"/>
    <p:sldId id="287" r:id="rId8"/>
    <p:sldId id="314" r:id="rId9"/>
    <p:sldId id="315" r:id="rId10"/>
    <p:sldId id="316" r:id="rId11"/>
    <p:sldId id="317" r:id="rId12"/>
    <p:sldId id="319" r:id="rId13"/>
    <p:sldId id="320" r:id="rId14"/>
    <p:sldId id="321" r:id="rId15"/>
    <p:sldId id="322" r:id="rId16"/>
    <p:sldId id="323" r:id="rId17"/>
    <p:sldId id="324" r:id="rId18"/>
    <p:sldId id="331" r:id="rId19"/>
    <p:sldId id="303" r:id="rId20"/>
    <p:sldId id="325" r:id="rId21"/>
    <p:sldId id="326" r:id="rId22"/>
    <p:sldId id="327" r:id="rId23"/>
    <p:sldId id="328" r:id="rId24"/>
    <p:sldId id="329" r:id="rId25"/>
    <p:sldId id="330" r:id="rId26"/>
    <p:sldId id="270" r:id="rId2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ECDBD7-4E1F-496D-B6F2-54A702A40D24}">
          <p14:sldIdLst>
            <p14:sldId id="268"/>
            <p14:sldId id="310"/>
            <p14:sldId id="311"/>
            <p14:sldId id="312"/>
            <p14:sldId id="313"/>
            <p14:sldId id="279"/>
            <p14:sldId id="287"/>
            <p14:sldId id="314"/>
            <p14:sldId id="315"/>
            <p14:sldId id="316"/>
            <p14:sldId id="317"/>
            <p14:sldId id="319"/>
            <p14:sldId id="320"/>
            <p14:sldId id="321"/>
            <p14:sldId id="322"/>
            <p14:sldId id="323"/>
            <p14:sldId id="324"/>
            <p14:sldId id="331"/>
            <p14:sldId id="303"/>
            <p14:sldId id="325"/>
            <p14:sldId id="326"/>
            <p14:sldId id="327"/>
            <p14:sldId id="328"/>
            <p14:sldId id="329"/>
            <p14:sldId id="330"/>
          </p14:sldIdLst>
        </p14:section>
        <p14:section name="Untitled Section" id="{9C5F44EC-C021-494C-9E0B-7CCC8E5B1142}">
          <p14:sldIdLst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C02050"/>
    <a:srgbClr val="FFFFFF"/>
    <a:srgbClr val="00A050"/>
    <a:srgbClr val="E8F4F0"/>
    <a:srgbClr val="702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88810" autoAdjust="0"/>
  </p:normalViewPr>
  <p:slideViewPr>
    <p:cSldViewPr>
      <p:cViewPr varScale="1">
        <p:scale>
          <a:sx n="61" d="100"/>
          <a:sy n="61" d="100"/>
        </p:scale>
        <p:origin x="-6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2BA8F-77E7-4D74-8429-FEA15301A487}" type="datetimeFigureOut">
              <a:rPr lang="en-GB" smtClean="0"/>
              <a:t>09/04/2015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BD2BE-0D39-469E-8B13-E83FE0E0A27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26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The HSCIC was established by the Health and Social Care Act 2012</a:t>
            </a:r>
          </a:p>
          <a:p>
            <a:r>
              <a:rPr lang="en-GB" sz="1200" dirty="0" smtClean="0"/>
              <a:t>It is an Executive Non Departmental Public Body for Department of Health</a:t>
            </a:r>
          </a:p>
          <a:p>
            <a:endParaRPr lang="en-GB" sz="1200" dirty="0" smtClean="0"/>
          </a:p>
          <a:p>
            <a:r>
              <a:rPr lang="en-GB" sz="1200" dirty="0" smtClean="0"/>
              <a:t>The</a:t>
            </a:r>
            <a:r>
              <a:rPr lang="en-GB" sz="1200" baseline="0" dirty="0" smtClean="0"/>
              <a:t> organisation b</a:t>
            </a:r>
            <a:r>
              <a:rPr lang="en-GB" sz="1200" dirty="0" smtClean="0"/>
              <a:t>rings together functions from 13 predecessor organisations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The NHS Information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Connecting for Health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Local Service Provider functions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NHS Choices</a:t>
            </a:r>
          </a:p>
          <a:p>
            <a:endParaRPr lang="en-GB" sz="1200" dirty="0" smtClean="0"/>
          </a:p>
          <a:p>
            <a:r>
              <a:rPr lang="en-GB" sz="1200" dirty="0" smtClean="0"/>
              <a:t>We provide a range of technology and information services,</a:t>
            </a:r>
            <a:r>
              <a:rPr lang="en-GB" sz="1200" baseline="0" dirty="0" smtClean="0"/>
              <a:t> </a:t>
            </a:r>
            <a:r>
              <a:rPr lang="en-GB" sz="1200" dirty="0" smtClean="0"/>
              <a:t>employ over 2,100 staff, based across 19 locations in England,</a:t>
            </a:r>
            <a:r>
              <a:rPr lang="en-GB" sz="1200" baseline="0" dirty="0" smtClean="0"/>
              <a:t> oversee</a:t>
            </a:r>
            <a:r>
              <a:rPr lang="en-GB" sz="1200" dirty="0" smtClean="0"/>
              <a:t> an annual budget of £250M</a:t>
            </a:r>
            <a:r>
              <a:rPr lang="en-GB" sz="1200" baseline="0" dirty="0" smtClean="0"/>
              <a:t> and manage approximately</a:t>
            </a:r>
            <a:r>
              <a:rPr lang="en-GB" sz="1200" dirty="0" smtClean="0"/>
              <a:t> £1.2 billion of taxpayers</a:t>
            </a:r>
            <a:r>
              <a:rPr lang="en-GB" sz="1200" baseline="0" dirty="0" smtClean="0"/>
              <a:t> money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BD2BE-0D39-469E-8B13-E83FE0E0A2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76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Our statutory duties include:</a:t>
            </a:r>
          </a:p>
          <a:p>
            <a:endParaRPr lang="en-GB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Designing, delivering and managing any programme or technical</a:t>
            </a:r>
            <a:r>
              <a:rPr lang="en-GB" baseline="0" dirty="0" smtClean="0"/>
              <a:t> service for the health and care system, as directed by the Health Secretary or NHS England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Establishing and operating systems for the collection or analysis of information as directed by the Health Secretary or NHS England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Collecting, storing and analysing national healthcare, public health and social care data, including personal confidential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Custodian of National and Official Statistics for health, public health and social care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Assessing and assuring the quality of the data we collect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Publishing a code of practice for the handling of confidential information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Publishing a register of the collections and the contents of each collection that we manage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Establishing and publishing a database of quality indicators in England and assessing the extent to which the information we collect meets information standards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Working with other national bodies to deliver a year on year reduction in administrative burden on the front line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BD2BE-0D39-469E-8B13-E83FE0E0A2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326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 smtClean="0"/>
              <a:t>NHS Mail </a:t>
            </a:r>
            <a:r>
              <a:rPr lang="en-GB" dirty="0" smtClean="0"/>
              <a:t>provides a secure email,</a:t>
            </a:r>
            <a:r>
              <a:rPr lang="en-GB" baseline="0" dirty="0" smtClean="0"/>
              <a:t> calendar, directory and SMS service used by more than 600,000 active registered staff on a daily basis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GP2GP </a:t>
            </a:r>
            <a:r>
              <a:rPr lang="en-GB" baseline="0" dirty="0" smtClean="0"/>
              <a:t>allows patients’ electronic health records to be transferred directly and securely between GP practices. A survey found 89% of clinicians agreed that having access to this record at a first consultation improved the patient experience when they join a new practice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The Spine </a:t>
            </a:r>
            <a:r>
              <a:rPr lang="en-GB" baseline="0" dirty="0" smtClean="0"/>
              <a:t>service connects clinicians, patients and local service providers through a collection of national applications, essential services and directories that underpin the NHS in England using some 27,000 connections and containing over 80 million records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NHS Choices </a:t>
            </a:r>
            <a:r>
              <a:rPr lang="en-GB" baseline="0" dirty="0" smtClean="0"/>
              <a:t>(www.nhs.uk) is the UK’s biggest health website and handles some 29 million enquiries every month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 smtClean="0"/>
              <a:t>The Electronic Prescription Service </a:t>
            </a:r>
            <a:r>
              <a:rPr lang="en-GB" dirty="0" smtClean="0"/>
              <a:t>enables prescribers (such as GPs and practice nurses) to send prescriptions electronically to a dispenser</a:t>
            </a:r>
            <a:r>
              <a:rPr lang="en-GB" baseline="0" dirty="0" smtClean="0"/>
              <a:t> of a patient’s choice. If adopted by all GP practices it has the potential to save the NHS £179 million per year.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Informing public discussion: </a:t>
            </a:r>
            <a:r>
              <a:rPr lang="en-GB" baseline="0" dirty="0" smtClean="0"/>
              <a:t>in the last 12 months our statistics and data have been featured in over 3,000 media articles to inform public awareness and discussion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BD2BE-0D39-469E-8B13-E83FE0E0A2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35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 smtClean="0"/>
              <a:t>GP</a:t>
            </a:r>
            <a:r>
              <a:rPr lang="en-GB" b="1" baseline="0" dirty="0" smtClean="0"/>
              <a:t> Payments Service </a:t>
            </a:r>
            <a:r>
              <a:rPr lang="en-GB" b="0" baseline="0" dirty="0" smtClean="0"/>
              <a:t>calculates and pays over £7.2 billion in GP payments annually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Choose and Book </a:t>
            </a:r>
            <a:r>
              <a:rPr lang="en-GB" b="0" baseline="0" dirty="0" smtClean="0"/>
              <a:t>manages referrals from GPs for patients needing hospital appointments. This year it reached the milestone of having referred 50 million patients.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Statistical reports: </a:t>
            </a:r>
            <a:r>
              <a:rPr lang="en-GB" b="0" baseline="0" dirty="0" smtClean="0"/>
              <a:t>Last year we published over 220 statistical reports on a wide range of health care topics and we answered over 600 parliamentary questions supporting public accountability and parliamentary debate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Screening: </a:t>
            </a:r>
            <a:r>
              <a:rPr lang="en-GB" b="0" baseline="0" dirty="0" smtClean="0"/>
              <a:t>we support a range of screening services including cervical screening, which saves approximately 1,300 lives annually, and breast cancer screening, which detects over 13,500 invasive cancers every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National Back Office </a:t>
            </a:r>
            <a:r>
              <a:rPr lang="en-GB" b="0" baseline="0" dirty="0" smtClean="0"/>
              <a:t>service manages the accuracy of some 6.3 million primary care transactions every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Summary Care Record</a:t>
            </a:r>
            <a:r>
              <a:rPr lang="en-GB" b="0" baseline="0" dirty="0" smtClean="0"/>
              <a:t> </a:t>
            </a:r>
            <a:r>
              <a:rPr lang="en-GB" b="0" i="1" baseline="0" dirty="0" smtClean="0"/>
              <a:t>this is what the presentation will focus on.</a:t>
            </a:r>
            <a:endParaRPr lang="en-GB" b="1" i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BD2BE-0D39-469E-8B13-E83FE0E0A2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35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central record kept</a:t>
            </a: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number of SCRs with additional information</a:t>
            </a:r>
            <a:endParaRPr lang="en-GB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BD2BE-0D39-469E-8B13-E83FE0E0A27D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118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dirty="0" err="1" smtClean="0"/>
              <a:t>Microtest</a:t>
            </a:r>
            <a:r>
              <a:rPr lang="en-GB" altLang="en-US" dirty="0" smtClean="0"/>
              <a:t> is a small systems provider in the </a:t>
            </a:r>
            <a:r>
              <a:rPr lang="en-GB" altLang="en-US" dirty="0" err="1" smtClean="0"/>
              <a:t>SouthWest</a:t>
            </a:r>
            <a:r>
              <a:rPr lang="en-GB" altLang="en-US" dirty="0" smtClean="0"/>
              <a:t> that has only recently become compliant.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dirty="0" smtClean="0"/>
              <a:t>Some local delays are where local sharing initiatives have been in place, now being </a:t>
            </a:r>
            <a:r>
              <a:rPr lang="en-GB" altLang="en-US" dirty="0" err="1" smtClean="0"/>
              <a:t>superceded</a:t>
            </a:r>
            <a:endParaRPr lang="en-GB" alt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dirty="0" smtClean="0"/>
              <a:t>The majority of the “&gt;60” areas are in fact &gt;80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142FE9E9-EEEA-4E1E-A44F-BC4C36CF69BB}" type="slidenum">
              <a:rPr lang="en-GB" altLang="en-US" smtClean="0">
                <a:solidFill>
                  <a:srgbClr val="000000"/>
                </a:solidFill>
                <a:ea typeface="Frutiger 55 Roman"/>
                <a:cs typeface="Arial" pitchFamily="34" charset="0"/>
              </a:rPr>
              <a:pPr>
                <a:spcBef>
                  <a:spcPct val="0"/>
                </a:spcBef>
              </a:pPr>
              <a:t>19</a:t>
            </a:fld>
            <a:endParaRPr lang="en-GB" altLang="en-US" smtClean="0">
              <a:solidFill>
                <a:srgbClr val="000000"/>
              </a:solidFill>
              <a:ea typeface="Frutiger 55 Roman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</a:t>
            </a:r>
            <a:r>
              <a:rPr lang="en-GB" baseline="0" dirty="0" smtClean="0"/>
              <a:t> patient is registered with a GP (General Practitioner, = </a:t>
            </a:r>
            <a:r>
              <a:rPr lang="en-GB" baseline="0" dirty="0" err="1" smtClean="0"/>
              <a:t>Servicio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Médico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Primario</a:t>
            </a:r>
            <a:r>
              <a:rPr lang="en-GB" baseline="0" dirty="0" smtClean="0"/>
              <a:t>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BD2BE-0D39-469E-8B13-E83FE0E0A27D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045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Storyboards behind each link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BD2BE-0D39-469E-8B13-E83FE0E0A27D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70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scic.gov.uk/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slideshare.net/hscic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hscic" TargetMode="External"/><Relationship Id="rId5" Type="http://schemas.openxmlformats.org/officeDocument/2006/relationships/hyperlink" Target="mailto:enquiries@hscic.gov.uk" TargetMode="External"/><Relationship Id="rId4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331464"/>
            <a:ext cx="9144000" cy="3526536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 userDrawn="1"/>
        </p:nvSpPr>
        <p:spPr>
          <a:xfrm flipV="1">
            <a:off x="0" y="3330000"/>
            <a:ext cx="9144000" cy="4752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96000" y="2160000"/>
            <a:ext cx="7848600" cy="720725"/>
          </a:xfrm>
        </p:spPr>
        <p:txBody>
          <a:bodyPr>
            <a:normAutofit/>
          </a:bodyPr>
          <a:lstStyle>
            <a:lvl1pPr marL="0" indent="0">
              <a:buNone/>
              <a:defRPr sz="3500" b="1" spc="-40" baseline="0"/>
            </a:lvl1pPr>
          </a:lstStyle>
          <a:p>
            <a:pPr lvl="0"/>
            <a:r>
              <a:rPr lang="en-US" dirty="0" smtClean="0"/>
              <a:t>Title heading in 35pt Arial Bold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772000"/>
            <a:ext cx="7848600" cy="622300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rgbClr val="00A050"/>
                </a:solidFill>
              </a:defRPr>
            </a:lvl1pPr>
          </a:lstStyle>
          <a:p>
            <a:r>
              <a:rPr lang="en-US" dirty="0" smtClean="0"/>
              <a:t>Subheading in 21pt Arial Bold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456000"/>
            <a:ext cx="8064500" cy="358775"/>
          </a:xfrm>
        </p:spPr>
        <p:txBody>
          <a:bodyPr tIns="0" bIns="0">
            <a:normAutofit/>
          </a:bodyPr>
          <a:lstStyle>
            <a:lvl1pPr marL="0" indent="0">
              <a:buNone/>
              <a:defRPr sz="175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Presented by… footer in 17.5pt Arial Bold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0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0000"/>
            <a:ext cx="9144000" cy="3566160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 userDrawn="1"/>
        </p:nvSpPr>
        <p:spPr>
          <a:xfrm flipV="1">
            <a:off x="0" y="3330000"/>
            <a:ext cx="9144000" cy="4752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96000" y="2160000"/>
            <a:ext cx="7848600" cy="720725"/>
          </a:xfrm>
        </p:spPr>
        <p:txBody>
          <a:bodyPr>
            <a:normAutofit/>
          </a:bodyPr>
          <a:lstStyle>
            <a:lvl1pPr marL="0" indent="0">
              <a:buNone/>
              <a:defRPr sz="3500" b="1" spc="-40" baseline="0"/>
            </a:lvl1pPr>
          </a:lstStyle>
          <a:p>
            <a:pPr lvl="0"/>
            <a:r>
              <a:rPr lang="en-US" dirty="0" smtClean="0"/>
              <a:t>Title heading in 35pt Arial Bold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772000"/>
            <a:ext cx="7848600" cy="622300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rgbClr val="C02050"/>
                </a:solidFill>
              </a:defRPr>
            </a:lvl1pPr>
          </a:lstStyle>
          <a:p>
            <a:r>
              <a:rPr lang="en-US" dirty="0" smtClean="0"/>
              <a:t>Subheading in 21pt Arial Bold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456000"/>
            <a:ext cx="8064500" cy="358775"/>
          </a:xfrm>
        </p:spPr>
        <p:txBody>
          <a:bodyPr tIns="0" bIns="0">
            <a:normAutofit/>
          </a:bodyPr>
          <a:lstStyle>
            <a:lvl1pPr marL="0" indent="0">
              <a:buNone/>
              <a:defRPr sz="175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Presented by… footer in 17.5pt Arial Bold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746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0000"/>
            <a:ext cx="9144000" cy="3566160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 userDrawn="1"/>
        </p:nvSpPr>
        <p:spPr>
          <a:xfrm flipV="1">
            <a:off x="0" y="3330000"/>
            <a:ext cx="9144000" cy="4752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96000" y="2160000"/>
            <a:ext cx="7848600" cy="720725"/>
          </a:xfrm>
        </p:spPr>
        <p:txBody>
          <a:bodyPr>
            <a:normAutofit/>
          </a:bodyPr>
          <a:lstStyle>
            <a:lvl1pPr marL="0" indent="0">
              <a:buNone/>
              <a:defRPr sz="3500" b="1" spc="-40" baseline="0"/>
            </a:lvl1pPr>
          </a:lstStyle>
          <a:p>
            <a:pPr lvl="0"/>
            <a:r>
              <a:rPr lang="en-US" dirty="0" smtClean="0"/>
              <a:t>Title heading in 35pt Arial Bold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772000"/>
            <a:ext cx="7848600" cy="622300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Subheading in 21pt Arial Bold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456000"/>
            <a:ext cx="8064500" cy="358775"/>
          </a:xfrm>
        </p:spPr>
        <p:txBody>
          <a:bodyPr tIns="0" bIns="0">
            <a:normAutofit/>
          </a:bodyPr>
          <a:lstStyle>
            <a:lvl1pPr marL="0" indent="0">
              <a:buNone/>
              <a:defRPr sz="175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Presented by… footer in 17.5pt Arial Bold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0022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0000"/>
            <a:ext cx="9144000" cy="3566160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 userDrawn="1"/>
        </p:nvSpPr>
        <p:spPr>
          <a:xfrm flipV="1">
            <a:off x="0" y="3330000"/>
            <a:ext cx="9144000" cy="4752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96000" y="2160000"/>
            <a:ext cx="7848600" cy="720725"/>
          </a:xfrm>
        </p:spPr>
        <p:txBody>
          <a:bodyPr>
            <a:normAutofit/>
          </a:bodyPr>
          <a:lstStyle>
            <a:lvl1pPr marL="0" indent="0">
              <a:buNone/>
              <a:defRPr sz="3500" b="1" spc="-40" baseline="0"/>
            </a:lvl1pPr>
          </a:lstStyle>
          <a:p>
            <a:pPr lvl="0"/>
            <a:r>
              <a:rPr lang="en-US" dirty="0" smtClean="0"/>
              <a:t>Title heading in 35pt Arial Bold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772000"/>
            <a:ext cx="7848600" cy="622300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rgbClr val="7020A0"/>
                </a:solidFill>
              </a:defRPr>
            </a:lvl1pPr>
          </a:lstStyle>
          <a:p>
            <a:r>
              <a:rPr lang="en-US" dirty="0" smtClean="0"/>
              <a:t>Subheading in 21pt Arial Bold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456000"/>
            <a:ext cx="8064500" cy="358775"/>
          </a:xfrm>
        </p:spPr>
        <p:txBody>
          <a:bodyPr tIns="0" bIns="0">
            <a:normAutofit/>
          </a:bodyPr>
          <a:lstStyle>
            <a:lvl1pPr marL="0" indent="0">
              <a:buNone/>
              <a:defRPr sz="175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Presented by… footer in 17.5pt Arial Bold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1045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0000"/>
            <a:ext cx="9144000" cy="3566160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 userDrawn="1"/>
        </p:nvSpPr>
        <p:spPr>
          <a:xfrm flipV="1">
            <a:off x="0" y="3330000"/>
            <a:ext cx="9144000" cy="4752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96000" y="2160000"/>
            <a:ext cx="7848600" cy="720725"/>
          </a:xfrm>
        </p:spPr>
        <p:txBody>
          <a:bodyPr>
            <a:normAutofit/>
          </a:bodyPr>
          <a:lstStyle>
            <a:lvl1pPr marL="0" indent="0">
              <a:buNone/>
              <a:defRPr sz="3500" b="1" spc="-40" baseline="0"/>
            </a:lvl1pPr>
          </a:lstStyle>
          <a:p>
            <a:pPr lvl="0"/>
            <a:r>
              <a:rPr lang="en-US" dirty="0" smtClean="0"/>
              <a:t>Title heading in 35pt Arial Bold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772000"/>
            <a:ext cx="7848600" cy="622300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rgbClr val="C02050"/>
                </a:solidFill>
              </a:defRPr>
            </a:lvl1pPr>
          </a:lstStyle>
          <a:p>
            <a:r>
              <a:rPr lang="en-US" dirty="0" smtClean="0"/>
              <a:t>Subheading in 21pt Arial Bold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456000"/>
            <a:ext cx="8064500" cy="358775"/>
          </a:xfrm>
        </p:spPr>
        <p:txBody>
          <a:bodyPr tIns="0" bIns="0">
            <a:normAutofit/>
          </a:bodyPr>
          <a:lstStyle>
            <a:lvl1pPr marL="0" indent="0">
              <a:buNone/>
              <a:defRPr sz="175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Presented by… footer in 17.5pt Arial Bold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583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0000"/>
            <a:ext cx="9144000" cy="3566160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 userDrawn="1"/>
        </p:nvSpPr>
        <p:spPr>
          <a:xfrm flipV="1">
            <a:off x="0" y="3330000"/>
            <a:ext cx="9144000" cy="4752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96000" y="2160000"/>
            <a:ext cx="7848600" cy="720725"/>
          </a:xfrm>
        </p:spPr>
        <p:txBody>
          <a:bodyPr>
            <a:normAutofit/>
          </a:bodyPr>
          <a:lstStyle>
            <a:lvl1pPr marL="0" indent="0">
              <a:buNone/>
              <a:defRPr sz="3500" b="1" spc="-40" baseline="0"/>
            </a:lvl1pPr>
          </a:lstStyle>
          <a:p>
            <a:pPr lvl="0"/>
            <a:r>
              <a:rPr lang="en-US" dirty="0" smtClean="0"/>
              <a:t>Title heading in 35pt Arial Bold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772000"/>
            <a:ext cx="7848600" cy="622300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chemeClr val="accent6"/>
                </a:solidFill>
              </a:defRPr>
            </a:lvl1pPr>
          </a:lstStyle>
          <a:p>
            <a:r>
              <a:rPr lang="en-US" dirty="0" smtClean="0"/>
              <a:t>Subheading in 21pt Arial Bold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456000"/>
            <a:ext cx="8064500" cy="358775"/>
          </a:xfrm>
        </p:spPr>
        <p:txBody>
          <a:bodyPr tIns="0" bIns="0">
            <a:normAutofit/>
          </a:bodyPr>
          <a:lstStyle>
            <a:lvl1pPr marL="0" indent="0">
              <a:buNone/>
              <a:defRPr sz="175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Presented by… footer in 17.5pt Arial Bold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086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0000"/>
            <a:ext cx="9144000" cy="3566160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 userDrawn="1"/>
        </p:nvSpPr>
        <p:spPr>
          <a:xfrm flipV="1">
            <a:off x="0" y="3330000"/>
            <a:ext cx="9144000" cy="4752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96000" y="2160000"/>
            <a:ext cx="7848600" cy="720725"/>
          </a:xfrm>
        </p:spPr>
        <p:txBody>
          <a:bodyPr>
            <a:normAutofit/>
          </a:bodyPr>
          <a:lstStyle>
            <a:lvl1pPr marL="0" indent="0">
              <a:buNone/>
              <a:defRPr sz="3500" b="1" spc="-40" baseline="0"/>
            </a:lvl1pPr>
          </a:lstStyle>
          <a:p>
            <a:pPr lvl="0"/>
            <a:r>
              <a:rPr lang="en-US" dirty="0" smtClean="0"/>
              <a:t>Title heading in 35pt Arial Bold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772000"/>
            <a:ext cx="7848600" cy="622300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rgbClr val="C02050"/>
                </a:solidFill>
              </a:defRPr>
            </a:lvl1pPr>
          </a:lstStyle>
          <a:p>
            <a:r>
              <a:rPr lang="en-US" dirty="0" smtClean="0"/>
              <a:t>Subheading in 21pt Arial Bold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456000"/>
            <a:ext cx="8064500" cy="358775"/>
          </a:xfrm>
        </p:spPr>
        <p:txBody>
          <a:bodyPr tIns="0" bIns="0">
            <a:normAutofit/>
          </a:bodyPr>
          <a:lstStyle>
            <a:lvl1pPr marL="0" indent="0">
              <a:buNone/>
              <a:defRPr sz="175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Presented by… footer in 17.5pt Arial Bold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5023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275784"/>
            <a:ext cx="9144000" cy="609600"/>
          </a:xfrm>
          <a:prstGeom prst="rect">
            <a:avLst/>
          </a:prstGeom>
          <a:solidFill>
            <a:srgbClr val="003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06090"/>
          </a:xfrm>
        </p:spPr>
        <p:txBody>
          <a:bodyPr anchor="t">
            <a:normAutofit/>
          </a:bodyPr>
          <a:lstStyle>
            <a:lvl1pPr>
              <a:defRPr sz="3300"/>
            </a:lvl1pPr>
          </a:lstStyle>
          <a:p>
            <a:r>
              <a:rPr lang="en-US" dirty="0" smtClean="0"/>
              <a:t>Main Heading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/>
            </a:lvl1pPr>
            <a:lvl2pPr>
              <a:defRPr sz="2600"/>
            </a:lvl2pPr>
            <a:lvl3pPr marL="1143000" indent="-228600">
              <a:buFont typeface="Wingdings" panose="05000000000000000000" pitchFamily="2" charset="2"/>
              <a:buChar char="§"/>
              <a:defRPr sz="2200"/>
            </a:lvl3pPr>
            <a:lvl4pPr>
              <a:defRPr sz="2100"/>
            </a:lvl4pPr>
            <a:lvl5pPr>
              <a:defRPr sz="17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4F2E129E-16B7-480B-972E-C025DBFD1D53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6000" y="980728"/>
            <a:ext cx="8424936" cy="0"/>
          </a:xfrm>
          <a:prstGeom prst="line">
            <a:avLst/>
          </a:prstGeom>
          <a:ln w="44450" cap="rnd">
            <a:solidFill>
              <a:srgbClr val="00A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14060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75784"/>
            <a:ext cx="9144000" cy="609600"/>
          </a:xfrm>
          <a:prstGeom prst="rect">
            <a:avLst/>
          </a:prstGeom>
          <a:solidFill>
            <a:srgbClr val="003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06090"/>
          </a:xfrm>
        </p:spPr>
        <p:txBody>
          <a:bodyPr anchor="t">
            <a:normAutofit/>
          </a:bodyPr>
          <a:lstStyle>
            <a:lvl1pPr>
              <a:defRPr sz="3300" baseline="0"/>
            </a:lvl1pPr>
          </a:lstStyle>
          <a:p>
            <a:r>
              <a:rPr lang="en-US" dirty="0" smtClean="0"/>
              <a:t>Main Heading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6000" y="980728"/>
            <a:ext cx="8424936" cy="0"/>
          </a:xfrm>
          <a:prstGeom prst="line">
            <a:avLst/>
          </a:prstGeom>
          <a:ln w="44450" cap="rnd">
            <a:solidFill>
              <a:srgbClr val="C02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 marL="1143000" indent="-228600">
              <a:buFont typeface="Wingdings" panose="05000000000000000000" pitchFamily="2" charset="2"/>
              <a:buChar char="§"/>
              <a:defRPr sz="2200"/>
            </a:lvl3pPr>
            <a:lvl4pPr>
              <a:defRPr sz="2100"/>
            </a:lvl4pPr>
            <a:lvl5pPr>
              <a:defRPr sz="17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4F2E129E-16B7-480B-972E-C025DBFD1D5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640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75784"/>
            <a:ext cx="9144000" cy="609600"/>
          </a:xfrm>
          <a:prstGeom prst="rect">
            <a:avLst/>
          </a:prstGeom>
          <a:solidFill>
            <a:srgbClr val="003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06090"/>
          </a:xfrm>
        </p:spPr>
        <p:txBody>
          <a:bodyPr anchor="t">
            <a:normAutofit/>
          </a:bodyPr>
          <a:lstStyle>
            <a:lvl1pPr>
              <a:defRPr sz="3300"/>
            </a:lvl1pPr>
          </a:lstStyle>
          <a:p>
            <a:r>
              <a:rPr lang="en-US" dirty="0" smtClean="0"/>
              <a:t>Main Heading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6000" y="980728"/>
            <a:ext cx="8424936" cy="0"/>
          </a:xfrm>
          <a:prstGeom prst="line">
            <a:avLst/>
          </a:prstGeom>
          <a:ln w="44450" cap="rnd">
            <a:solidFill>
              <a:srgbClr val="702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 marL="1143000" indent="-228600">
              <a:buFont typeface="Wingdings" panose="05000000000000000000" pitchFamily="2" charset="2"/>
              <a:buChar char="§"/>
              <a:defRPr sz="2200"/>
            </a:lvl3pPr>
            <a:lvl4pPr>
              <a:defRPr sz="2100"/>
            </a:lvl4pPr>
            <a:lvl5pPr>
              <a:defRPr sz="17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4F2E129E-16B7-480B-972E-C025DBFD1D5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3999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57" y="1810512"/>
            <a:ext cx="6480048" cy="32369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3426"/>
            <a:ext cx="3420161" cy="10753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5" b="27031"/>
          <a:stretch/>
        </p:blipFill>
        <p:spPr>
          <a:xfrm>
            <a:off x="0" y="5409384"/>
            <a:ext cx="9144000" cy="147600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115616" y="2564904"/>
            <a:ext cx="295232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hlinkClick r:id="rId5"/>
          </p:cNvPr>
          <p:cNvSpPr txBox="1"/>
          <p:nvPr userDrawn="1"/>
        </p:nvSpPr>
        <p:spPr>
          <a:xfrm>
            <a:off x="431657" y="2942620"/>
            <a:ext cx="435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4" name="TextBox 13">
            <a:hlinkClick r:id="rId6"/>
          </p:cNvPr>
          <p:cNvSpPr txBox="1"/>
          <p:nvPr userDrawn="1"/>
        </p:nvSpPr>
        <p:spPr>
          <a:xfrm>
            <a:off x="478397" y="3933056"/>
            <a:ext cx="1771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5" name="TextBox 14">
            <a:hlinkClick r:id="rId7"/>
          </p:cNvPr>
          <p:cNvSpPr txBox="1"/>
          <p:nvPr userDrawn="1"/>
        </p:nvSpPr>
        <p:spPr>
          <a:xfrm>
            <a:off x="478396" y="4454788"/>
            <a:ext cx="4669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hlinkClick r:id="rId8"/>
          </p:cNvPr>
          <p:cNvSpPr txBox="1"/>
          <p:nvPr userDrawn="1"/>
        </p:nvSpPr>
        <p:spPr>
          <a:xfrm>
            <a:off x="431657" y="2420888"/>
            <a:ext cx="3636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314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50D1F-B0A0-4132-ADDD-219406E5A7E6}" type="datetimeFigureOut">
              <a:rPr lang="en-US"/>
              <a:pPr>
                <a:defRPr/>
              </a:pPr>
              <a:t>4/9/2015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91350" tIns="45675" rIns="91350" bIns="45675"/>
          <a:lstStyle>
            <a:lvl1pPr>
              <a:defRPr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EB94E-3C65-4B1B-A845-B8C155E0CE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73030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9D6EA-53C1-4056-A5B8-5AF66D913895}" type="datetime1">
              <a:rPr lang="en-GB" smtClean="0"/>
              <a:t>09/04/2015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Click to edit master footer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E129E-16B7-480B-972E-C025DBFD1D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45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91" r:id="rId2"/>
    <p:sldLayoutId id="2147483692" r:id="rId3"/>
    <p:sldLayoutId id="2147483686" r:id="rId4"/>
    <p:sldLayoutId id="2147483688" r:id="rId5"/>
    <p:sldLayoutId id="2147483689" r:id="rId6"/>
    <p:sldLayoutId id="2147483690" r:id="rId7"/>
    <p:sldLayoutId id="2147483662" r:id="rId8"/>
    <p:sldLayoutId id="2147483677" r:id="rId9"/>
    <p:sldLayoutId id="2147483678" r:id="rId10"/>
    <p:sldLayoutId id="2147483681" r:id="rId11"/>
    <p:sldLayoutId id="2147483694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mis-online.com/public-support-wider-access-to-gp-record-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systems.hscic.gov.uk/scr/library/miu_i.pdf" TargetMode="External"/><Relationship Id="rId3" Type="http://schemas.openxmlformats.org/officeDocument/2006/relationships/hyperlink" Target="http://systems.hscic.gov.uk/scr/library/emergdept_d.pdf" TargetMode="External"/><Relationship Id="rId7" Type="http://schemas.openxmlformats.org/officeDocument/2006/relationships/hyperlink" Target="http://systems.hscic.gov.uk/scr/library/ambulancehub_h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systems.hscic.gov.uk/scr/library/gptempresident_g.pdf" TargetMode="External"/><Relationship Id="rId5" Type="http://schemas.openxmlformats.org/officeDocument/2006/relationships/hyperlink" Target="http://systems.hscic.gov.uk/scr/library/hosppharm_f.pdf" TargetMode="External"/><Relationship Id="rId4" Type="http://schemas.openxmlformats.org/officeDocument/2006/relationships/hyperlink" Target="http://systems.hscic.gov.uk/scr/library/community_e.pdf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ystems.hscic.gov.uk/scr/benefits/clinicaluse/index_html" TargetMode="External"/><Relationship Id="rId2" Type="http://schemas.openxmlformats.org/officeDocument/2006/relationships/hyperlink" Target="http://www.hscic.gov.uk/scr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systems.hscic.gov.uk/scr/deploy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96000" y="2132856"/>
            <a:ext cx="7848600" cy="720725"/>
          </a:xfrm>
        </p:spPr>
        <p:txBody>
          <a:bodyPr/>
          <a:lstStyle/>
          <a:p>
            <a:r>
              <a:rPr lang="en-GB" dirty="0" err="1" smtClean="0"/>
              <a:t>Introducción</a:t>
            </a:r>
            <a:r>
              <a:rPr lang="en-GB" dirty="0" smtClean="0"/>
              <a:t> al HSCIC</a:t>
            </a:r>
            <a:endParaRPr lang="en-GB" dirty="0"/>
          </a:p>
          <a:p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2050"/>
                </a:solidFill>
              </a:rPr>
              <a:t>y al Summary Care Record</a:t>
            </a:r>
            <a:endParaRPr lang="en-GB" dirty="0">
              <a:solidFill>
                <a:srgbClr val="C0205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presentado</a:t>
            </a:r>
            <a:r>
              <a:rPr lang="en-GB" dirty="0" smtClean="0"/>
              <a:t> </a:t>
            </a:r>
            <a:r>
              <a:rPr lang="en-GB" dirty="0" err="1" smtClean="0"/>
              <a:t>por</a:t>
            </a:r>
            <a:r>
              <a:rPr lang="en-GB" dirty="0" smtClean="0"/>
              <a:t> Stuart Blake, </a:t>
            </a:r>
            <a:r>
              <a:rPr lang="en-GB" dirty="0" err="1" smtClean="0"/>
              <a:t>Gerente</a:t>
            </a:r>
            <a:r>
              <a:rPr lang="en-GB" dirty="0" smtClean="0"/>
              <a:t> de </a:t>
            </a:r>
            <a:r>
              <a:rPr lang="en-GB" dirty="0" err="1" smtClean="0"/>
              <a:t>Utilización</a:t>
            </a:r>
            <a:r>
              <a:rPr lang="en-GB" dirty="0" smtClean="0"/>
              <a:t> y </a:t>
            </a:r>
            <a:r>
              <a:rPr lang="en-GB" dirty="0" err="1" smtClean="0"/>
              <a:t>Beneficios</a:t>
            </a:r>
            <a:r>
              <a:rPr lang="en-GB" dirty="0" smtClean="0"/>
              <a:t>, HSCIC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7" descr="SCR graphic_150dpi_RG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9322" y="332656"/>
            <a:ext cx="217834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4" y="476672"/>
            <a:ext cx="2510674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88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Quienes</a:t>
            </a:r>
            <a:r>
              <a:rPr lang="en-GB" dirty="0" smtClean="0"/>
              <a:t> </a:t>
            </a:r>
            <a:r>
              <a:rPr lang="en-GB" dirty="0" err="1" smtClean="0"/>
              <a:t>somos</a:t>
            </a:r>
            <a:r>
              <a:rPr lang="en-GB" dirty="0" smtClean="0"/>
              <a:t> - HSCIC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190584"/>
            <a:ext cx="280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accent1"/>
                </a:solidFill>
              </a:rPr>
              <a:t>H</a:t>
            </a:r>
            <a:r>
              <a:rPr lang="en-GB" sz="2800" dirty="0" smtClean="0">
                <a:solidFill>
                  <a:schemeClr val="accent1"/>
                </a:solidFill>
              </a:rPr>
              <a:t>ealth and</a:t>
            </a:r>
          </a:p>
          <a:p>
            <a:r>
              <a:rPr lang="en-GB" sz="2800" b="1" dirty="0" smtClean="0">
                <a:solidFill>
                  <a:schemeClr val="accent1"/>
                </a:solidFill>
              </a:rPr>
              <a:t>S</a:t>
            </a:r>
            <a:r>
              <a:rPr lang="en-GB" sz="2800" dirty="0" smtClean="0">
                <a:solidFill>
                  <a:schemeClr val="accent1"/>
                </a:solidFill>
              </a:rPr>
              <a:t>ocial</a:t>
            </a:r>
          </a:p>
          <a:p>
            <a:r>
              <a:rPr lang="en-GB" sz="2800" b="1" dirty="0" smtClean="0">
                <a:solidFill>
                  <a:schemeClr val="accent1"/>
                </a:solidFill>
              </a:rPr>
              <a:t>C</a:t>
            </a:r>
            <a:r>
              <a:rPr lang="en-GB" sz="2800" dirty="0" smtClean="0">
                <a:solidFill>
                  <a:schemeClr val="accent1"/>
                </a:solidFill>
              </a:rPr>
              <a:t>are</a:t>
            </a:r>
          </a:p>
          <a:p>
            <a:r>
              <a:rPr lang="en-GB" sz="2800" b="1" dirty="0" smtClean="0">
                <a:solidFill>
                  <a:schemeClr val="accent1"/>
                </a:solidFill>
              </a:rPr>
              <a:t> I</a:t>
            </a:r>
            <a:r>
              <a:rPr lang="en-GB" sz="2800" dirty="0" smtClean="0">
                <a:solidFill>
                  <a:schemeClr val="accent1"/>
                </a:solidFill>
              </a:rPr>
              <a:t>nformation </a:t>
            </a:r>
          </a:p>
          <a:p>
            <a:r>
              <a:rPr lang="en-GB" sz="2800" b="1" dirty="0" smtClean="0">
                <a:solidFill>
                  <a:schemeClr val="accent1"/>
                </a:solidFill>
              </a:rPr>
              <a:t>C</a:t>
            </a:r>
            <a:r>
              <a:rPr lang="en-GB" sz="2800" dirty="0" smtClean="0">
                <a:solidFill>
                  <a:schemeClr val="accent1"/>
                </a:solidFill>
              </a:rPr>
              <a:t>entre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355976" y="1190584"/>
            <a:ext cx="4032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accent1"/>
                </a:solidFill>
              </a:rPr>
              <a:t>C</a:t>
            </a:r>
            <a:r>
              <a:rPr lang="en-GB" sz="2800" dirty="0" smtClean="0">
                <a:solidFill>
                  <a:schemeClr val="accent1"/>
                </a:solidFill>
              </a:rPr>
              <a:t>entro de</a:t>
            </a:r>
          </a:p>
          <a:p>
            <a:r>
              <a:rPr lang="en-GB" sz="2800" b="1" dirty="0">
                <a:solidFill>
                  <a:schemeClr val="accent1"/>
                </a:solidFill>
              </a:rPr>
              <a:t> </a:t>
            </a:r>
            <a:r>
              <a:rPr lang="en-GB" sz="2800" b="1" dirty="0" err="1" smtClean="0">
                <a:solidFill>
                  <a:schemeClr val="accent1"/>
                </a:solidFill>
              </a:rPr>
              <a:t>I</a:t>
            </a:r>
            <a:r>
              <a:rPr lang="en-GB" sz="2800" dirty="0" err="1" smtClean="0">
                <a:solidFill>
                  <a:schemeClr val="accent1"/>
                </a:solidFill>
              </a:rPr>
              <a:t>nformación</a:t>
            </a:r>
            <a:r>
              <a:rPr lang="en-GB" sz="2800" dirty="0" smtClean="0">
                <a:solidFill>
                  <a:schemeClr val="accent1"/>
                </a:solidFill>
              </a:rPr>
              <a:t> </a:t>
            </a:r>
            <a:r>
              <a:rPr lang="en-GB" sz="2800" dirty="0" err="1" smtClean="0">
                <a:solidFill>
                  <a:schemeClr val="accent1"/>
                </a:solidFill>
              </a:rPr>
              <a:t>para</a:t>
            </a:r>
            <a:r>
              <a:rPr lang="en-GB" sz="2800" dirty="0" smtClean="0">
                <a:solidFill>
                  <a:schemeClr val="accent1"/>
                </a:solidFill>
              </a:rPr>
              <a:t> la  </a:t>
            </a:r>
            <a:endParaRPr lang="en-GB" sz="2800" dirty="0">
              <a:solidFill>
                <a:schemeClr val="accent1"/>
              </a:solidFill>
            </a:endParaRPr>
          </a:p>
          <a:p>
            <a:r>
              <a:rPr lang="en-GB" sz="2800" b="1" dirty="0" err="1" smtClean="0">
                <a:solidFill>
                  <a:schemeClr val="accent1"/>
                </a:solidFill>
              </a:rPr>
              <a:t>S</a:t>
            </a:r>
            <a:r>
              <a:rPr lang="en-GB" sz="2800" dirty="0" err="1" smtClean="0">
                <a:solidFill>
                  <a:schemeClr val="accent1"/>
                </a:solidFill>
              </a:rPr>
              <a:t>alud</a:t>
            </a:r>
            <a:r>
              <a:rPr lang="en-GB" sz="2800" dirty="0" smtClean="0">
                <a:solidFill>
                  <a:schemeClr val="accent1"/>
                </a:solidFill>
              </a:rPr>
              <a:t> y la</a:t>
            </a:r>
          </a:p>
          <a:p>
            <a:r>
              <a:rPr lang="en-GB" sz="2800" b="1" dirty="0" err="1">
                <a:solidFill>
                  <a:schemeClr val="accent1"/>
                </a:solidFill>
              </a:rPr>
              <a:t>A</a:t>
            </a:r>
            <a:r>
              <a:rPr lang="en-GB" sz="2800" dirty="0" err="1" smtClean="0">
                <a:solidFill>
                  <a:schemeClr val="accent1"/>
                </a:solidFill>
              </a:rPr>
              <a:t>sistencia</a:t>
            </a:r>
            <a:endParaRPr lang="en-GB" sz="2800" dirty="0" smtClean="0">
              <a:solidFill>
                <a:schemeClr val="accent1"/>
              </a:solidFill>
            </a:endParaRPr>
          </a:p>
          <a:p>
            <a:r>
              <a:rPr lang="en-GB" sz="2800" b="1" dirty="0" smtClean="0">
                <a:solidFill>
                  <a:schemeClr val="accent1"/>
                </a:solidFill>
              </a:rPr>
              <a:t>S</a:t>
            </a:r>
            <a:r>
              <a:rPr lang="en-GB" sz="2800" dirty="0" smtClean="0">
                <a:solidFill>
                  <a:schemeClr val="accent1"/>
                </a:solidFill>
              </a:rPr>
              <a:t>ocial 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3861725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2.100 </a:t>
            </a:r>
            <a:r>
              <a:rPr lang="en-GB" sz="3600" dirty="0" err="1" smtClean="0"/>
              <a:t>empleados</a:t>
            </a:r>
            <a:endParaRPr lang="en-GB" sz="3600" dirty="0" smtClean="0"/>
          </a:p>
          <a:p>
            <a:r>
              <a:rPr lang="en-GB" sz="3600" dirty="0" smtClean="0">
                <a:solidFill>
                  <a:srgbClr val="008080"/>
                </a:solidFill>
              </a:rPr>
              <a:t>19 </a:t>
            </a:r>
            <a:r>
              <a:rPr lang="en-GB" sz="3600" dirty="0" err="1" smtClean="0">
                <a:solidFill>
                  <a:srgbClr val="008080"/>
                </a:solidFill>
              </a:rPr>
              <a:t>localidades</a:t>
            </a:r>
            <a:endParaRPr lang="en-GB" sz="3600" dirty="0" smtClean="0">
              <a:solidFill>
                <a:srgbClr val="008080"/>
              </a:solidFill>
            </a:endParaRPr>
          </a:p>
          <a:p>
            <a:r>
              <a:rPr lang="en-GB" sz="3600" dirty="0" err="1" smtClean="0"/>
              <a:t>Presupuesto</a:t>
            </a:r>
            <a:r>
              <a:rPr lang="en-GB" sz="3600" dirty="0" smtClean="0"/>
              <a:t> </a:t>
            </a:r>
            <a:r>
              <a:rPr lang="en-GB" sz="3600" dirty="0" err="1" smtClean="0"/>
              <a:t>Anual</a:t>
            </a:r>
            <a:r>
              <a:rPr lang="en-GB" sz="3600" dirty="0" smtClean="0"/>
              <a:t> £210M, (US$315M)</a:t>
            </a:r>
          </a:p>
          <a:p>
            <a:r>
              <a:rPr lang="en-GB" sz="3600" dirty="0" err="1">
                <a:solidFill>
                  <a:srgbClr val="008080"/>
                </a:solidFill>
              </a:rPr>
              <a:t>Supervisación</a:t>
            </a:r>
            <a:r>
              <a:rPr lang="en-GB" sz="3600" dirty="0">
                <a:solidFill>
                  <a:srgbClr val="008080"/>
                </a:solidFill>
              </a:rPr>
              <a:t> de £</a:t>
            </a:r>
            <a:r>
              <a:rPr lang="en-GB" sz="3600" dirty="0" smtClean="0">
                <a:solidFill>
                  <a:srgbClr val="008080"/>
                </a:solidFill>
              </a:rPr>
              <a:t>1B </a:t>
            </a:r>
            <a:r>
              <a:rPr lang="en-GB" sz="3600" dirty="0">
                <a:solidFill>
                  <a:srgbClr val="008080"/>
                </a:solidFill>
              </a:rPr>
              <a:t>(</a:t>
            </a:r>
            <a:r>
              <a:rPr lang="en-GB" sz="3600" dirty="0" smtClean="0">
                <a:solidFill>
                  <a:srgbClr val="008080"/>
                </a:solidFill>
              </a:rPr>
              <a:t>US$1,5B) al </a:t>
            </a:r>
            <a:r>
              <a:rPr lang="en-GB" sz="3600" dirty="0" err="1" smtClean="0">
                <a:solidFill>
                  <a:srgbClr val="008080"/>
                </a:solidFill>
              </a:rPr>
              <a:t>año</a:t>
            </a:r>
            <a:endParaRPr lang="en-GB" sz="3600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err="1" smtClean="0"/>
              <a:t>Que</a:t>
            </a:r>
            <a:r>
              <a:rPr lang="en-GB" sz="3300" dirty="0" smtClean="0"/>
              <a:t> </a:t>
            </a:r>
            <a:r>
              <a:rPr lang="en-GB" sz="3300" dirty="0" err="1" smtClean="0"/>
              <a:t>hacemos</a:t>
            </a:r>
            <a:endParaRPr lang="en-GB" sz="3300" dirty="0"/>
          </a:p>
        </p:txBody>
      </p:sp>
      <p:sp>
        <p:nvSpPr>
          <p:cNvPr id="14" name="Rectangle 13"/>
          <p:cNvSpPr/>
          <p:nvPr/>
        </p:nvSpPr>
        <p:spPr>
          <a:xfrm>
            <a:off x="899591" y="1196752"/>
            <a:ext cx="7416826" cy="122413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dirty="0" err="1" smtClean="0">
                <a:solidFill>
                  <a:schemeClr val="accent1"/>
                </a:solidFill>
              </a:rPr>
              <a:t>Establecemos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las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normas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que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protegen</a:t>
            </a:r>
            <a:r>
              <a:rPr lang="en-GB" sz="2000" dirty="0" smtClean="0">
                <a:solidFill>
                  <a:schemeClr val="accent1"/>
                </a:solidFill>
              </a:rPr>
              <a:t> la </a:t>
            </a:r>
          </a:p>
          <a:p>
            <a:pPr lvl="1"/>
            <a:r>
              <a:rPr lang="en-GB" sz="2000" dirty="0" err="1" smtClean="0">
                <a:solidFill>
                  <a:schemeClr val="accent1"/>
                </a:solidFill>
              </a:rPr>
              <a:t>información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confidencial</a:t>
            </a:r>
            <a:r>
              <a:rPr lang="en-GB" sz="2000" dirty="0" smtClean="0">
                <a:solidFill>
                  <a:schemeClr val="accent1"/>
                </a:solidFill>
              </a:rPr>
              <a:t> del </a:t>
            </a:r>
            <a:r>
              <a:rPr lang="en-GB" sz="2000" dirty="0" err="1" smtClean="0">
                <a:solidFill>
                  <a:schemeClr val="accent1"/>
                </a:solidFill>
              </a:rPr>
              <a:t>paciente</a:t>
            </a:r>
            <a:r>
              <a:rPr lang="en-GB" sz="2000" dirty="0" smtClean="0">
                <a:solidFill>
                  <a:schemeClr val="accent1"/>
                </a:solidFill>
              </a:rPr>
              <a:t>, </a:t>
            </a:r>
          </a:p>
          <a:p>
            <a:pPr lvl="1"/>
            <a:r>
              <a:rPr lang="en-GB" sz="2000" dirty="0" smtClean="0">
                <a:solidFill>
                  <a:schemeClr val="accent1"/>
                </a:solidFill>
              </a:rPr>
              <a:t>reduce la </a:t>
            </a:r>
            <a:r>
              <a:rPr lang="en-GB" sz="2000" dirty="0" err="1" smtClean="0">
                <a:solidFill>
                  <a:schemeClr val="accent1"/>
                </a:solidFill>
              </a:rPr>
              <a:t>burocracia</a:t>
            </a:r>
            <a:r>
              <a:rPr lang="en-GB" sz="2000" dirty="0" smtClean="0">
                <a:solidFill>
                  <a:schemeClr val="accent1"/>
                </a:solidFill>
              </a:rPr>
              <a:t> y </a:t>
            </a:r>
            <a:r>
              <a:rPr lang="en-GB" sz="2000" dirty="0" err="1" smtClean="0">
                <a:solidFill>
                  <a:schemeClr val="accent1"/>
                </a:solidFill>
              </a:rPr>
              <a:t>mejora</a:t>
            </a:r>
            <a:r>
              <a:rPr lang="en-GB" sz="2000" dirty="0" smtClean="0">
                <a:solidFill>
                  <a:schemeClr val="accent1"/>
                </a:solidFill>
              </a:rPr>
              <a:t> la </a:t>
            </a:r>
            <a:r>
              <a:rPr lang="en-GB" sz="2000" dirty="0" err="1" smtClean="0">
                <a:solidFill>
                  <a:schemeClr val="accent1"/>
                </a:solidFill>
              </a:rPr>
              <a:t>calidad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endParaRPr lang="en-GB" sz="2000" dirty="0">
              <a:solidFill>
                <a:schemeClr val="accent1"/>
              </a:solidFill>
            </a:endParaRPr>
          </a:p>
          <a:p>
            <a:pPr lvl="1"/>
            <a:r>
              <a:rPr lang="en-GB" sz="2000" dirty="0" smtClean="0">
                <a:solidFill>
                  <a:schemeClr val="accent1"/>
                </a:solidFill>
              </a:rPr>
              <a:t>de </a:t>
            </a:r>
            <a:r>
              <a:rPr lang="en-GB" sz="2000" dirty="0" err="1" smtClean="0">
                <a:solidFill>
                  <a:schemeClr val="accent1"/>
                </a:solidFill>
              </a:rPr>
              <a:t>esa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información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9591" y="2564904"/>
            <a:ext cx="7416825" cy="122413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en-GB" sz="2000" dirty="0" err="1" smtClean="0">
                <a:solidFill>
                  <a:schemeClr val="accent1"/>
                </a:solidFill>
              </a:rPr>
              <a:t>Operamos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servicios</a:t>
            </a:r>
            <a:r>
              <a:rPr lang="en-GB" sz="2000" dirty="0" smtClean="0">
                <a:solidFill>
                  <a:schemeClr val="accent1"/>
                </a:solidFill>
              </a:rPr>
              <a:t> de </a:t>
            </a:r>
            <a:r>
              <a:rPr lang="en-GB" sz="2000" dirty="0" err="1" smtClean="0">
                <a:solidFill>
                  <a:schemeClr val="accent1"/>
                </a:solidFill>
              </a:rPr>
              <a:t>tecnología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esenciales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para</a:t>
            </a:r>
            <a:r>
              <a:rPr lang="en-GB" sz="2000" dirty="0" smtClean="0">
                <a:solidFill>
                  <a:schemeClr val="accent1"/>
                </a:solidFill>
              </a:rPr>
              <a:t> el </a:t>
            </a:r>
            <a:r>
              <a:rPr lang="en-GB" sz="2000" dirty="0" err="1" smtClean="0">
                <a:solidFill>
                  <a:schemeClr val="accent1"/>
                </a:solidFill>
              </a:rPr>
              <a:t>sistema</a:t>
            </a:r>
            <a:r>
              <a:rPr lang="en-GB" sz="2000" dirty="0" smtClean="0">
                <a:solidFill>
                  <a:schemeClr val="accent1"/>
                </a:solidFill>
              </a:rPr>
              <a:t> de </a:t>
            </a:r>
            <a:r>
              <a:rPr lang="en-GB" sz="2000" dirty="0" err="1" smtClean="0">
                <a:solidFill>
                  <a:schemeClr val="accent1"/>
                </a:solidFill>
              </a:rPr>
              <a:t>salud</a:t>
            </a:r>
            <a:r>
              <a:rPr lang="en-GB" sz="2000" dirty="0" smtClean="0">
                <a:solidFill>
                  <a:schemeClr val="accent1"/>
                </a:solidFill>
              </a:rPr>
              <a:t> y </a:t>
            </a:r>
            <a:r>
              <a:rPr lang="en-GB" sz="2000" dirty="0" err="1" smtClean="0">
                <a:solidFill>
                  <a:schemeClr val="accent1"/>
                </a:solidFill>
              </a:rPr>
              <a:t>asistencia</a:t>
            </a:r>
            <a:r>
              <a:rPr lang="en-GB" sz="2000" dirty="0" smtClean="0">
                <a:solidFill>
                  <a:schemeClr val="accent1"/>
                </a:solidFill>
              </a:rPr>
              <a:t> social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9591" y="3988851"/>
            <a:ext cx="7416826" cy="1224136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dirty="0" err="1" smtClean="0">
                <a:solidFill>
                  <a:schemeClr val="accent1"/>
                </a:solidFill>
              </a:rPr>
              <a:t>Reunimos</a:t>
            </a:r>
            <a:r>
              <a:rPr lang="en-GB" sz="2000" dirty="0" smtClean="0">
                <a:solidFill>
                  <a:schemeClr val="accent1"/>
                </a:solidFill>
              </a:rPr>
              <a:t>, </a:t>
            </a:r>
            <a:r>
              <a:rPr lang="en-GB" sz="2000" dirty="0" err="1" smtClean="0">
                <a:solidFill>
                  <a:schemeClr val="accent1"/>
                </a:solidFill>
              </a:rPr>
              <a:t>analizamos</a:t>
            </a:r>
            <a:r>
              <a:rPr lang="en-GB" sz="2000" dirty="0" smtClean="0">
                <a:solidFill>
                  <a:schemeClr val="accent1"/>
                </a:solidFill>
              </a:rPr>
              <a:t> y </a:t>
            </a:r>
            <a:r>
              <a:rPr lang="en-GB" sz="2000" dirty="0" err="1" smtClean="0">
                <a:solidFill>
                  <a:schemeClr val="accent1"/>
                </a:solidFill>
              </a:rPr>
              <a:t>publicamos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en-GB" sz="2000" dirty="0" err="1" smtClean="0">
                <a:solidFill>
                  <a:schemeClr val="accent1"/>
                </a:solidFill>
              </a:rPr>
              <a:t>datos</a:t>
            </a:r>
            <a:r>
              <a:rPr lang="en-GB" sz="2000" dirty="0" smtClean="0">
                <a:solidFill>
                  <a:schemeClr val="accent1"/>
                </a:solidFill>
              </a:rPr>
              <a:t> y </a:t>
            </a:r>
            <a:r>
              <a:rPr lang="en-GB" sz="2000" dirty="0" err="1" smtClean="0">
                <a:solidFill>
                  <a:schemeClr val="accent1"/>
                </a:solidFill>
              </a:rPr>
              <a:t>estadísticas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nacionales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que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en-GB" sz="2000" dirty="0" err="1" smtClean="0">
                <a:solidFill>
                  <a:schemeClr val="accent1"/>
                </a:solidFill>
              </a:rPr>
              <a:t>informan</a:t>
            </a:r>
            <a:r>
              <a:rPr lang="en-GB" sz="2000" dirty="0" smtClean="0">
                <a:solidFill>
                  <a:schemeClr val="accent1"/>
                </a:solidFill>
              </a:rPr>
              <a:t> la </a:t>
            </a:r>
            <a:r>
              <a:rPr lang="en-GB" sz="2000" dirty="0" err="1" smtClean="0">
                <a:solidFill>
                  <a:schemeClr val="accent1"/>
                </a:solidFill>
              </a:rPr>
              <a:t>toma</a:t>
            </a:r>
            <a:r>
              <a:rPr lang="en-GB" sz="2000" dirty="0" smtClean="0">
                <a:solidFill>
                  <a:schemeClr val="accent1"/>
                </a:solidFill>
              </a:rPr>
              <a:t> de </a:t>
            </a:r>
            <a:r>
              <a:rPr lang="en-GB" sz="2000" dirty="0" err="1" smtClean="0">
                <a:solidFill>
                  <a:schemeClr val="accent1"/>
                </a:solidFill>
              </a:rPr>
              <a:t>decisiones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00334" y="5365947"/>
            <a:ext cx="7416825" cy="122413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5">
              <a:tabLst>
                <a:tab pos="1074738" algn="l"/>
              </a:tabLst>
            </a:pPr>
            <a:r>
              <a:rPr lang="en-GB" sz="2000" dirty="0" err="1" smtClean="0">
                <a:solidFill>
                  <a:schemeClr val="accent1"/>
                </a:solidFill>
              </a:rPr>
              <a:t>Desarrollamos</a:t>
            </a:r>
            <a:r>
              <a:rPr lang="en-GB" sz="2000" dirty="0" smtClean="0">
                <a:solidFill>
                  <a:schemeClr val="accent1"/>
                </a:solidFill>
              </a:rPr>
              <a:t> la </a:t>
            </a:r>
            <a:r>
              <a:rPr lang="en-GB" sz="2000" dirty="0" err="1" smtClean="0">
                <a:solidFill>
                  <a:schemeClr val="accent1"/>
                </a:solidFill>
              </a:rPr>
              <a:t>próxima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generación</a:t>
            </a:r>
            <a:r>
              <a:rPr lang="en-GB" sz="2000" dirty="0" smtClean="0">
                <a:solidFill>
                  <a:schemeClr val="accent1"/>
                </a:solidFill>
              </a:rPr>
              <a:t> de </a:t>
            </a:r>
            <a:r>
              <a:rPr lang="en-GB" sz="2000" dirty="0" err="1" smtClean="0">
                <a:solidFill>
                  <a:schemeClr val="accent1"/>
                </a:solidFill>
              </a:rPr>
              <a:t>sistemas</a:t>
            </a:r>
            <a:r>
              <a:rPr lang="en-GB" sz="2000" dirty="0" smtClean="0">
                <a:solidFill>
                  <a:schemeClr val="accent1"/>
                </a:solidFill>
              </a:rPr>
              <a:t> de </a:t>
            </a:r>
            <a:r>
              <a:rPr lang="en-GB" sz="2000" dirty="0" err="1" smtClean="0">
                <a:solidFill>
                  <a:schemeClr val="accent1"/>
                </a:solidFill>
              </a:rPr>
              <a:t>datos</a:t>
            </a:r>
            <a:r>
              <a:rPr lang="en-GB" sz="2000" dirty="0" smtClean="0">
                <a:solidFill>
                  <a:schemeClr val="accent1"/>
                </a:solidFill>
              </a:rPr>
              <a:t> e </a:t>
            </a:r>
            <a:r>
              <a:rPr lang="en-GB" sz="2000" dirty="0" err="1" smtClean="0">
                <a:solidFill>
                  <a:schemeClr val="accent1"/>
                </a:solidFill>
              </a:rPr>
              <a:t>información</a:t>
            </a:r>
            <a:r>
              <a:rPr lang="en-GB" sz="2000" dirty="0" smtClean="0">
                <a:solidFill>
                  <a:schemeClr val="accent1"/>
                </a:solidFill>
              </a:rPr>
              <a:t>, a </a:t>
            </a:r>
            <a:r>
              <a:rPr lang="en-GB" sz="2000" dirty="0" err="1" smtClean="0">
                <a:solidFill>
                  <a:schemeClr val="accent1"/>
                </a:solidFill>
              </a:rPr>
              <a:t>nivel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chemeClr val="accent1"/>
                </a:solidFill>
              </a:rPr>
              <a:t>nacional</a:t>
            </a:r>
            <a:endParaRPr lang="en-GB" sz="2000" dirty="0">
              <a:solidFill>
                <a:schemeClr val="accent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5" y="5447876"/>
            <a:ext cx="1484387" cy="10602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232" y="2642256"/>
            <a:ext cx="1490624" cy="10602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77" y="4066203"/>
            <a:ext cx="1490624" cy="10602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275034"/>
            <a:ext cx="1484387" cy="106027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022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34" y="4725143"/>
            <a:ext cx="1713706" cy="13937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720218"/>
            <a:ext cx="1728192" cy="13986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34" y="2996952"/>
            <a:ext cx="1651672" cy="13479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26" y="2996953"/>
            <a:ext cx="1706860" cy="1347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34" y="1231106"/>
            <a:ext cx="1713706" cy="1421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err="1" smtClean="0"/>
              <a:t>Que</a:t>
            </a:r>
            <a:r>
              <a:rPr lang="en-GB" sz="3300" dirty="0" smtClean="0"/>
              <a:t> </a:t>
            </a:r>
            <a:r>
              <a:rPr lang="en-GB" sz="3300" dirty="0" err="1" smtClean="0"/>
              <a:t>hacemos</a:t>
            </a:r>
            <a:endParaRPr lang="en-GB" sz="3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196752"/>
            <a:ext cx="1728192" cy="13937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59175" y="1196751"/>
            <a:ext cx="2304256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 smtClean="0"/>
              <a:t>NHS Mail</a:t>
            </a:r>
          </a:p>
          <a:p>
            <a:r>
              <a:rPr lang="en-GB" sz="2000" dirty="0" smtClean="0"/>
              <a:t>600,000 </a:t>
            </a:r>
            <a:r>
              <a:rPr lang="en-GB" sz="2000" dirty="0" err="1" smtClean="0"/>
              <a:t>usuarios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>
          <a:xfrm>
            <a:off x="6364240" y="1231106"/>
            <a:ext cx="2354188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GP2GP</a:t>
            </a:r>
          </a:p>
          <a:p>
            <a:r>
              <a:rPr lang="en-GB" dirty="0" smtClean="0"/>
              <a:t>89% de </a:t>
            </a:r>
            <a:r>
              <a:rPr lang="en-GB" dirty="0" err="1" smtClean="0"/>
              <a:t>médicos</a:t>
            </a:r>
            <a:r>
              <a:rPr lang="en-GB" dirty="0" smtClean="0"/>
              <a:t> </a:t>
            </a:r>
            <a:r>
              <a:rPr lang="en-GB" dirty="0" err="1" smtClean="0"/>
              <a:t>observan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mejora</a:t>
            </a:r>
            <a:r>
              <a:rPr lang="en-GB" dirty="0" smtClean="0"/>
              <a:t> la </a:t>
            </a:r>
            <a:r>
              <a:rPr lang="en-GB" dirty="0" err="1" smtClean="0"/>
              <a:t>experiencia</a:t>
            </a:r>
            <a:r>
              <a:rPr lang="en-GB" dirty="0" smtClean="0"/>
              <a:t> del </a:t>
            </a:r>
            <a:r>
              <a:rPr lang="en-GB" dirty="0" err="1" smtClean="0"/>
              <a:t>paciente</a:t>
            </a:r>
            <a:endParaRPr lang="en-GB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158432" y="2951199"/>
            <a:ext cx="2304256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 smtClean="0"/>
              <a:t>Spine y N3</a:t>
            </a:r>
          </a:p>
          <a:p>
            <a:r>
              <a:rPr lang="en-GB" sz="2000" dirty="0" smtClean="0"/>
              <a:t>80M de </a:t>
            </a:r>
            <a:r>
              <a:rPr lang="en-GB" sz="2000" dirty="0" err="1" smtClean="0"/>
              <a:t>archivos</a:t>
            </a:r>
            <a:r>
              <a:rPr lang="en-GB" sz="2000" dirty="0" smtClean="0"/>
              <a:t>, </a:t>
            </a:r>
            <a:r>
              <a:rPr lang="en-GB" sz="2000" dirty="0" err="1" smtClean="0"/>
              <a:t>una</a:t>
            </a:r>
            <a:r>
              <a:rPr lang="en-GB" sz="2000" dirty="0" smtClean="0"/>
              <a:t> red </a:t>
            </a:r>
            <a:r>
              <a:rPr lang="en-GB" sz="2000" dirty="0" err="1" smtClean="0"/>
              <a:t>segura</a:t>
            </a:r>
            <a:r>
              <a:rPr lang="en-GB" sz="2000" dirty="0" smtClean="0"/>
              <a:t> </a:t>
            </a:r>
            <a:r>
              <a:rPr lang="en-GB" sz="2000" dirty="0" err="1" smtClean="0"/>
              <a:t>para</a:t>
            </a:r>
            <a:r>
              <a:rPr lang="en-GB" sz="2000" dirty="0" smtClean="0"/>
              <a:t> el NHS</a:t>
            </a:r>
            <a:endParaRPr lang="en-GB" sz="2000" dirty="0"/>
          </a:p>
        </p:txBody>
      </p:sp>
      <p:sp>
        <p:nvSpPr>
          <p:cNvPr id="12" name="Rectangle 11"/>
          <p:cNvSpPr/>
          <p:nvPr/>
        </p:nvSpPr>
        <p:spPr>
          <a:xfrm>
            <a:off x="6364240" y="2996952"/>
            <a:ext cx="2354188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 smtClean="0"/>
              <a:t>NHS Choices</a:t>
            </a:r>
          </a:p>
          <a:p>
            <a:r>
              <a:rPr lang="en-GB" sz="2000" dirty="0" smtClean="0"/>
              <a:t>29 </a:t>
            </a:r>
            <a:r>
              <a:rPr lang="en-GB" sz="2000" dirty="0" err="1" smtClean="0"/>
              <a:t>millones</a:t>
            </a:r>
            <a:r>
              <a:rPr lang="en-GB" sz="2000" dirty="0" smtClean="0"/>
              <a:t> de </a:t>
            </a:r>
            <a:r>
              <a:rPr lang="en-GB" sz="2000" dirty="0" err="1" smtClean="0"/>
              <a:t>accesos</a:t>
            </a:r>
            <a:r>
              <a:rPr lang="en-GB" sz="2000" dirty="0" smtClean="0"/>
              <a:t> al </a:t>
            </a:r>
            <a:r>
              <a:rPr lang="en-GB" sz="2000" dirty="0" err="1" smtClean="0"/>
              <a:t>mes</a:t>
            </a:r>
            <a:endParaRPr lang="en-GB" sz="2000" dirty="0"/>
          </a:p>
        </p:txBody>
      </p:sp>
      <p:sp>
        <p:nvSpPr>
          <p:cNvPr id="14" name="Rectangle 13"/>
          <p:cNvSpPr/>
          <p:nvPr/>
        </p:nvSpPr>
        <p:spPr>
          <a:xfrm>
            <a:off x="2159175" y="4725144"/>
            <a:ext cx="2304256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 smtClean="0"/>
              <a:t>Servicio</a:t>
            </a:r>
            <a:r>
              <a:rPr lang="en-GB" b="1" dirty="0" smtClean="0"/>
              <a:t> de </a:t>
            </a:r>
            <a:r>
              <a:rPr lang="en-GB" b="1" dirty="0" err="1" smtClean="0"/>
              <a:t>Prescripciones</a:t>
            </a:r>
            <a:endParaRPr lang="en-GB" b="1" dirty="0" smtClean="0"/>
          </a:p>
          <a:p>
            <a:r>
              <a:rPr lang="en-GB" b="1" dirty="0" err="1"/>
              <a:t>Electrónico</a:t>
            </a:r>
            <a:r>
              <a:rPr lang="en-GB" b="1" dirty="0"/>
              <a:t> </a:t>
            </a:r>
            <a:r>
              <a:rPr lang="en-GB" dirty="0" err="1" smtClean="0"/>
              <a:t>Potencial</a:t>
            </a:r>
            <a:r>
              <a:rPr lang="en-GB" dirty="0" smtClean="0"/>
              <a:t> de </a:t>
            </a:r>
            <a:r>
              <a:rPr lang="en-GB" dirty="0" err="1" smtClean="0"/>
              <a:t>ahorrar</a:t>
            </a:r>
            <a:r>
              <a:rPr lang="en-GB" dirty="0" smtClean="0"/>
              <a:t> £179M al </a:t>
            </a:r>
            <a:r>
              <a:rPr lang="en-GB" dirty="0" err="1" smtClean="0"/>
              <a:t>año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414172" y="4725143"/>
                <a:ext cx="2304256" cy="139370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b="1" dirty="0" err="1" smtClean="0"/>
                  <a:t>Informando</a:t>
                </a:r>
                <a:r>
                  <a:rPr lang="en-GB" b="1" dirty="0" smtClean="0"/>
                  <a:t> la </a:t>
                </a:r>
                <a:r>
                  <a:rPr lang="en-GB" b="1" dirty="0" err="1" smtClean="0"/>
                  <a:t>discusión</a:t>
                </a:r>
                <a:r>
                  <a:rPr lang="en-GB" b="1" dirty="0" smtClean="0"/>
                  <a:t> </a:t>
                </a:r>
                <a:r>
                  <a:rPr lang="en-GB" b="1" dirty="0" err="1" smtClean="0"/>
                  <a:t>pública</a:t>
                </a:r>
                <a:endParaRPr lang="en-GB" b="1" dirty="0" smtClean="0"/>
              </a:p>
              <a:p>
                <a:r>
                  <a:rPr lang="en-GB" dirty="0" smtClean="0"/>
                  <a:t>miles de </a:t>
                </a:r>
                <a:r>
                  <a:rPr lang="en-GB" dirty="0" err="1" smtClean="0"/>
                  <a:t>noticias</a:t>
                </a:r>
                <a:r>
                  <a:rPr lang="en-GB" dirty="0" smtClean="0"/>
                  <a:t> al a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dirty="0"/>
                      <m:t>ñ</m:t>
                    </m:r>
                  </m:oMath>
                </a14:m>
                <a:r>
                  <a:rPr lang="en-GB" dirty="0" smtClean="0"/>
                  <a:t>o utilizan </a:t>
                </a:r>
                <a:r>
                  <a:rPr lang="en-GB" dirty="0" err="1" smtClean="0"/>
                  <a:t>nuestras</a:t>
                </a:r>
                <a:r>
                  <a:rPr lang="en-GB" dirty="0" smtClean="0"/>
                  <a:t> </a:t>
                </a:r>
                <a:r>
                  <a:rPr lang="en-GB" dirty="0" err="1" smtClean="0"/>
                  <a:t>estadísticas</a:t>
                </a:r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172" y="4725143"/>
                <a:ext cx="2304256" cy="1393703"/>
              </a:xfrm>
              <a:prstGeom prst="rect">
                <a:avLst/>
              </a:prstGeom>
              <a:blipFill rotWithShape="1">
                <a:blip r:embed="rId9"/>
                <a:stretch>
                  <a:fillRect l="-1571" t="-3863" r="-1047" b="-81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3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8" y="4725146"/>
            <a:ext cx="1706860" cy="13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008" y="2996953"/>
            <a:ext cx="1714724" cy="1393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7" y="2996951"/>
            <a:ext cx="1706860" cy="1393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24" y="1231106"/>
            <a:ext cx="1717216" cy="139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7" y="1231105"/>
            <a:ext cx="1706860" cy="1393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Que</a:t>
            </a:r>
            <a:r>
              <a:rPr lang="en-GB" dirty="0"/>
              <a:t> </a:t>
            </a:r>
            <a:r>
              <a:rPr lang="en-GB" dirty="0" err="1"/>
              <a:t>hacemos</a:t>
            </a:r>
            <a:endParaRPr lang="en-GB" sz="3300" dirty="0"/>
          </a:p>
        </p:txBody>
      </p:sp>
      <p:sp>
        <p:nvSpPr>
          <p:cNvPr id="5" name="Rectangle 4"/>
          <p:cNvSpPr/>
          <p:nvPr/>
        </p:nvSpPr>
        <p:spPr>
          <a:xfrm>
            <a:off x="2122987" y="1231105"/>
            <a:ext cx="2340444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 smtClean="0"/>
              <a:t>Servicio</a:t>
            </a:r>
            <a:r>
              <a:rPr lang="en-GB" b="1" dirty="0" smtClean="0"/>
              <a:t> de </a:t>
            </a:r>
            <a:r>
              <a:rPr lang="en-GB" b="1" dirty="0" err="1" smtClean="0"/>
              <a:t>pagos</a:t>
            </a:r>
            <a:r>
              <a:rPr lang="en-GB" b="1" dirty="0" smtClean="0"/>
              <a:t> a </a:t>
            </a:r>
            <a:r>
              <a:rPr lang="en-GB" b="1" dirty="0" err="1" smtClean="0"/>
              <a:t>médicos</a:t>
            </a:r>
            <a:r>
              <a:rPr lang="en-GB" b="1" dirty="0" smtClean="0"/>
              <a:t> </a:t>
            </a:r>
            <a:r>
              <a:rPr lang="en-GB" b="1" dirty="0" err="1" smtClean="0"/>
              <a:t>primarios</a:t>
            </a:r>
            <a:endParaRPr lang="en-GB" b="1" dirty="0" smtClean="0"/>
          </a:p>
          <a:p>
            <a:r>
              <a:rPr lang="en-GB" dirty="0" err="1" smtClean="0"/>
              <a:t>Calcula</a:t>
            </a:r>
            <a:r>
              <a:rPr lang="en-GB" dirty="0" smtClean="0"/>
              <a:t> y </a:t>
            </a:r>
            <a:r>
              <a:rPr lang="en-GB" dirty="0" err="1" smtClean="0"/>
              <a:t>efectua</a:t>
            </a:r>
            <a:r>
              <a:rPr lang="en-GB" dirty="0" smtClean="0"/>
              <a:t> </a:t>
            </a:r>
            <a:r>
              <a:rPr lang="en-GB" dirty="0" err="1" smtClean="0"/>
              <a:t>pagos</a:t>
            </a:r>
            <a:r>
              <a:rPr lang="en-GB" dirty="0" smtClean="0"/>
              <a:t> de £7,2B (US$10.8B) al </a:t>
            </a:r>
            <a:r>
              <a:rPr lang="en-GB" dirty="0" err="1"/>
              <a:t>año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414172" y="1231106"/>
            <a:ext cx="2304256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“</a:t>
            </a:r>
            <a:r>
              <a:rPr lang="en-GB" b="1" dirty="0" err="1" smtClean="0"/>
              <a:t>Elegir</a:t>
            </a:r>
            <a:r>
              <a:rPr lang="en-GB" b="1" dirty="0" smtClean="0"/>
              <a:t> y </a:t>
            </a:r>
            <a:r>
              <a:rPr lang="en-GB" b="1" dirty="0" err="1" smtClean="0"/>
              <a:t>Reservar</a:t>
            </a:r>
            <a:r>
              <a:rPr lang="en-GB" b="1" dirty="0" smtClean="0"/>
              <a:t>”</a:t>
            </a:r>
          </a:p>
          <a:p>
            <a:r>
              <a:rPr lang="en-GB" dirty="0" smtClean="0"/>
              <a:t>50M de </a:t>
            </a:r>
            <a:r>
              <a:rPr lang="en-GB" dirty="0" err="1" smtClean="0"/>
              <a:t>pacientes</a:t>
            </a:r>
            <a:r>
              <a:rPr lang="en-GB" dirty="0" smtClean="0"/>
              <a:t> </a:t>
            </a:r>
            <a:r>
              <a:rPr lang="en-GB" dirty="0" err="1" smtClean="0"/>
              <a:t>remitidos</a:t>
            </a:r>
            <a:r>
              <a:rPr lang="en-GB" dirty="0" smtClean="0"/>
              <a:t> a </a:t>
            </a:r>
            <a:r>
              <a:rPr lang="en-GB" dirty="0" err="1" smtClean="0"/>
              <a:t>servicios</a:t>
            </a:r>
            <a:r>
              <a:rPr lang="en-GB" dirty="0" smtClean="0"/>
              <a:t> </a:t>
            </a:r>
            <a:r>
              <a:rPr lang="en-GB" dirty="0" err="1" smtClean="0"/>
              <a:t>hospitalarios</a:t>
            </a:r>
            <a:r>
              <a:rPr lang="en-GB" dirty="0" smtClean="0"/>
              <a:t> </a:t>
            </a:r>
            <a:r>
              <a:rPr lang="en-GB" dirty="0" err="1" smtClean="0"/>
              <a:t>secundarios</a:t>
            </a:r>
            <a:endParaRPr lang="en-GB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158432" y="2996953"/>
            <a:ext cx="2304256" cy="1393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 err="1" smtClean="0"/>
              <a:t>Publicaciones</a:t>
            </a:r>
            <a:r>
              <a:rPr lang="en-GB" sz="2000" b="1" dirty="0" smtClean="0"/>
              <a:t> y </a:t>
            </a:r>
            <a:r>
              <a:rPr lang="en-GB" sz="2000" b="1" dirty="0" err="1" smtClean="0"/>
              <a:t>estadísticas</a:t>
            </a:r>
            <a:endParaRPr lang="en-GB" sz="2000" b="1" dirty="0" smtClean="0"/>
          </a:p>
          <a:p>
            <a:r>
              <a:rPr lang="en-GB" sz="2000" dirty="0" smtClean="0"/>
              <a:t>220 </a:t>
            </a:r>
            <a:r>
              <a:rPr lang="en-GB" sz="2000" dirty="0" err="1" smtClean="0"/>
              <a:t>publicaciones</a:t>
            </a:r>
            <a:r>
              <a:rPr lang="en-GB" sz="2000" dirty="0" smtClean="0"/>
              <a:t> al </a:t>
            </a:r>
            <a:r>
              <a:rPr lang="en-GB" sz="2000" dirty="0" err="1" smtClean="0"/>
              <a:t>año</a:t>
            </a:r>
            <a:endParaRPr lang="en-GB" sz="2000" dirty="0"/>
          </a:p>
        </p:txBody>
      </p:sp>
      <p:sp>
        <p:nvSpPr>
          <p:cNvPr id="12" name="Rectangle 11"/>
          <p:cNvSpPr/>
          <p:nvPr/>
        </p:nvSpPr>
        <p:spPr>
          <a:xfrm>
            <a:off x="6414172" y="2996952"/>
            <a:ext cx="2304256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D</a:t>
            </a:r>
            <a:r>
              <a:rPr lang="es-ES" b="1" dirty="0" err="1" smtClean="0"/>
              <a:t>etección</a:t>
            </a:r>
            <a:r>
              <a:rPr lang="es-ES" b="1" dirty="0" smtClean="0"/>
              <a:t> de cáncer</a:t>
            </a:r>
            <a:endParaRPr lang="en-GB" b="1" dirty="0" smtClean="0"/>
          </a:p>
          <a:p>
            <a:r>
              <a:rPr lang="en-GB" dirty="0" smtClean="0"/>
              <a:t>Bases de </a:t>
            </a:r>
            <a:r>
              <a:rPr lang="en-GB" dirty="0" err="1" smtClean="0"/>
              <a:t>dato</a:t>
            </a:r>
            <a:r>
              <a:rPr lang="en-GB" dirty="0" smtClean="0"/>
              <a:t> </a:t>
            </a:r>
            <a:r>
              <a:rPr lang="en-GB" dirty="0" err="1" smtClean="0"/>
              <a:t>para</a:t>
            </a:r>
            <a:r>
              <a:rPr lang="en-GB" dirty="0" smtClean="0"/>
              <a:t> </a:t>
            </a:r>
            <a:r>
              <a:rPr lang="en-GB" dirty="0" err="1" smtClean="0"/>
              <a:t>soportar</a:t>
            </a:r>
            <a:r>
              <a:rPr lang="en-GB" dirty="0" smtClean="0"/>
              <a:t> </a:t>
            </a:r>
            <a:r>
              <a:rPr lang="en-GB" dirty="0" err="1" smtClean="0"/>
              <a:t>programas</a:t>
            </a:r>
            <a:r>
              <a:rPr lang="en-GB" dirty="0" smtClean="0"/>
              <a:t> </a:t>
            </a:r>
            <a:r>
              <a:rPr lang="en-GB" dirty="0" err="1" smtClean="0"/>
              <a:t>nacionales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159175" y="4725144"/>
            <a:ext cx="2304256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“Back Office” </a:t>
            </a:r>
            <a:r>
              <a:rPr lang="en-GB" b="1" dirty="0" err="1" smtClean="0"/>
              <a:t>Nacional</a:t>
            </a:r>
            <a:endParaRPr lang="en-GB" b="1" dirty="0" smtClean="0"/>
          </a:p>
          <a:p>
            <a:r>
              <a:rPr lang="en-GB" dirty="0" err="1" smtClean="0"/>
              <a:t>Gestionando</a:t>
            </a:r>
            <a:r>
              <a:rPr lang="en-GB" dirty="0" smtClean="0"/>
              <a:t> la </a:t>
            </a:r>
            <a:r>
              <a:rPr lang="en-GB" dirty="0" err="1" smtClean="0"/>
              <a:t>precisión</a:t>
            </a:r>
            <a:r>
              <a:rPr lang="en-GB" dirty="0" smtClean="0"/>
              <a:t> de 6.3M </a:t>
            </a:r>
            <a:r>
              <a:rPr lang="en-GB" dirty="0" err="1" smtClean="0"/>
              <a:t>transacciones</a:t>
            </a:r>
            <a:r>
              <a:rPr lang="en-GB" dirty="0" smtClean="0"/>
              <a:t> al </a:t>
            </a:r>
            <a:r>
              <a:rPr lang="en-GB" dirty="0" err="1" smtClean="0"/>
              <a:t>año</a:t>
            </a:r>
            <a:endParaRPr lang="en-GB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44" y="4725106"/>
            <a:ext cx="1714724" cy="1393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6444208" y="4725144"/>
            <a:ext cx="2304256" cy="1393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 smtClean="0"/>
              <a:t>Archivo</a:t>
            </a:r>
            <a:r>
              <a:rPr lang="en-GB" b="1" dirty="0" smtClean="0"/>
              <a:t> </a:t>
            </a:r>
            <a:r>
              <a:rPr lang="en-GB" b="1" dirty="0" err="1" smtClean="0"/>
              <a:t>Médico</a:t>
            </a:r>
            <a:r>
              <a:rPr lang="en-GB" b="1" dirty="0" smtClean="0"/>
              <a:t> </a:t>
            </a:r>
            <a:r>
              <a:rPr lang="en-GB" b="1" dirty="0" err="1" smtClean="0"/>
              <a:t>Resumido</a:t>
            </a:r>
            <a:endParaRPr lang="en-GB" b="1" dirty="0" smtClean="0"/>
          </a:p>
          <a:p>
            <a:r>
              <a:rPr lang="en-GB" dirty="0" err="1" smtClean="0"/>
              <a:t>Proporcionando</a:t>
            </a:r>
            <a:r>
              <a:rPr lang="en-GB" dirty="0" smtClean="0"/>
              <a:t> </a:t>
            </a:r>
            <a:r>
              <a:rPr lang="en-GB" dirty="0" err="1" smtClean="0"/>
              <a:t>acceso</a:t>
            </a:r>
            <a:r>
              <a:rPr lang="en-GB" dirty="0" smtClean="0"/>
              <a:t> 24/7 </a:t>
            </a:r>
            <a:r>
              <a:rPr lang="en-GB" dirty="0" err="1" smtClean="0"/>
              <a:t>para</a:t>
            </a:r>
            <a:r>
              <a:rPr lang="en-GB" dirty="0" smtClean="0"/>
              <a:t> el 95% de la </a:t>
            </a:r>
            <a:r>
              <a:rPr lang="en-GB" dirty="0" err="1" smtClean="0"/>
              <a:t>población</a:t>
            </a:r>
            <a:endParaRPr lang="en-GB" dirty="0"/>
          </a:p>
        </p:txBody>
      </p:sp>
      <p:pic>
        <p:nvPicPr>
          <p:cNvPr id="17" name="Picture 7" descr="SCR graphic_150dpi_RGB.jpg"/>
          <p:cNvPicPr>
            <a:picLocks noChangeAspect="1"/>
          </p:cNvPicPr>
          <p:nvPr/>
        </p:nvPicPr>
        <p:blipFill rotWithShape="1">
          <a:blip r:embed="rId8" cstate="print"/>
          <a:srcRect l="52665" t="-2775" r="-52303" b="16410"/>
          <a:stretch/>
        </p:blipFill>
        <p:spPr bwMode="auto">
          <a:xfrm>
            <a:off x="4766934" y="4673115"/>
            <a:ext cx="3117433" cy="151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987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Archivo</a:t>
            </a:r>
            <a:r>
              <a:rPr lang="en-GB" dirty="0" smtClean="0"/>
              <a:t> </a:t>
            </a:r>
            <a:r>
              <a:rPr lang="en-GB" dirty="0" err="1"/>
              <a:t>Médico</a:t>
            </a:r>
            <a:r>
              <a:rPr lang="en-GB" dirty="0"/>
              <a:t> </a:t>
            </a:r>
            <a:r>
              <a:rPr lang="en-GB" dirty="0" err="1"/>
              <a:t>Resumido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su</a:t>
            </a:r>
            <a:r>
              <a:rPr lang="en-GB" dirty="0" smtClean="0"/>
              <a:t> </a:t>
            </a:r>
            <a:r>
              <a:rPr lang="en-GB" dirty="0" err="1" smtClean="0"/>
              <a:t>resumen</a:t>
            </a:r>
            <a:r>
              <a:rPr lang="en-GB" dirty="0" smtClean="0"/>
              <a:t> </a:t>
            </a:r>
            <a:r>
              <a:rPr lang="en-GB" dirty="0" err="1" smtClean="0"/>
              <a:t>médico</a:t>
            </a:r>
            <a:r>
              <a:rPr lang="en-GB" dirty="0" smtClean="0"/>
              <a:t> en </a:t>
            </a:r>
            <a:r>
              <a:rPr lang="en-GB" dirty="0" err="1" smtClean="0"/>
              <a:t>caso</a:t>
            </a:r>
            <a:r>
              <a:rPr lang="en-GB" dirty="0" smtClean="0"/>
              <a:t> de </a:t>
            </a:r>
            <a:r>
              <a:rPr lang="en-GB" dirty="0" err="1" smtClean="0"/>
              <a:t>emergencia</a:t>
            </a:r>
            <a:endParaRPr lang="en-GB" dirty="0"/>
          </a:p>
        </p:txBody>
      </p:sp>
      <p:pic>
        <p:nvPicPr>
          <p:cNvPr id="4" name="Picture 7" descr="SCR graphic_150dpi_RG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9322" y="332656"/>
            <a:ext cx="217834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211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el </a:t>
            </a:r>
            <a:r>
              <a:rPr lang="en-GB" dirty="0" err="1" smtClean="0"/>
              <a:t>Archivo</a:t>
            </a:r>
            <a:r>
              <a:rPr lang="en-GB" dirty="0" smtClean="0"/>
              <a:t> </a:t>
            </a:r>
            <a:r>
              <a:rPr lang="en-GB" dirty="0" err="1"/>
              <a:t>Médico</a:t>
            </a:r>
            <a:r>
              <a:rPr lang="en-GB" dirty="0"/>
              <a:t> </a:t>
            </a:r>
            <a:r>
              <a:rPr lang="en-GB" dirty="0" err="1" smtClean="0"/>
              <a:t>Resumido</a:t>
            </a:r>
            <a:r>
              <a:rPr lang="en-GB" dirty="0" smtClean="0"/>
              <a:t>? (SCR)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</a:pPr>
            <a:r>
              <a:rPr lang="en-GB" sz="3200" dirty="0" err="1" smtClean="0"/>
              <a:t>Es</a:t>
            </a:r>
            <a:r>
              <a:rPr lang="en-GB" sz="3200" dirty="0" smtClean="0"/>
              <a:t> un </a:t>
            </a:r>
            <a:r>
              <a:rPr lang="en-GB" sz="3200" dirty="0" err="1" smtClean="0"/>
              <a:t>resumen</a:t>
            </a:r>
            <a:r>
              <a:rPr lang="en-GB" sz="3200" dirty="0" smtClean="0"/>
              <a:t> </a:t>
            </a:r>
            <a:r>
              <a:rPr lang="en-GB" sz="3200" dirty="0" err="1" smtClean="0"/>
              <a:t>electronico</a:t>
            </a:r>
            <a:r>
              <a:rPr lang="en-GB" sz="3200" dirty="0" smtClean="0"/>
              <a:t> y </a:t>
            </a:r>
            <a:r>
              <a:rPr lang="en-GB" sz="3200" dirty="0" err="1" smtClean="0"/>
              <a:t>seguro</a:t>
            </a:r>
            <a:r>
              <a:rPr lang="en-GB" sz="3200" dirty="0" smtClean="0"/>
              <a:t>, </a:t>
            </a:r>
            <a:r>
              <a:rPr lang="en-GB" sz="3200" dirty="0" err="1" smtClean="0"/>
              <a:t>conteniendo</a:t>
            </a:r>
            <a:r>
              <a:rPr lang="en-GB" sz="3200" dirty="0" smtClean="0"/>
              <a:t> </a:t>
            </a:r>
            <a:r>
              <a:rPr lang="en-GB" sz="3200" dirty="0" err="1" smtClean="0"/>
              <a:t>información</a:t>
            </a:r>
            <a:r>
              <a:rPr lang="en-GB" sz="3200" dirty="0" smtClean="0"/>
              <a:t> clave </a:t>
            </a:r>
            <a:r>
              <a:rPr lang="en-GB" sz="3200" dirty="0" err="1" smtClean="0"/>
              <a:t>derivado</a:t>
            </a:r>
            <a:r>
              <a:rPr lang="en-GB" sz="3200" dirty="0" smtClean="0"/>
              <a:t> del </a:t>
            </a:r>
            <a:r>
              <a:rPr lang="en-GB" sz="3200" dirty="0" err="1" smtClean="0"/>
              <a:t>archivo</a:t>
            </a:r>
            <a:r>
              <a:rPr lang="en-GB" sz="3200" dirty="0" smtClean="0"/>
              <a:t> </a:t>
            </a:r>
            <a:r>
              <a:rPr lang="en-GB" sz="3200" dirty="0" err="1" smtClean="0"/>
              <a:t>completo</a:t>
            </a:r>
            <a:r>
              <a:rPr lang="en-GB" sz="3200" dirty="0" smtClean="0"/>
              <a:t> del </a:t>
            </a:r>
            <a:r>
              <a:rPr lang="en-GB" sz="3200" dirty="0" err="1" smtClean="0"/>
              <a:t>médico</a:t>
            </a:r>
            <a:r>
              <a:rPr lang="en-GB" sz="3200" dirty="0" smtClean="0"/>
              <a:t> </a:t>
            </a:r>
            <a:r>
              <a:rPr lang="en-GB" sz="3200" dirty="0" err="1" smtClean="0"/>
              <a:t>primario</a:t>
            </a:r>
            <a:r>
              <a:rPr lang="en-GB" sz="3200" dirty="0" smtClean="0"/>
              <a:t> del </a:t>
            </a:r>
            <a:r>
              <a:rPr lang="en-GB" sz="3200" dirty="0" err="1" smtClean="0"/>
              <a:t>paciente</a:t>
            </a:r>
            <a:r>
              <a:rPr lang="en-GB" sz="3200" dirty="0" smtClean="0"/>
              <a:t>. </a:t>
            </a:r>
          </a:p>
          <a:p>
            <a:pPr>
              <a:spcBef>
                <a:spcPts val="1200"/>
              </a:spcBef>
            </a:pPr>
            <a:r>
              <a:rPr lang="en-GB" sz="3200" dirty="0" smtClean="0"/>
              <a:t>El </a:t>
            </a:r>
            <a:r>
              <a:rPr lang="en-GB" sz="3200" dirty="0" err="1" smtClean="0"/>
              <a:t>formato</a:t>
            </a:r>
            <a:r>
              <a:rPr lang="en-GB" sz="3200" dirty="0" smtClean="0"/>
              <a:t> </a:t>
            </a:r>
            <a:r>
              <a:rPr lang="en-GB" sz="3200" dirty="0" err="1" smtClean="0"/>
              <a:t>es</a:t>
            </a:r>
            <a:r>
              <a:rPr lang="en-GB" sz="3200" dirty="0" smtClean="0"/>
              <a:t> ‘read-only’</a:t>
            </a:r>
          </a:p>
          <a:p>
            <a:pPr>
              <a:spcBef>
                <a:spcPts val="1200"/>
              </a:spcBef>
            </a:pPr>
            <a:r>
              <a:rPr lang="en-GB" sz="3200" dirty="0" smtClean="0"/>
              <a:t>La </a:t>
            </a:r>
            <a:r>
              <a:rPr lang="en-GB" sz="3200" dirty="0" err="1" smtClean="0"/>
              <a:t>información</a:t>
            </a:r>
            <a:r>
              <a:rPr lang="en-GB" sz="3200" dirty="0" smtClean="0"/>
              <a:t> </a:t>
            </a:r>
            <a:r>
              <a:rPr lang="en-GB" sz="3200" dirty="0" err="1" smtClean="0"/>
              <a:t>está</a:t>
            </a:r>
            <a:r>
              <a:rPr lang="en-GB" sz="3200" dirty="0" smtClean="0"/>
              <a:t> </a:t>
            </a:r>
            <a:r>
              <a:rPr lang="en-GB" sz="3200" dirty="0" err="1" smtClean="0"/>
              <a:t>disponible</a:t>
            </a:r>
            <a:r>
              <a:rPr lang="en-GB" sz="3200" dirty="0" smtClean="0"/>
              <a:t> 24/7 </a:t>
            </a:r>
            <a:r>
              <a:rPr lang="en-GB" sz="3200" dirty="0" err="1" smtClean="0"/>
              <a:t>para</a:t>
            </a:r>
            <a:r>
              <a:rPr lang="en-GB" sz="3200" dirty="0" smtClean="0"/>
              <a:t> </a:t>
            </a:r>
            <a:r>
              <a:rPr lang="en-GB" sz="3200" dirty="0" err="1" smtClean="0"/>
              <a:t>cualquier</a:t>
            </a:r>
            <a:r>
              <a:rPr lang="en-GB" sz="3200" dirty="0" smtClean="0"/>
              <a:t> </a:t>
            </a:r>
            <a:r>
              <a:rPr lang="en-GB" sz="3200" dirty="0" err="1" smtClean="0"/>
              <a:t>profesional</a:t>
            </a:r>
            <a:r>
              <a:rPr lang="en-GB" sz="3200" dirty="0" smtClean="0"/>
              <a:t> </a:t>
            </a:r>
            <a:r>
              <a:rPr lang="en-GB" sz="3200" dirty="0" err="1" smtClean="0"/>
              <a:t>médico</a:t>
            </a:r>
            <a:r>
              <a:rPr lang="en-GB" sz="3200" dirty="0" smtClean="0"/>
              <a:t> con </a:t>
            </a:r>
            <a:r>
              <a:rPr lang="en-GB" sz="3200" dirty="0" err="1" smtClean="0"/>
              <a:t>derechos</a:t>
            </a:r>
            <a:r>
              <a:rPr lang="en-GB" sz="3200" dirty="0" smtClean="0"/>
              <a:t> de </a:t>
            </a:r>
            <a:r>
              <a:rPr lang="en-GB" sz="3200" dirty="0" err="1" smtClean="0"/>
              <a:t>acceso</a:t>
            </a:r>
            <a:r>
              <a:rPr lang="en-GB" sz="3200" dirty="0" smtClean="0"/>
              <a:t> </a:t>
            </a:r>
            <a:r>
              <a:rPr lang="en-GB" sz="3200" dirty="0" err="1" smtClean="0"/>
              <a:t>apropriados</a:t>
            </a:r>
            <a:r>
              <a:rPr lang="en-GB" sz="3200" dirty="0" smtClean="0"/>
              <a:t> </a:t>
            </a:r>
            <a:r>
              <a:rPr lang="en-GB" sz="3200" dirty="0" err="1" smtClean="0"/>
              <a:t>que</a:t>
            </a:r>
            <a:r>
              <a:rPr lang="en-GB" sz="3200" dirty="0" smtClean="0"/>
              <a:t> </a:t>
            </a:r>
            <a:r>
              <a:rPr lang="en-GB" sz="3200" dirty="0" err="1" smtClean="0"/>
              <a:t>está</a:t>
            </a:r>
            <a:r>
              <a:rPr lang="en-GB" sz="3200" dirty="0" smtClean="0"/>
              <a:t> </a:t>
            </a:r>
            <a:r>
              <a:rPr lang="en-GB" sz="3200" dirty="0" err="1" smtClean="0"/>
              <a:t>proporcionando</a:t>
            </a:r>
            <a:r>
              <a:rPr lang="en-GB" sz="3200" dirty="0" smtClean="0"/>
              <a:t> </a:t>
            </a:r>
            <a:r>
              <a:rPr lang="en-GB" sz="3200" dirty="0" err="1" smtClean="0"/>
              <a:t>atencion</a:t>
            </a:r>
            <a:r>
              <a:rPr lang="en-GB" sz="3200" dirty="0" smtClean="0"/>
              <a:t> </a:t>
            </a:r>
            <a:r>
              <a:rPr lang="en-GB" sz="3200" dirty="0" err="1" smtClean="0"/>
              <a:t>médica</a:t>
            </a:r>
            <a:r>
              <a:rPr lang="en-GB" sz="3200" dirty="0" smtClean="0"/>
              <a:t> </a:t>
            </a:r>
            <a:r>
              <a:rPr lang="en-GB" sz="3200" dirty="0" err="1" smtClean="0"/>
              <a:t>directa</a:t>
            </a:r>
            <a:r>
              <a:rPr lang="en-GB" sz="3200" dirty="0" smtClean="0"/>
              <a:t> al </a:t>
            </a:r>
            <a:r>
              <a:rPr lang="en-GB" sz="3200" dirty="0" err="1" smtClean="0"/>
              <a:t>paciente</a:t>
            </a:r>
            <a:endParaRPr lang="en-GB" sz="3200" dirty="0"/>
          </a:p>
          <a:p>
            <a:pPr>
              <a:spcBef>
                <a:spcPts val="1200"/>
              </a:spcBef>
            </a:pPr>
            <a:r>
              <a:rPr lang="en-GB" sz="3200" dirty="0" err="1" smtClean="0"/>
              <a:t>Existen</a:t>
            </a:r>
            <a:r>
              <a:rPr lang="en-GB" sz="3200" dirty="0" smtClean="0"/>
              <a:t> </a:t>
            </a:r>
            <a:r>
              <a:rPr lang="en-GB" sz="3200" dirty="0" err="1" smtClean="0"/>
              <a:t>controles</a:t>
            </a:r>
            <a:r>
              <a:rPr lang="en-GB" sz="3200" dirty="0" smtClean="0"/>
              <a:t> </a:t>
            </a:r>
            <a:r>
              <a:rPr lang="en-GB" sz="3200" dirty="0" err="1" smtClean="0"/>
              <a:t>estrictos</a:t>
            </a:r>
            <a:r>
              <a:rPr lang="en-GB" sz="3200" dirty="0" smtClean="0"/>
              <a:t> </a:t>
            </a:r>
            <a:r>
              <a:rPr lang="en-GB" sz="3200" dirty="0" err="1" smtClean="0"/>
              <a:t>para</a:t>
            </a:r>
            <a:r>
              <a:rPr lang="en-GB" sz="3200" dirty="0" smtClean="0"/>
              <a:t> </a:t>
            </a:r>
            <a:r>
              <a:rPr lang="en-GB" sz="3200" dirty="0" err="1" smtClean="0"/>
              <a:t>asegurar</a:t>
            </a:r>
            <a:r>
              <a:rPr lang="en-GB" sz="3200" dirty="0" smtClean="0"/>
              <a:t> </a:t>
            </a:r>
            <a:r>
              <a:rPr lang="en-GB" sz="3200" dirty="0" err="1" smtClean="0"/>
              <a:t>acceso</a:t>
            </a:r>
            <a:r>
              <a:rPr lang="en-GB" sz="3200" dirty="0" smtClean="0"/>
              <a:t> </a:t>
            </a:r>
            <a:r>
              <a:rPr lang="en-GB" sz="3200" dirty="0" err="1" smtClean="0"/>
              <a:t>apropriado</a:t>
            </a:r>
            <a:endParaRPr lang="en-GB" sz="3200" dirty="0"/>
          </a:p>
          <a:p>
            <a:pPr>
              <a:spcBef>
                <a:spcPts val="1200"/>
              </a:spcBef>
            </a:pPr>
            <a:r>
              <a:rPr lang="en-GB" sz="3200" dirty="0" smtClean="0"/>
              <a:t>El </a:t>
            </a:r>
            <a:r>
              <a:rPr lang="en-GB" sz="3200" dirty="0" err="1" smtClean="0"/>
              <a:t>paciente</a:t>
            </a:r>
            <a:r>
              <a:rPr lang="en-GB" sz="3200" dirty="0" smtClean="0"/>
              <a:t> </a:t>
            </a:r>
            <a:r>
              <a:rPr lang="en-GB" sz="3200" dirty="0" err="1" smtClean="0"/>
              <a:t>puede</a:t>
            </a:r>
            <a:r>
              <a:rPr lang="en-GB" sz="3200" dirty="0" smtClean="0"/>
              <a:t> </a:t>
            </a:r>
            <a:r>
              <a:rPr lang="en-GB" sz="3200" dirty="0" err="1" smtClean="0"/>
              <a:t>decidir</a:t>
            </a:r>
            <a:r>
              <a:rPr lang="en-GB" sz="3200" dirty="0" smtClean="0"/>
              <a:t> </a:t>
            </a:r>
            <a:r>
              <a:rPr lang="en-GB" sz="3200" dirty="0" err="1" smtClean="0"/>
              <a:t>tener</a:t>
            </a:r>
            <a:r>
              <a:rPr lang="en-GB" sz="3200" dirty="0" smtClean="0"/>
              <a:t> un SCR o no, y </a:t>
            </a:r>
            <a:r>
              <a:rPr lang="en-GB" sz="3200" dirty="0" err="1" smtClean="0"/>
              <a:t>puede</a:t>
            </a:r>
            <a:r>
              <a:rPr lang="en-GB" sz="3200" dirty="0" smtClean="0"/>
              <a:t> </a:t>
            </a:r>
            <a:r>
              <a:rPr lang="en-GB" sz="3200" dirty="0" err="1" smtClean="0"/>
              <a:t>optar</a:t>
            </a:r>
            <a:r>
              <a:rPr lang="en-GB" sz="3200" dirty="0" smtClean="0"/>
              <a:t> no </a:t>
            </a:r>
            <a:r>
              <a:rPr lang="en-GB" sz="3200" dirty="0" err="1" smtClean="0"/>
              <a:t>tenerlo</a:t>
            </a:r>
            <a:r>
              <a:rPr lang="en-GB" sz="3200" dirty="0" smtClean="0"/>
              <a:t> an </a:t>
            </a:r>
            <a:r>
              <a:rPr lang="en-GB" sz="3200" dirty="0" err="1" smtClean="0"/>
              <a:t>cualquier</a:t>
            </a:r>
            <a:r>
              <a:rPr lang="en-GB" sz="3200" dirty="0" smtClean="0"/>
              <a:t> </a:t>
            </a:r>
            <a:r>
              <a:rPr lang="en-GB" sz="3200" dirty="0" err="1" smtClean="0"/>
              <a:t>momento</a:t>
            </a:r>
            <a:r>
              <a:rPr lang="en-GB" sz="3200" dirty="0" smtClean="0"/>
              <a:t>.  El </a:t>
            </a:r>
            <a:r>
              <a:rPr lang="en-GB" sz="3200" dirty="0" err="1" smtClean="0"/>
              <a:t>paciente</a:t>
            </a:r>
            <a:r>
              <a:rPr lang="en-GB" sz="3200" dirty="0" smtClean="0"/>
              <a:t> </a:t>
            </a:r>
            <a:r>
              <a:rPr lang="en-GB" sz="3200" dirty="0" err="1" smtClean="0"/>
              <a:t>controla</a:t>
            </a:r>
            <a:r>
              <a:rPr lang="en-GB" sz="3200" dirty="0" smtClean="0"/>
              <a:t> </a:t>
            </a:r>
            <a:r>
              <a:rPr lang="en-GB" sz="3200" dirty="0" err="1" smtClean="0"/>
              <a:t>quien</a:t>
            </a:r>
            <a:r>
              <a:rPr lang="en-GB" sz="3200" dirty="0" smtClean="0"/>
              <a:t> </a:t>
            </a:r>
            <a:r>
              <a:rPr lang="en-GB" sz="3200" dirty="0" err="1" smtClean="0"/>
              <a:t>ve</a:t>
            </a:r>
            <a:r>
              <a:rPr lang="en-GB" sz="3200" dirty="0" smtClean="0"/>
              <a:t> </a:t>
            </a:r>
            <a:r>
              <a:rPr lang="en-GB" sz="3200" dirty="0" err="1" smtClean="0"/>
              <a:t>su</a:t>
            </a:r>
            <a:r>
              <a:rPr lang="en-GB" sz="3200" dirty="0" smtClean="0"/>
              <a:t> </a:t>
            </a:r>
            <a:r>
              <a:rPr lang="en-GB" sz="3200" dirty="0" err="1" smtClean="0"/>
              <a:t>información</a:t>
            </a:r>
            <a:r>
              <a:rPr lang="en-GB" sz="3200" dirty="0" smtClean="0"/>
              <a:t>.  El </a:t>
            </a:r>
            <a:r>
              <a:rPr lang="en-GB" sz="3200" dirty="0" err="1" smtClean="0"/>
              <a:t>profesional</a:t>
            </a:r>
            <a:r>
              <a:rPr lang="en-GB" sz="3200" dirty="0" smtClean="0"/>
              <a:t> medico </a:t>
            </a:r>
            <a:r>
              <a:rPr lang="en-GB" sz="3200" dirty="0" err="1" smtClean="0"/>
              <a:t>asistiéndolo</a:t>
            </a:r>
            <a:r>
              <a:rPr lang="en-GB" sz="3200" dirty="0" smtClean="0"/>
              <a:t> </a:t>
            </a:r>
            <a:r>
              <a:rPr lang="en-GB" sz="3200" dirty="0" err="1" smtClean="0"/>
              <a:t>debe</a:t>
            </a:r>
            <a:r>
              <a:rPr lang="en-GB" sz="3200" dirty="0" smtClean="0"/>
              <a:t> </a:t>
            </a:r>
            <a:r>
              <a:rPr lang="en-GB" sz="3200" dirty="0" err="1" smtClean="0"/>
              <a:t>pedirle</a:t>
            </a:r>
            <a:r>
              <a:rPr lang="en-GB" sz="3200" dirty="0" smtClean="0"/>
              <a:t> </a:t>
            </a:r>
            <a:r>
              <a:rPr lang="en-GB" sz="3200" dirty="0" err="1" smtClean="0"/>
              <a:t>permiso</a:t>
            </a:r>
            <a:r>
              <a:rPr lang="en-GB" sz="3200" dirty="0" smtClean="0"/>
              <a:t> al </a:t>
            </a:r>
            <a:r>
              <a:rPr lang="en-GB" sz="3200" dirty="0" err="1" smtClean="0"/>
              <a:t>paciente</a:t>
            </a:r>
            <a:r>
              <a:rPr lang="en-GB" sz="3200" dirty="0" smtClean="0"/>
              <a:t> antes de </a:t>
            </a:r>
            <a:r>
              <a:rPr lang="en-GB" sz="3200" dirty="0" err="1" smtClean="0"/>
              <a:t>ver</a:t>
            </a:r>
            <a:r>
              <a:rPr lang="en-GB" sz="3200" dirty="0" smtClean="0"/>
              <a:t> </a:t>
            </a:r>
            <a:r>
              <a:rPr lang="en-GB" sz="3200" dirty="0" err="1" smtClean="0"/>
              <a:t>su</a:t>
            </a:r>
            <a:r>
              <a:rPr lang="en-GB" sz="3200" dirty="0" smtClean="0"/>
              <a:t> SCR.</a:t>
            </a:r>
          </a:p>
        </p:txBody>
      </p:sp>
    </p:spTree>
    <p:extLst>
      <p:ext uri="{BB962C8B-B14F-4D97-AF65-F5344CB8AC3E}">
        <p14:creationId xmlns:p14="http://schemas.microsoft.com/office/powerpoint/2010/main" val="396846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Las </a:t>
            </a:r>
            <a:r>
              <a:rPr lang="en-GB" dirty="0" err="1" smtClean="0"/>
              <a:t>expectativas</a:t>
            </a:r>
            <a:r>
              <a:rPr lang="en-GB" dirty="0" smtClean="0"/>
              <a:t> del </a:t>
            </a:r>
            <a:r>
              <a:rPr lang="en-GB" dirty="0" err="1" smtClean="0"/>
              <a:t>ciudadano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GB" sz="2200" dirty="0"/>
              <a:t>L</a:t>
            </a:r>
            <a:r>
              <a:rPr lang="en-GB" sz="2200" dirty="0" smtClean="0"/>
              <a:t>a </a:t>
            </a:r>
            <a:r>
              <a:rPr lang="en-GB" sz="2200" dirty="0" err="1" smtClean="0"/>
              <a:t>mayoría</a:t>
            </a:r>
            <a:r>
              <a:rPr lang="en-GB" sz="2200" dirty="0" smtClean="0"/>
              <a:t> de la </a:t>
            </a:r>
            <a:r>
              <a:rPr lang="en-GB" sz="2200" dirty="0" err="1" smtClean="0"/>
              <a:t>ciudadanía</a:t>
            </a:r>
            <a:r>
              <a:rPr lang="en-GB" sz="2200" dirty="0" smtClean="0"/>
              <a:t> </a:t>
            </a:r>
            <a:r>
              <a:rPr lang="en-GB" sz="2200" dirty="0" err="1" smtClean="0"/>
              <a:t>asume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la </a:t>
            </a:r>
            <a:r>
              <a:rPr lang="en-GB" sz="2200" dirty="0" err="1" smtClean="0"/>
              <a:t>información</a:t>
            </a:r>
            <a:r>
              <a:rPr lang="en-GB" sz="2200" dirty="0" smtClean="0"/>
              <a:t> </a:t>
            </a:r>
            <a:r>
              <a:rPr lang="en-GB" sz="2200" dirty="0" err="1" smtClean="0"/>
              <a:t>básica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reside con </a:t>
            </a:r>
            <a:r>
              <a:rPr lang="en-GB" sz="2200" dirty="0" err="1" smtClean="0"/>
              <a:t>su</a:t>
            </a:r>
            <a:r>
              <a:rPr lang="en-GB" sz="2200" dirty="0" smtClean="0"/>
              <a:t> </a:t>
            </a:r>
            <a:r>
              <a:rPr lang="en-GB" sz="2200" dirty="0" err="1" smtClean="0"/>
              <a:t>médico</a:t>
            </a:r>
            <a:r>
              <a:rPr lang="en-GB" sz="2200" dirty="0" smtClean="0"/>
              <a:t> </a:t>
            </a:r>
            <a:r>
              <a:rPr lang="en-GB" sz="2200" dirty="0" err="1" smtClean="0"/>
              <a:t>primario</a:t>
            </a:r>
            <a:r>
              <a:rPr lang="en-GB" sz="2200" dirty="0" smtClean="0"/>
              <a:t> se </a:t>
            </a:r>
            <a:r>
              <a:rPr lang="en-GB" sz="2200" dirty="0" err="1" smtClean="0"/>
              <a:t>encuentra</a:t>
            </a:r>
            <a:r>
              <a:rPr lang="en-GB" sz="2200" dirty="0" smtClean="0"/>
              <a:t> </a:t>
            </a:r>
            <a:r>
              <a:rPr lang="en-GB" sz="2200" dirty="0" err="1" smtClean="0"/>
              <a:t>disponible</a:t>
            </a:r>
            <a:r>
              <a:rPr lang="en-GB" sz="2200" dirty="0" smtClean="0"/>
              <a:t> a lo largo y </a:t>
            </a:r>
            <a:r>
              <a:rPr lang="en-GB" sz="2200" dirty="0" err="1" smtClean="0"/>
              <a:t>ancho</a:t>
            </a:r>
            <a:r>
              <a:rPr lang="en-GB" sz="2200" dirty="0" smtClean="0"/>
              <a:t> del NHS (National </a:t>
            </a:r>
            <a:r>
              <a:rPr lang="en-GB" sz="2200" dirty="0"/>
              <a:t>H</a:t>
            </a:r>
            <a:r>
              <a:rPr lang="en-GB" sz="2200" dirty="0" smtClean="0"/>
              <a:t>ealth Service – </a:t>
            </a:r>
            <a:r>
              <a:rPr lang="en-GB" sz="2200" dirty="0" err="1" smtClean="0"/>
              <a:t>Servicio</a:t>
            </a:r>
            <a:r>
              <a:rPr lang="en-GB" sz="2200" dirty="0" smtClean="0"/>
              <a:t> de </a:t>
            </a:r>
            <a:r>
              <a:rPr lang="en-GB" sz="2200" dirty="0" err="1" smtClean="0"/>
              <a:t>Salud</a:t>
            </a:r>
            <a:r>
              <a:rPr lang="en-GB" sz="2200" dirty="0" smtClean="0"/>
              <a:t> </a:t>
            </a:r>
            <a:r>
              <a:rPr lang="en-GB" sz="2200" dirty="0" err="1" smtClean="0"/>
              <a:t>Nacional</a:t>
            </a:r>
            <a:r>
              <a:rPr lang="en-GB" sz="2200" dirty="0" smtClean="0"/>
              <a:t>)</a:t>
            </a:r>
            <a:endParaRPr lang="en-GB" sz="2200" dirty="0"/>
          </a:p>
          <a:p>
            <a:pPr algn="just"/>
            <a:endParaRPr lang="en-GB" sz="2200" dirty="0" smtClean="0"/>
          </a:p>
          <a:p>
            <a:pPr marL="0" indent="0">
              <a:buNone/>
            </a:pPr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>
                <a:hlinkClick r:id="rId2"/>
              </a:rPr>
              <a:t>encuesta</a:t>
            </a:r>
            <a:r>
              <a:rPr lang="en-GB" sz="2200" dirty="0" smtClean="0"/>
              <a:t> </a:t>
            </a:r>
            <a:r>
              <a:rPr lang="en-GB" sz="2200" dirty="0" err="1" smtClean="0"/>
              <a:t>efectuada</a:t>
            </a:r>
            <a:r>
              <a:rPr lang="en-GB" sz="2200" dirty="0" smtClean="0"/>
              <a:t> en </a:t>
            </a:r>
            <a:r>
              <a:rPr lang="en-GB" sz="2200" dirty="0" err="1" smtClean="0"/>
              <a:t>Junio</a:t>
            </a:r>
            <a:r>
              <a:rPr lang="en-GB" sz="2200" dirty="0" smtClean="0"/>
              <a:t> 2014 </a:t>
            </a:r>
            <a:r>
              <a:rPr lang="en-GB" sz="2200" dirty="0" err="1" smtClean="0"/>
              <a:t>confirma</a:t>
            </a:r>
            <a:r>
              <a:rPr lang="en-GB" sz="2200" dirty="0" smtClean="0"/>
              <a:t>: </a:t>
            </a:r>
            <a:br>
              <a:rPr lang="en-GB" sz="2200" dirty="0" smtClean="0"/>
            </a:br>
            <a:endParaRPr lang="en-GB" sz="2200" dirty="0" smtClean="0"/>
          </a:p>
          <a:p>
            <a:r>
              <a:rPr lang="en-GB" sz="2200" dirty="0" smtClean="0"/>
              <a:t>85% de </a:t>
            </a:r>
            <a:r>
              <a:rPr lang="en-GB" sz="2200" dirty="0"/>
              <a:t>la </a:t>
            </a:r>
            <a:r>
              <a:rPr lang="en-GB" sz="2200" dirty="0" err="1"/>
              <a:t>ciudadanía</a:t>
            </a:r>
            <a:r>
              <a:rPr lang="en-GB" sz="2200" dirty="0"/>
              <a:t> </a:t>
            </a:r>
            <a:r>
              <a:rPr lang="en-GB" sz="2200" dirty="0" err="1" smtClean="0"/>
              <a:t>quiere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</a:t>
            </a:r>
            <a:r>
              <a:rPr lang="en-GB" sz="2200" dirty="0" err="1" smtClean="0"/>
              <a:t>cualquier</a:t>
            </a:r>
            <a:r>
              <a:rPr lang="en-GB" sz="2200" dirty="0" smtClean="0"/>
              <a:t> </a:t>
            </a:r>
            <a:r>
              <a:rPr lang="en-GB" sz="2200" dirty="0" err="1" smtClean="0"/>
              <a:t>profesional</a:t>
            </a:r>
            <a:r>
              <a:rPr lang="en-GB" sz="2200" dirty="0" smtClean="0"/>
              <a:t> </a:t>
            </a:r>
            <a:r>
              <a:rPr lang="en-GB" sz="2200" dirty="0" err="1" smtClean="0"/>
              <a:t>médico</a:t>
            </a:r>
            <a:r>
              <a:rPr lang="en-GB" sz="2200" dirty="0" smtClean="0"/>
              <a:t> </a:t>
            </a:r>
            <a:r>
              <a:rPr lang="en-GB" sz="2200" dirty="0" err="1" smtClean="0"/>
              <a:t>asistiéndolo</a:t>
            </a:r>
            <a:r>
              <a:rPr lang="en-GB" sz="2200" dirty="0" smtClean="0"/>
              <a:t> </a:t>
            </a:r>
            <a:r>
              <a:rPr lang="en-GB" sz="2200" dirty="0" err="1" smtClean="0"/>
              <a:t>tenga</a:t>
            </a:r>
            <a:r>
              <a:rPr lang="en-GB" sz="2200" dirty="0" smtClean="0"/>
              <a:t> </a:t>
            </a:r>
            <a:r>
              <a:rPr lang="en-GB" sz="2200" dirty="0" err="1" smtClean="0"/>
              <a:t>acceso</a:t>
            </a:r>
            <a:r>
              <a:rPr lang="en-GB" sz="2200" dirty="0" smtClean="0"/>
              <a:t> </a:t>
            </a:r>
            <a:r>
              <a:rPr lang="en-GB" sz="2200" dirty="0" err="1" smtClean="0"/>
              <a:t>electrónico</a:t>
            </a:r>
            <a:r>
              <a:rPr lang="en-GB" sz="2200" dirty="0" smtClean="0"/>
              <a:t> a la </a:t>
            </a:r>
            <a:r>
              <a:rPr lang="en-GB" sz="2200" dirty="0" err="1" smtClean="0"/>
              <a:t>información</a:t>
            </a:r>
            <a:r>
              <a:rPr lang="en-GB" sz="2200" dirty="0" smtClean="0"/>
              <a:t> </a:t>
            </a:r>
            <a:r>
              <a:rPr lang="en-GB" sz="2200" dirty="0" err="1" smtClean="0"/>
              <a:t>retenida</a:t>
            </a:r>
            <a:r>
              <a:rPr lang="en-GB" sz="2200" dirty="0" smtClean="0"/>
              <a:t>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su</a:t>
            </a:r>
            <a:r>
              <a:rPr lang="en-GB" sz="2200" dirty="0" smtClean="0"/>
              <a:t>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 smtClean="0"/>
              <a:t>primario</a:t>
            </a:r>
            <a:endParaRPr lang="en-GB" sz="2200" dirty="0" smtClean="0"/>
          </a:p>
          <a:p>
            <a:pPr>
              <a:spcBef>
                <a:spcPts val="1200"/>
              </a:spcBef>
            </a:pPr>
            <a:r>
              <a:rPr lang="en-GB" sz="2200" dirty="0" err="1" smtClean="0"/>
              <a:t>Más</a:t>
            </a:r>
            <a:r>
              <a:rPr lang="en-GB" sz="2200" dirty="0" smtClean="0"/>
              <a:t> de la </a:t>
            </a:r>
            <a:r>
              <a:rPr lang="en-GB" sz="2200" dirty="0" err="1" smtClean="0"/>
              <a:t>mitad</a:t>
            </a:r>
            <a:r>
              <a:rPr lang="en-GB" sz="2200" dirty="0" smtClean="0"/>
              <a:t> de la </a:t>
            </a:r>
            <a:r>
              <a:rPr lang="en-GB" sz="2200" dirty="0" err="1"/>
              <a:t>ciudadanía</a:t>
            </a:r>
            <a:r>
              <a:rPr lang="en-GB" sz="2200" dirty="0"/>
              <a:t> </a:t>
            </a:r>
            <a:r>
              <a:rPr lang="en-GB" sz="2200" dirty="0" smtClean="0"/>
              <a:t>(</a:t>
            </a:r>
            <a:r>
              <a:rPr lang="en-GB" sz="2200" dirty="0"/>
              <a:t>58%) </a:t>
            </a:r>
            <a:r>
              <a:rPr lang="en-GB" sz="2200" dirty="0" smtClean="0"/>
              <a:t>no </a:t>
            </a:r>
            <a:r>
              <a:rPr lang="en-GB" sz="2200" dirty="0" err="1" smtClean="0"/>
              <a:t>sabían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medicos en </a:t>
            </a:r>
            <a:r>
              <a:rPr lang="en-GB" sz="2200" dirty="0" err="1" smtClean="0"/>
              <a:t>hospitales</a:t>
            </a:r>
            <a:r>
              <a:rPr lang="en-GB" sz="2200" dirty="0" smtClean="0"/>
              <a:t> no </a:t>
            </a:r>
            <a:r>
              <a:rPr lang="en-GB" sz="2200" dirty="0" err="1" smtClean="0"/>
              <a:t>pueden</a:t>
            </a:r>
            <a:r>
              <a:rPr lang="en-GB" sz="2200" dirty="0" smtClean="0"/>
              <a:t> </a:t>
            </a:r>
            <a:r>
              <a:rPr lang="en-GB" sz="2200" dirty="0" err="1" smtClean="0"/>
              <a:t>acceder</a:t>
            </a:r>
            <a:r>
              <a:rPr lang="en-GB" sz="2200" dirty="0"/>
              <a:t> a la </a:t>
            </a:r>
            <a:r>
              <a:rPr lang="en-GB" sz="2200" dirty="0" err="1"/>
              <a:t>información</a:t>
            </a:r>
            <a:r>
              <a:rPr lang="en-GB" sz="2200" dirty="0"/>
              <a:t> </a:t>
            </a:r>
            <a:r>
              <a:rPr lang="en-GB" sz="2200" dirty="0" err="1"/>
              <a:t>retenida</a:t>
            </a:r>
            <a:r>
              <a:rPr lang="en-GB" sz="2200" dirty="0"/>
              <a:t> </a:t>
            </a:r>
            <a:r>
              <a:rPr lang="en-GB" sz="2200" dirty="0" err="1"/>
              <a:t>por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/>
              <a:t>primario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1001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 el SCR…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200" dirty="0" smtClean="0"/>
              <a:t>El </a:t>
            </a:r>
            <a:r>
              <a:rPr lang="en-GB" sz="2200" dirty="0" err="1" smtClean="0"/>
              <a:t>profesional</a:t>
            </a:r>
            <a:r>
              <a:rPr lang="en-GB" sz="2200" dirty="0" smtClean="0"/>
              <a:t> </a:t>
            </a:r>
            <a:r>
              <a:rPr lang="en-GB" sz="2200" dirty="0" err="1" smtClean="0"/>
              <a:t>médico</a:t>
            </a:r>
            <a:r>
              <a:rPr lang="en-GB" sz="2200" dirty="0" smtClean="0"/>
              <a:t> </a:t>
            </a:r>
            <a:r>
              <a:rPr lang="en-GB" sz="2200" dirty="0" err="1" smtClean="0"/>
              <a:t>asistiendo</a:t>
            </a:r>
            <a:r>
              <a:rPr lang="en-GB" sz="2200" dirty="0" smtClean="0"/>
              <a:t> al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en </a:t>
            </a:r>
            <a:r>
              <a:rPr lang="en-GB" sz="2200" dirty="0" err="1" smtClean="0"/>
              <a:t>situaciones</a:t>
            </a:r>
            <a:r>
              <a:rPr lang="en-GB" sz="2200" dirty="0" smtClean="0"/>
              <a:t> de </a:t>
            </a:r>
            <a:r>
              <a:rPr lang="en-GB" sz="2200" dirty="0" err="1" smtClean="0"/>
              <a:t>emergencia</a:t>
            </a:r>
            <a:r>
              <a:rPr lang="en-GB" sz="2200" dirty="0" smtClean="0"/>
              <a:t> </a:t>
            </a:r>
            <a:r>
              <a:rPr lang="en-GB" sz="2200" dirty="0" err="1" smtClean="0"/>
              <a:t>tiene</a:t>
            </a:r>
            <a:r>
              <a:rPr lang="en-GB" sz="2200" dirty="0" smtClean="0"/>
              <a:t> </a:t>
            </a:r>
            <a:r>
              <a:rPr lang="en-GB" sz="2200" dirty="0" err="1" smtClean="0"/>
              <a:t>información</a:t>
            </a:r>
            <a:r>
              <a:rPr lang="en-GB" sz="2200" dirty="0" smtClean="0"/>
              <a:t> </a:t>
            </a:r>
            <a:r>
              <a:rPr lang="en-GB" sz="2200" dirty="0" err="1" smtClean="0"/>
              <a:t>muy</a:t>
            </a:r>
            <a:r>
              <a:rPr lang="en-GB" sz="2200" dirty="0" smtClean="0"/>
              <a:t> </a:t>
            </a:r>
            <a:r>
              <a:rPr lang="en-GB" sz="2200" dirty="0" err="1" smtClean="0"/>
              <a:t>limitada</a:t>
            </a:r>
            <a:r>
              <a:rPr lang="en-GB" sz="2200" dirty="0" smtClean="0"/>
              <a:t> </a:t>
            </a:r>
            <a:r>
              <a:rPr lang="en-GB" sz="2200" dirty="0" err="1" smtClean="0"/>
              <a:t>sobre</a:t>
            </a:r>
            <a:r>
              <a:rPr lang="en-GB" sz="2200" dirty="0" smtClean="0"/>
              <a:t> el </a:t>
            </a:r>
            <a:r>
              <a:rPr lang="en-GB" sz="2200" dirty="0" err="1" smtClean="0"/>
              <a:t>paciente</a:t>
            </a:r>
            <a:endParaRPr lang="en-GB" sz="2200" dirty="0"/>
          </a:p>
          <a:p>
            <a:pPr>
              <a:spcBef>
                <a:spcPts val="528"/>
              </a:spcBef>
            </a:pPr>
            <a:r>
              <a:rPr lang="en-GB" sz="2200" dirty="0" smtClean="0"/>
              <a:t>Se </a:t>
            </a:r>
            <a:r>
              <a:rPr lang="en-GB" sz="2200" dirty="0" err="1" smtClean="0"/>
              <a:t>crea</a:t>
            </a:r>
            <a:r>
              <a:rPr lang="en-GB" sz="2200" dirty="0" smtClean="0"/>
              <a:t> </a:t>
            </a:r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/>
              <a:t>dependencia</a:t>
            </a:r>
            <a:r>
              <a:rPr lang="en-GB" sz="2200" dirty="0" smtClean="0"/>
              <a:t> </a:t>
            </a:r>
            <a:r>
              <a:rPr lang="en-GB" sz="2200" dirty="0" err="1" smtClean="0"/>
              <a:t>sobre</a:t>
            </a:r>
            <a:r>
              <a:rPr lang="en-GB" sz="2200" dirty="0" smtClean="0"/>
              <a:t> 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: </a:t>
            </a:r>
            <a:r>
              <a:rPr lang="en-GB" sz="2200" dirty="0" err="1" smtClean="0"/>
              <a:t>solamente</a:t>
            </a:r>
            <a:r>
              <a:rPr lang="en-GB" sz="2200" dirty="0" smtClean="0"/>
              <a:t> 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</a:t>
            </a:r>
            <a:r>
              <a:rPr lang="en-GB" sz="2200" dirty="0" err="1" smtClean="0"/>
              <a:t>sabe</a:t>
            </a:r>
            <a:r>
              <a:rPr lang="en-GB" sz="2200" dirty="0" smtClean="0"/>
              <a:t> sus </a:t>
            </a:r>
            <a:r>
              <a:rPr lang="en-GB" sz="2200" dirty="0" err="1" smtClean="0"/>
              <a:t>medicamentos</a:t>
            </a:r>
            <a:r>
              <a:rPr lang="en-GB" sz="2200" dirty="0" smtClean="0"/>
              <a:t>, </a:t>
            </a:r>
            <a:r>
              <a:rPr lang="en-GB" sz="2200" dirty="0" err="1" smtClean="0"/>
              <a:t>alergias</a:t>
            </a:r>
            <a:r>
              <a:rPr lang="en-GB" sz="2200" dirty="0" smtClean="0"/>
              <a:t>, y </a:t>
            </a:r>
            <a:r>
              <a:rPr lang="en-GB" sz="2200" dirty="0" err="1" smtClean="0"/>
              <a:t>reacciones</a:t>
            </a:r>
            <a:r>
              <a:rPr lang="en-GB" sz="2200" dirty="0" smtClean="0"/>
              <a:t> </a:t>
            </a:r>
            <a:r>
              <a:rPr lang="en-GB" sz="2200" dirty="0" err="1" smtClean="0"/>
              <a:t>adversas</a:t>
            </a:r>
            <a:endParaRPr lang="en-GB" sz="2200" dirty="0" smtClean="0"/>
          </a:p>
          <a:p>
            <a:pPr>
              <a:spcBef>
                <a:spcPts val="528"/>
              </a:spcBef>
            </a:pPr>
            <a:r>
              <a:rPr lang="en-GB" sz="2200" dirty="0" err="1" smtClean="0"/>
              <a:t>Confirmar</a:t>
            </a:r>
            <a:r>
              <a:rPr lang="en-GB" sz="2200" dirty="0" smtClean="0"/>
              <a:t> </a:t>
            </a:r>
            <a:r>
              <a:rPr lang="en-GB" sz="2200" dirty="0" err="1" smtClean="0"/>
              <a:t>detalles</a:t>
            </a:r>
            <a:r>
              <a:rPr lang="en-GB" sz="2200" dirty="0" smtClean="0"/>
              <a:t> con el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/>
              <a:t>primario</a:t>
            </a:r>
            <a:r>
              <a:rPr lang="en-GB" sz="2200" dirty="0"/>
              <a:t> </a:t>
            </a:r>
            <a:r>
              <a:rPr lang="en-GB" sz="2200" dirty="0" smtClean="0"/>
              <a:t>del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</a:t>
            </a:r>
            <a:r>
              <a:rPr lang="en-GB" sz="2200" dirty="0" err="1" smtClean="0"/>
              <a:t>es</a:t>
            </a:r>
            <a:r>
              <a:rPr lang="en-GB" sz="2200" dirty="0" smtClean="0"/>
              <a:t> </a:t>
            </a:r>
            <a:r>
              <a:rPr lang="en-GB" sz="2200" dirty="0" err="1" smtClean="0"/>
              <a:t>difícil</a:t>
            </a:r>
            <a:r>
              <a:rPr lang="en-GB" sz="2200" dirty="0" smtClean="0"/>
              <a:t> y </a:t>
            </a:r>
            <a:r>
              <a:rPr lang="en-GB" sz="2200" dirty="0" err="1" smtClean="0"/>
              <a:t>toma</a:t>
            </a:r>
            <a:r>
              <a:rPr lang="en-GB" sz="2200" dirty="0" smtClean="0"/>
              <a:t> </a:t>
            </a:r>
            <a:r>
              <a:rPr lang="en-GB" sz="2200" dirty="0" err="1" smtClean="0"/>
              <a:t>tiempo</a:t>
            </a:r>
            <a:r>
              <a:rPr lang="en-GB" sz="2200" dirty="0" smtClean="0"/>
              <a:t>, </a:t>
            </a:r>
            <a:r>
              <a:rPr lang="en-GB" sz="2200" dirty="0" err="1" smtClean="0"/>
              <a:t>especialmente</a:t>
            </a:r>
            <a:r>
              <a:rPr lang="en-GB" sz="2200" dirty="0" smtClean="0"/>
              <a:t> </a:t>
            </a:r>
            <a:r>
              <a:rPr lang="en-GB" sz="2200" dirty="0" err="1" smtClean="0"/>
              <a:t>fuera</a:t>
            </a:r>
            <a:r>
              <a:rPr lang="en-GB" sz="2200" dirty="0" smtClean="0"/>
              <a:t> del </a:t>
            </a:r>
            <a:r>
              <a:rPr lang="en-GB" sz="2200" dirty="0" err="1" smtClean="0"/>
              <a:t>horario</a:t>
            </a:r>
            <a:r>
              <a:rPr lang="en-GB" sz="2200" dirty="0" smtClean="0"/>
              <a:t> de </a:t>
            </a:r>
            <a:r>
              <a:rPr lang="en-GB" sz="2200" dirty="0" err="1" smtClean="0"/>
              <a:t>trabajo</a:t>
            </a:r>
            <a:endParaRPr lang="en-GB" sz="2200" dirty="0" smtClean="0"/>
          </a:p>
          <a:p>
            <a:pPr>
              <a:spcBef>
                <a:spcPts val="528"/>
              </a:spcBef>
            </a:pPr>
            <a:r>
              <a:rPr lang="en-GB" sz="2200" dirty="0" err="1" smtClean="0"/>
              <a:t>Esto</a:t>
            </a:r>
            <a:r>
              <a:rPr lang="en-GB" sz="2200" dirty="0" smtClean="0"/>
              <a:t> </a:t>
            </a:r>
            <a:r>
              <a:rPr lang="en-GB" sz="2200" dirty="0" err="1" smtClean="0"/>
              <a:t>puede</a:t>
            </a:r>
            <a:r>
              <a:rPr lang="en-GB" sz="2200" dirty="0" smtClean="0"/>
              <a:t> </a:t>
            </a:r>
            <a:r>
              <a:rPr lang="en-GB" sz="2200" dirty="0" err="1" smtClean="0"/>
              <a:t>restar</a:t>
            </a:r>
            <a:r>
              <a:rPr lang="en-GB" sz="2200" dirty="0" smtClean="0"/>
              <a:t> la </a:t>
            </a:r>
            <a:r>
              <a:rPr lang="en-GB" sz="2200" dirty="0" err="1" smtClean="0"/>
              <a:t>atención</a:t>
            </a:r>
            <a:r>
              <a:rPr lang="en-GB" sz="2200" dirty="0" smtClean="0"/>
              <a:t> al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, </a:t>
            </a:r>
            <a:r>
              <a:rPr lang="en-GB" sz="2200" dirty="0" err="1" smtClean="0"/>
              <a:t>contribuyendo</a:t>
            </a:r>
            <a:r>
              <a:rPr lang="en-GB" sz="2200" dirty="0" smtClean="0"/>
              <a:t> a </a:t>
            </a:r>
            <a:r>
              <a:rPr lang="en-GB" sz="2200" dirty="0" err="1" smtClean="0"/>
              <a:t>demoras</a:t>
            </a:r>
            <a:r>
              <a:rPr lang="en-GB" sz="2200" dirty="0" smtClean="0"/>
              <a:t> en </a:t>
            </a:r>
            <a:r>
              <a:rPr lang="en-GB" sz="2200" dirty="0" err="1" smtClean="0"/>
              <a:t>asistencia</a:t>
            </a:r>
            <a:r>
              <a:rPr lang="en-GB" sz="2200" dirty="0" smtClean="0"/>
              <a:t> y </a:t>
            </a:r>
            <a:r>
              <a:rPr lang="en-GB" sz="2200" dirty="0" err="1" smtClean="0"/>
              <a:t>potencialmente</a:t>
            </a:r>
            <a:r>
              <a:rPr lang="en-GB" sz="2200" dirty="0" smtClean="0"/>
              <a:t> </a:t>
            </a:r>
            <a:r>
              <a:rPr lang="en-GB" sz="2200" dirty="0" err="1" smtClean="0"/>
              <a:t>comprometiendo</a:t>
            </a:r>
            <a:r>
              <a:rPr lang="en-GB" sz="2200" dirty="0" smtClean="0"/>
              <a:t> la </a:t>
            </a:r>
            <a:r>
              <a:rPr lang="en-GB" sz="2200" dirty="0" err="1" smtClean="0"/>
              <a:t>seguridad</a:t>
            </a:r>
            <a:r>
              <a:rPr lang="en-GB" sz="2200" dirty="0" smtClean="0"/>
              <a:t> y </a:t>
            </a:r>
            <a:r>
              <a:rPr lang="en-GB" sz="2200" dirty="0" err="1" smtClean="0"/>
              <a:t>salud</a:t>
            </a:r>
            <a:r>
              <a:rPr lang="en-GB" sz="2200" dirty="0" smtClean="0"/>
              <a:t> del </a:t>
            </a:r>
            <a:r>
              <a:rPr lang="en-GB" sz="2200" dirty="0" err="1" smtClean="0"/>
              <a:t>paciente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7401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información</a:t>
            </a:r>
            <a:r>
              <a:rPr lang="en-GB" dirty="0" smtClean="0"/>
              <a:t> </a:t>
            </a:r>
            <a:r>
              <a:rPr lang="en-GB" dirty="0" err="1" smtClean="0"/>
              <a:t>contiene</a:t>
            </a:r>
            <a:r>
              <a:rPr lang="en-GB" dirty="0" smtClean="0"/>
              <a:t> el SCR?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200" dirty="0" smtClean="0"/>
              <a:t>Los </a:t>
            </a:r>
            <a:r>
              <a:rPr lang="en-GB" sz="2200" dirty="0" err="1" smtClean="0"/>
              <a:t>datos</a:t>
            </a:r>
            <a:r>
              <a:rPr lang="en-GB" sz="2200" dirty="0" smtClean="0"/>
              <a:t> </a:t>
            </a:r>
            <a:r>
              <a:rPr lang="en-GB" sz="2200" dirty="0" err="1" smtClean="0"/>
              <a:t>básicos</a:t>
            </a:r>
            <a:r>
              <a:rPr lang="en-GB" sz="2200" dirty="0" smtClean="0"/>
              <a:t> </a:t>
            </a:r>
            <a:r>
              <a:rPr lang="en-GB" sz="2200" dirty="0" err="1" smtClean="0"/>
              <a:t>comprenden</a:t>
            </a:r>
            <a:r>
              <a:rPr lang="en-GB" sz="2200" dirty="0" smtClean="0"/>
              <a:t> </a:t>
            </a:r>
            <a:r>
              <a:rPr lang="en-GB" sz="2200" dirty="0" err="1" smtClean="0"/>
              <a:t>información</a:t>
            </a:r>
            <a:r>
              <a:rPr lang="en-GB" sz="2200" dirty="0" smtClean="0"/>
              <a:t> </a:t>
            </a:r>
            <a:r>
              <a:rPr lang="en-GB" sz="2200" dirty="0" err="1" smtClean="0"/>
              <a:t>acerca</a:t>
            </a:r>
            <a:r>
              <a:rPr lang="en-GB" sz="2200" dirty="0" smtClean="0"/>
              <a:t> de </a:t>
            </a:r>
            <a:r>
              <a:rPr lang="en-GB" sz="2200" dirty="0" err="1"/>
              <a:t>medicamentos</a:t>
            </a:r>
            <a:r>
              <a:rPr lang="en-GB" sz="2200" dirty="0"/>
              <a:t>, </a:t>
            </a:r>
            <a:r>
              <a:rPr lang="en-GB" sz="2200" dirty="0" err="1"/>
              <a:t>alergias</a:t>
            </a:r>
            <a:r>
              <a:rPr lang="en-GB" sz="2200" dirty="0"/>
              <a:t>, y </a:t>
            </a:r>
            <a:r>
              <a:rPr lang="en-GB" sz="2200" dirty="0" err="1" smtClean="0"/>
              <a:t>todas</a:t>
            </a:r>
            <a:r>
              <a:rPr lang="en-GB" sz="2200" dirty="0" smtClean="0"/>
              <a:t> </a:t>
            </a:r>
            <a:r>
              <a:rPr lang="en-GB" sz="2200" dirty="0" err="1" smtClean="0"/>
              <a:t>reacciones</a:t>
            </a:r>
            <a:r>
              <a:rPr lang="en-GB" sz="2200" dirty="0" smtClean="0"/>
              <a:t> </a:t>
            </a:r>
            <a:r>
              <a:rPr lang="en-GB" sz="2200" dirty="0" err="1" smtClean="0"/>
              <a:t>adversas</a:t>
            </a:r>
            <a:r>
              <a:rPr lang="en-GB" sz="2200" dirty="0" smtClean="0"/>
              <a:t> </a:t>
            </a:r>
            <a:r>
              <a:rPr lang="en-GB" sz="2200" dirty="0" err="1" smtClean="0"/>
              <a:t>previas</a:t>
            </a:r>
            <a:r>
              <a:rPr lang="en-GB" sz="2200" dirty="0" smtClean="0"/>
              <a:t> de </a:t>
            </a:r>
            <a:r>
              <a:rPr lang="en-GB" sz="2200" dirty="0" err="1" smtClean="0"/>
              <a:t>ese</a:t>
            </a:r>
            <a:r>
              <a:rPr lang="en-GB" sz="2200" dirty="0" smtClean="0"/>
              <a:t> </a:t>
            </a:r>
            <a:r>
              <a:rPr lang="en-GB" sz="2200" dirty="0" err="1" smtClean="0"/>
              <a:t>paciente</a:t>
            </a:r>
            <a:endParaRPr lang="en-GB" sz="2200" dirty="0"/>
          </a:p>
          <a:p>
            <a:pPr>
              <a:spcBef>
                <a:spcPts val="1200"/>
              </a:spcBef>
            </a:pPr>
            <a:r>
              <a:rPr lang="en-GB" sz="2200" dirty="0" err="1"/>
              <a:t>I</a:t>
            </a:r>
            <a:r>
              <a:rPr lang="en-GB" sz="2200" dirty="0" err="1" smtClean="0"/>
              <a:t>nformación</a:t>
            </a:r>
            <a:r>
              <a:rPr lang="en-GB" sz="2200" dirty="0" smtClean="0"/>
              <a:t> </a:t>
            </a:r>
            <a:r>
              <a:rPr lang="en-GB" sz="2200" dirty="0" err="1" smtClean="0"/>
              <a:t>adicional</a:t>
            </a:r>
            <a:r>
              <a:rPr lang="en-GB" sz="2200" dirty="0" smtClean="0"/>
              <a:t> – </a:t>
            </a:r>
            <a:r>
              <a:rPr lang="en-GB" sz="2200" dirty="0" err="1" smtClean="0"/>
              <a:t>historial</a:t>
            </a:r>
            <a:r>
              <a:rPr lang="en-GB" sz="2200" dirty="0" smtClean="0"/>
              <a:t> </a:t>
            </a:r>
            <a:r>
              <a:rPr lang="en-GB" sz="2200" dirty="0" err="1" smtClean="0"/>
              <a:t>médico</a:t>
            </a:r>
            <a:r>
              <a:rPr lang="en-GB" sz="2200" dirty="0" smtClean="0"/>
              <a:t>, planes de </a:t>
            </a:r>
            <a:r>
              <a:rPr lang="en-GB" sz="2200" dirty="0" err="1" smtClean="0"/>
              <a:t>cuidado</a:t>
            </a:r>
            <a:r>
              <a:rPr lang="en-GB" sz="2200" dirty="0" smtClean="0"/>
              <a:t>, </a:t>
            </a:r>
            <a:r>
              <a:rPr lang="en-GB" sz="2200" dirty="0" err="1" smtClean="0"/>
              <a:t>deseos</a:t>
            </a:r>
            <a:r>
              <a:rPr lang="en-GB" sz="2200" dirty="0" smtClean="0"/>
              <a:t> y </a:t>
            </a:r>
            <a:r>
              <a:rPr lang="en-GB" sz="2200" dirty="0" err="1" smtClean="0"/>
              <a:t>preferencias</a:t>
            </a:r>
            <a:r>
              <a:rPr lang="en-GB" sz="2200" dirty="0" smtClean="0"/>
              <a:t> del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– </a:t>
            </a:r>
            <a:r>
              <a:rPr lang="en-GB" sz="2200" dirty="0" err="1" smtClean="0"/>
              <a:t>pueden</a:t>
            </a:r>
            <a:r>
              <a:rPr lang="en-GB" sz="2200" dirty="0" smtClean="0"/>
              <a:t> </a:t>
            </a:r>
            <a:r>
              <a:rPr lang="en-GB" sz="2200" dirty="0" err="1" smtClean="0"/>
              <a:t>ser</a:t>
            </a:r>
            <a:r>
              <a:rPr lang="en-GB" sz="2200" dirty="0" smtClean="0"/>
              <a:t> </a:t>
            </a:r>
            <a:r>
              <a:rPr lang="en-GB" sz="2200" dirty="0" err="1" smtClean="0"/>
              <a:t>agregados</a:t>
            </a:r>
            <a:r>
              <a:rPr lang="en-GB" sz="2200" dirty="0" smtClean="0"/>
              <a:t> con el </a:t>
            </a:r>
            <a:r>
              <a:rPr lang="en-GB" sz="2200" dirty="0" err="1" smtClean="0"/>
              <a:t>consentimiento</a:t>
            </a:r>
            <a:r>
              <a:rPr lang="en-GB" sz="2200" dirty="0" smtClean="0"/>
              <a:t> del </a:t>
            </a:r>
            <a:r>
              <a:rPr lang="en-GB" sz="2200" dirty="0" err="1" smtClean="0"/>
              <a:t>paciente</a:t>
            </a:r>
            <a:endParaRPr lang="en-GB" sz="2200" dirty="0" smtClean="0"/>
          </a:p>
          <a:p>
            <a:pPr>
              <a:spcBef>
                <a:spcPts val="1200"/>
              </a:spcBef>
            </a:pPr>
            <a:r>
              <a:rPr lang="en-GB" sz="2200" dirty="0" smtClean="0"/>
              <a:t>La </a:t>
            </a:r>
            <a:r>
              <a:rPr lang="en-GB" sz="2200" dirty="0" err="1" smtClean="0"/>
              <a:t>única</a:t>
            </a:r>
            <a:r>
              <a:rPr lang="en-GB" sz="2200" dirty="0" smtClean="0"/>
              <a:t> </a:t>
            </a:r>
            <a:r>
              <a:rPr lang="en-GB" sz="2200" dirty="0" err="1" smtClean="0"/>
              <a:t>fuente</a:t>
            </a:r>
            <a:r>
              <a:rPr lang="en-GB" sz="2200" dirty="0" smtClean="0"/>
              <a:t> </a:t>
            </a:r>
            <a:r>
              <a:rPr lang="en-GB" sz="2200" dirty="0"/>
              <a:t>de </a:t>
            </a:r>
            <a:r>
              <a:rPr lang="en-GB" sz="2200" dirty="0" err="1"/>
              <a:t>información</a:t>
            </a:r>
            <a:r>
              <a:rPr lang="en-GB" sz="2200" dirty="0"/>
              <a:t> </a:t>
            </a:r>
            <a:r>
              <a:rPr lang="en-GB" sz="2200" dirty="0" err="1" smtClean="0"/>
              <a:t>es</a:t>
            </a:r>
            <a:r>
              <a:rPr lang="en-GB" sz="2200" dirty="0" smtClean="0"/>
              <a:t> el </a:t>
            </a:r>
            <a:r>
              <a:rPr lang="en-GB" sz="2200" dirty="0" err="1" smtClean="0"/>
              <a:t>archivo</a:t>
            </a:r>
            <a:r>
              <a:rPr lang="en-GB" sz="2200" dirty="0" smtClean="0"/>
              <a:t> con el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 smtClean="0"/>
              <a:t>primario</a:t>
            </a:r>
            <a:r>
              <a:rPr lang="en-GB" sz="2200" dirty="0" smtClean="0"/>
              <a:t>. 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110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853" y="1"/>
            <a:ext cx="8939866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30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Informando</a:t>
            </a:r>
            <a:r>
              <a:rPr lang="en-GB" dirty="0" smtClean="0"/>
              <a:t> al </a:t>
            </a:r>
            <a:r>
              <a:rPr lang="en-GB" dirty="0" err="1" smtClean="0"/>
              <a:t>público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200" dirty="0" err="1" smtClean="0"/>
              <a:t>Organizaciones</a:t>
            </a:r>
            <a:r>
              <a:rPr lang="en-GB" sz="2200" dirty="0" smtClean="0"/>
              <a:t> locales </a:t>
            </a:r>
            <a:r>
              <a:rPr lang="en-GB" sz="2200" dirty="0" err="1" smtClean="0"/>
              <a:t>emprendieron</a:t>
            </a:r>
            <a:r>
              <a:rPr lang="en-GB" sz="2200" dirty="0" smtClean="0"/>
              <a:t> en un </a:t>
            </a:r>
            <a:r>
              <a:rPr lang="en-GB" sz="2200" dirty="0" err="1" smtClean="0"/>
              <a:t>Programa</a:t>
            </a:r>
            <a:r>
              <a:rPr lang="en-GB" sz="2200" dirty="0" smtClean="0"/>
              <a:t> de </a:t>
            </a:r>
            <a:r>
              <a:rPr lang="en-GB" sz="2200" dirty="0" err="1" smtClean="0"/>
              <a:t>Información</a:t>
            </a:r>
            <a:r>
              <a:rPr lang="en-GB" sz="2200" dirty="0" smtClean="0"/>
              <a:t> </a:t>
            </a:r>
            <a:r>
              <a:rPr lang="en-GB" sz="2200" dirty="0" err="1" smtClean="0"/>
              <a:t>Pública</a:t>
            </a:r>
            <a:r>
              <a:rPr lang="en-GB" sz="2200" dirty="0" smtClean="0"/>
              <a:t>, </a:t>
            </a:r>
            <a:r>
              <a:rPr lang="en-GB" sz="2200" dirty="0" err="1" smtClean="0"/>
              <a:t>comprendiendo</a:t>
            </a:r>
            <a:r>
              <a:rPr lang="en-GB" sz="2200" dirty="0" smtClean="0"/>
              <a:t>:</a:t>
            </a:r>
            <a:endParaRPr lang="en-GB" sz="2200" dirty="0"/>
          </a:p>
          <a:p>
            <a:pPr lvl="1"/>
            <a:r>
              <a:rPr lang="en-GB" sz="2200" dirty="0" smtClean="0"/>
              <a:t>un pack de </a:t>
            </a:r>
            <a:r>
              <a:rPr lang="en-GB" sz="2200" dirty="0" err="1" smtClean="0"/>
              <a:t>información</a:t>
            </a:r>
            <a:r>
              <a:rPr lang="en-GB" sz="2200" dirty="0" smtClean="0"/>
              <a:t> del SCR</a:t>
            </a:r>
          </a:p>
          <a:p>
            <a:pPr lvl="1"/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/>
              <a:t>carta</a:t>
            </a:r>
            <a:r>
              <a:rPr lang="en-GB" sz="2200" dirty="0" smtClean="0"/>
              <a:t> </a:t>
            </a:r>
            <a:r>
              <a:rPr lang="en-GB" sz="2200" dirty="0" err="1" smtClean="0"/>
              <a:t>personalizada</a:t>
            </a:r>
            <a:endParaRPr lang="en-GB" sz="2200" dirty="0" smtClean="0"/>
          </a:p>
          <a:p>
            <a:pPr lvl="1"/>
            <a:r>
              <a:rPr lang="en-GB" sz="2200" dirty="0" smtClean="0"/>
              <a:t>un </a:t>
            </a:r>
            <a:r>
              <a:rPr lang="en-GB" sz="2200" dirty="0" err="1" smtClean="0"/>
              <a:t>formulario</a:t>
            </a:r>
            <a:r>
              <a:rPr lang="en-GB" sz="2200" dirty="0" smtClean="0"/>
              <a:t> ‘opt-out’,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optar</a:t>
            </a:r>
            <a:r>
              <a:rPr lang="en-GB" sz="2200" dirty="0" smtClean="0"/>
              <a:t> no </a:t>
            </a:r>
            <a:r>
              <a:rPr lang="en-GB" sz="2200" dirty="0" err="1" smtClean="0"/>
              <a:t>tener</a:t>
            </a:r>
            <a:r>
              <a:rPr lang="en-GB" sz="2200" dirty="0" smtClean="0"/>
              <a:t> un SCR</a:t>
            </a:r>
          </a:p>
          <a:p>
            <a:pPr marL="457200" lvl="1" indent="0">
              <a:buNone/>
            </a:pP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cada</a:t>
            </a:r>
            <a:r>
              <a:rPr lang="en-GB" sz="2200" dirty="0" smtClean="0"/>
              <a:t>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de </a:t>
            </a:r>
            <a:r>
              <a:rPr lang="en-GB" sz="2200" dirty="0" err="1" smtClean="0"/>
              <a:t>por</a:t>
            </a:r>
            <a:r>
              <a:rPr lang="en-GB" sz="2200" dirty="0" smtClean="0"/>
              <a:t> lo </a:t>
            </a:r>
            <a:r>
              <a:rPr lang="en-GB" sz="2200" dirty="0" err="1" smtClean="0"/>
              <a:t>menos</a:t>
            </a:r>
            <a:r>
              <a:rPr lang="en-GB" sz="2200" dirty="0" smtClean="0"/>
              <a:t> 16 </a:t>
            </a:r>
            <a:r>
              <a:rPr lang="en-GB" sz="2200" dirty="0" err="1" smtClean="0"/>
              <a:t>años</a:t>
            </a:r>
            <a:r>
              <a:rPr lang="en-GB" sz="2200" dirty="0" smtClean="0"/>
              <a:t> de </a:t>
            </a:r>
            <a:r>
              <a:rPr lang="en-GB" sz="2200" dirty="0" err="1" smtClean="0"/>
              <a:t>edad</a:t>
            </a:r>
            <a:endParaRPr lang="en-GB" sz="2200" dirty="0" smtClean="0"/>
          </a:p>
          <a:p>
            <a:pPr lvl="1"/>
            <a:r>
              <a:rPr lang="en-GB" sz="2200" dirty="0" err="1" smtClean="0"/>
              <a:t>Promociones</a:t>
            </a:r>
            <a:r>
              <a:rPr lang="en-GB" sz="2200" dirty="0" smtClean="0"/>
              <a:t>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medios</a:t>
            </a:r>
            <a:r>
              <a:rPr lang="en-GB" sz="2200" dirty="0" smtClean="0"/>
              <a:t> de </a:t>
            </a:r>
            <a:r>
              <a:rPr lang="en-GB" sz="2200" dirty="0" err="1" smtClean="0"/>
              <a:t>comunicación</a:t>
            </a:r>
            <a:r>
              <a:rPr lang="en-GB" sz="2200" dirty="0" smtClean="0"/>
              <a:t> local</a:t>
            </a:r>
            <a:endParaRPr lang="en-GB" sz="2200" dirty="0"/>
          </a:p>
          <a:p>
            <a:pPr>
              <a:spcBef>
                <a:spcPts val="1200"/>
              </a:spcBef>
            </a:pPr>
            <a:r>
              <a:rPr lang="en-GB" sz="2200" dirty="0" smtClean="0"/>
              <a:t>El pack </a:t>
            </a:r>
            <a:r>
              <a:rPr lang="en-GB" sz="2200" dirty="0" err="1" smtClean="0"/>
              <a:t>explica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un SCR </a:t>
            </a:r>
            <a:r>
              <a:rPr lang="en-GB" sz="2200" dirty="0" err="1" smtClean="0"/>
              <a:t>va</a:t>
            </a:r>
            <a:r>
              <a:rPr lang="en-GB" sz="2200" dirty="0" smtClean="0"/>
              <a:t> a </a:t>
            </a:r>
            <a:r>
              <a:rPr lang="en-GB" sz="2200" dirty="0" err="1" smtClean="0"/>
              <a:t>ser</a:t>
            </a:r>
            <a:r>
              <a:rPr lang="en-GB" sz="2200" dirty="0" smtClean="0"/>
              <a:t> </a:t>
            </a:r>
            <a:r>
              <a:rPr lang="en-GB" sz="2200" dirty="0" err="1" smtClean="0"/>
              <a:t>creado</a:t>
            </a:r>
            <a:r>
              <a:rPr lang="en-GB" sz="2200" dirty="0" smtClean="0"/>
              <a:t>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cada</a:t>
            </a:r>
            <a:r>
              <a:rPr lang="en-GB" sz="2200" dirty="0" smtClean="0"/>
              <a:t>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a </a:t>
            </a:r>
            <a:r>
              <a:rPr lang="en-GB" sz="2200" dirty="0" err="1" smtClean="0"/>
              <a:t>menos</a:t>
            </a:r>
            <a:r>
              <a:rPr lang="en-GB" sz="2200" dirty="0" smtClean="0"/>
              <a:t> de </a:t>
            </a:r>
            <a:r>
              <a:rPr lang="en-GB" sz="2200" dirty="0" err="1" smtClean="0"/>
              <a:t>que</a:t>
            </a:r>
            <a:r>
              <a:rPr lang="en-GB" sz="2200" dirty="0" smtClean="0"/>
              <a:t> 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</a:t>
            </a:r>
            <a:r>
              <a:rPr lang="en-GB" sz="2200" dirty="0" err="1" smtClean="0"/>
              <a:t>opte</a:t>
            </a:r>
            <a:r>
              <a:rPr lang="en-GB" sz="2200" dirty="0" smtClean="0"/>
              <a:t> no </a:t>
            </a:r>
            <a:r>
              <a:rPr lang="en-GB" sz="2200" dirty="0" err="1" smtClean="0"/>
              <a:t>tener</a:t>
            </a:r>
            <a:r>
              <a:rPr lang="en-GB" sz="2200" dirty="0" smtClean="0"/>
              <a:t> un SCR.</a:t>
            </a:r>
          </a:p>
          <a:p>
            <a:pPr>
              <a:spcBef>
                <a:spcPts val="1200"/>
              </a:spcBef>
            </a:pPr>
            <a:r>
              <a:rPr lang="en-GB" sz="2200" dirty="0" smtClean="0"/>
              <a:t>Un </a:t>
            </a:r>
            <a:r>
              <a:rPr lang="en-GB" sz="2200" dirty="0" err="1" smtClean="0"/>
              <a:t>mínimo</a:t>
            </a:r>
            <a:r>
              <a:rPr lang="en-GB" sz="2200" dirty="0" smtClean="0"/>
              <a:t> de 12 </a:t>
            </a:r>
            <a:r>
              <a:rPr lang="en-GB" sz="2200" dirty="0" err="1" smtClean="0"/>
              <a:t>semanas</a:t>
            </a:r>
            <a:r>
              <a:rPr lang="en-GB" sz="2200" dirty="0" smtClean="0"/>
              <a:t>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</a:t>
            </a:r>
            <a:r>
              <a:rPr lang="en-GB" sz="2200" dirty="0" err="1" smtClean="0"/>
              <a:t>cada</a:t>
            </a:r>
            <a:r>
              <a:rPr lang="en-GB" sz="2200" dirty="0" smtClean="0"/>
              <a:t> persona </a:t>
            </a:r>
            <a:r>
              <a:rPr lang="en-GB" sz="2200" dirty="0" err="1" smtClean="0"/>
              <a:t>pueda</a:t>
            </a:r>
            <a:r>
              <a:rPr lang="en-GB" sz="2200" dirty="0" smtClean="0"/>
              <a:t> </a:t>
            </a:r>
            <a:r>
              <a:rPr lang="en-GB" sz="2200" dirty="0" err="1" smtClean="0"/>
              <a:t>tomar</a:t>
            </a:r>
            <a:r>
              <a:rPr lang="en-GB" sz="2200" dirty="0" smtClean="0"/>
              <a:t> </a:t>
            </a:r>
            <a:r>
              <a:rPr lang="en-GB" sz="2200" dirty="0" err="1" smtClean="0"/>
              <a:t>su</a:t>
            </a:r>
            <a:r>
              <a:rPr lang="en-GB" sz="2200" dirty="0" smtClean="0"/>
              <a:t> </a:t>
            </a:r>
            <a:r>
              <a:rPr lang="en-GB" sz="2200" dirty="0" err="1" smtClean="0"/>
              <a:t>decisión</a:t>
            </a:r>
            <a:r>
              <a:rPr lang="en-GB" sz="2200" dirty="0" smtClean="0"/>
              <a:t>: </a:t>
            </a:r>
            <a:r>
              <a:rPr lang="en-GB" sz="2200" dirty="0" err="1" smtClean="0"/>
              <a:t>si</a:t>
            </a:r>
            <a:r>
              <a:rPr lang="en-GB" sz="2200" dirty="0" smtClean="0"/>
              <a:t> no se </a:t>
            </a:r>
            <a:r>
              <a:rPr lang="en-GB" sz="2200" dirty="0" err="1" smtClean="0"/>
              <a:t>recibe</a:t>
            </a:r>
            <a:r>
              <a:rPr lang="en-GB" sz="2200" dirty="0" smtClean="0"/>
              <a:t> un ‘opt-out’, se </a:t>
            </a:r>
            <a:r>
              <a:rPr lang="en-GB" sz="2200" dirty="0" err="1" smtClean="0"/>
              <a:t>crea</a:t>
            </a:r>
            <a:r>
              <a:rPr lang="en-GB" sz="2200" dirty="0" smtClean="0"/>
              <a:t> el SCR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81019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Creando</a:t>
            </a:r>
            <a:r>
              <a:rPr lang="en-GB" dirty="0" smtClean="0"/>
              <a:t> los SCRs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200" dirty="0" smtClean="0"/>
              <a:t>Se </a:t>
            </a:r>
            <a:r>
              <a:rPr lang="en-GB" sz="2200" dirty="0" err="1" smtClean="0"/>
              <a:t>creó</a:t>
            </a:r>
            <a:r>
              <a:rPr lang="en-GB" sz="2200" dirty="0" smtClean="0"/>
              <a:t> un SCR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todos</a:t>
            </a:r>
            <a:r>
              <a:rPr lang="en-GB" sz="2200" dirty="0" smtClean="0"/>
              <a:t> los </a:t>
            </a:r>
            <a:r>
              <a:rPr lang="en-GB" sz="2200" dirty="0" err="1" smtClean="0"/>
              <a:t>pacientes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no </a:t>
            </a:r>
            <a:r>
              <a:rPr lang="en-GB" sz="2200" dirty="0" err="1" smtClean="0"/>
              <a:t>han</a:t>
            </a:r>
            <a:r>
              <a:rPr lang="en-GB" sz="2200" dirty="0" smtClean="0"/>
              <a:t> </a:t>
            </a:r>
            <a:r>
              <a:rPr lang="en-GB" sz="2200" dirty="0" err="1" smtClean="0"/>
              <a:t>presentado</a:t>
            </a:r>
            <a:r>
              <a:rPr lang="en-GB" sz="2200" dirty="0" smtClean="0"/>
              <a:t> </a:t>
            </a:r>
            <a:r>
              <a:rPr lang="en-GB" sz="2200" dirty="0" err="1" smtClean="0"/>
              <a:t>su</a:t>
            </a:r>
            <a:r>
              <a:rPr lang="en-GB" sz="2200" dirty="0" smtClean="0"/>
              <a:t> ‘opt-out’</a:t>
            </a:r>
          </a:p>
          <a:p>
            <a:r>
              <a:rPr lang="en-GB" sz="2200" dirty="0" smtClean="0"/>
              <a:t>El SCR se </a:t>
            </a:r>
            <a:r>
              <a:rPr lang="en-GB" sz="2200" dirty="0" err="1" smtClean="0"/>
              <a:t>mantiene</a:t>
            </a:r>
            <a:r>
              <a:rPr lang="en-GB" sz="2200" dirty="0" smtClean="0"/>
              <a:t> al </a:t>
            </a:r>
            <a:r>
              <a:rPr lang="en-GB" sz="2200" dirty="0" err="1" smtClean="0"/>
              <a:t>día</a:t>
            </a:r>
            <a:r>
              <a:rPr lang="en-GB" sz="2200" dirty="0" smtClean="0"/>
              <a:t> de forma </a:t>
            </a:r>
            <a:r>
              <a:rPr lang="en-GB" sz="2200" dirty="0" err="1" smtClean="0"/>
              <a:t>automática</a:t>
            </a:r>
            <a:r>
              <a:rPr lang="en-GB" sz="2200" dirty="0" smtClean="0"/>
              <a:t> (en </a:t>
            </a:r>
            <a:r>
              <a:rPr lang="en-GB" sz="2200" dirty="0" err="1" smtClean="0"/>
              <a:t>tiempo</a:t>
            </a:r>
            <a:r>
              <a:rPr lang="en-GB" sz="2200" dirty="0" smtClean="0"/>
              <a:t> real) </a:t>
            </a:r>
            <a:r>
              <a:rPr lang="en-GB" sz="2200" dirty="0" err="1" smtClean="0"/>
              <a:t>cuando</a:t>
            </a:r>
            <a:r>
              <a:rPr lang="en-GB" sz="2200" dirty="0" smtClean="0"/>
              <a:t> hay un </a:t>
            </a:r>
            <a:r>
              <a:rPr lang="en-GB" sz="2200" dirty="0" err="1" smtClean="0"/>
              <a:t>cambio</a:t>
            </a:r>
            <a:r>
              <a:rPr lang="en-GB" sz="2200" dirty="0" smtClean="0"/>
              <a:t> en los </a:t>
            </a:r>
            <a:r>
              <a:rPr lang="en-GB" sz="2200" dirty="0" err="1" smtClean="0"/>
              <a:t>archivos</a:t>
            </a:r>
            <a:r>
              <a:rPr lang="en-GB" sz="2200" dirty="0" smtClean="0"/>
              <a:t> del </a:t>
            </a:r>
            <a:r>
              <a:rPr lang="en-GB" sz="2200" dirty="0" err="1" smtClean="0"/>
              <a:t>médico</a:t>
            </a:r>
            <a:r>
              <a:rPr lang="en-GB" sz="2200" dirty="0" smtClean="0"/>
              <a:t> </a:t>
            </a:r>
            <a:r>
              <a:rPr lang="en-GB" sz="2200" dirty="0" err="1" smtClean="0"/>
              <a:t>primario</a:t>
            </a:r>
            <a:endParaRPr lang="en-GB" sz="2200" dirty="0" smtClean="0"/>
          </a:p>
          <a:p>
            <a:r>
              <a:rPr lang="en-GB" sz="2200" dirty="0" smtClean="0"/>
              <a:t>Al </a:t>
            </a:r>
            <a:r>
              <a:rPr lang="en-GB" sz="2200" dirty="0" err="1" smtClean="0"/>
              <a:t>crearse</a:t>
            </a:r>
            <a:r>
              <a:rPr lang="en-GB" sz="2200" dirty="0" smtClean="0"/>
              <a:t> un </a:t>
            </a:r>
            <a:r>
              <a:rPr lang="en-GB" sz="2200" dirty="0" err="1" smtClean="0"/>
              <a:t>nuevo</a:t>
            </a:r>
            <a:r>
              <a:rPr lang="en-GB" sz="2200" dirty="0" smtClean="0"/>
              <a:t> </a:t>
            </a:r>
            <a:r>
              <a:rPr lang="en-GB" sz="2200" dirty="0" err="1" smtClean="0"/>
              <a:t>archivo</a:t>
            </a:r>
            <a:r>
              <a:rPr lang="en-GB" sz="2200" dirty="0" smtClean="0"/>
              <a:t> con el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 smtClean="0"/>
              <a:t>primario</a:t>
            </a:r>
            <a:r>
              <a:rPr lang="en-GB" sz="2200" dirty="0" smtClean="0"/>
              <a:t> con un </a:t>
            </a:r>
            <a:r>
              <a:rPr lang="en-GB" sz="2200" dirty="0" err="1" smtClean="0"/>
              <a:t>nuevo</a:t>
            </a:r>
            <a:r>
              <a:rPr lang="en-GB" sz="2200" dirty="0" smtClean="0"/>
              <a:t>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, se </a:t>
            </a:r>
            <a:r>
              <a:rPr lang="en-GB" sz="2200" dirty="0" err="1" smtClean="0"/>
              <a:t>crea</a:t>
            </a:r>
            <a:r>
              <a:rPr lang="en-GB" sz="2200" dirty="0" smtClean="0"/>
              <a:t> un </a:t>
            </a:r>
            <a:r>
              <a:rPr lang="en-GB" sz="2200" dirty="0" err="1" smtClean="0"/>
              <a:t>nuevo</a:t>
            </a:r>
            <a:r>
              <a:rPr lang="en-GB" sz="2200" dirty="0" smtClean="0"/>
              <a:t> SCR </a:t>
            </a:r>
            <a:r>
              <a:rPr lang="en-GB" sz="2200" dirty="0" err="1" smtClean="0"/>
              <a:t>automaticamente</a:t>
            </a:r>
            <a:endParaRPr lang="en-GB" sz="2200" dirty="0" smtClean="0"/>
          </a:p>
          <a:p>
            <a:r>
              <a:rPr lang="en-GB" sz="2200" dirty="0" smtClean="0"/>
              <a:t>La </a:t>
            </a:r>
            <a:r>
              <a:rPr lang="en-GB" sz="2200" dirty="0" err="1" smtClean="0"/>
              <a:t>carga</a:t>
            </a:r>
            <a:r>
              <a:rPr lang="en-GB" sz="2200" dirty="0" smtClean="0"/>
              <a:t> de </a:t>
            </a:r>
            <a:r>
              <a:rPr lang="en-GB" sz="2200" dirty="0" err="1" smtClean="0"/>
              <a:t>trabajo</a:t>
            </a:r>
            <a:r>
              <a:rPr lang="en-GB" sz="2200" dirty="0" smtClean="0"/>
              <a:t>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crear</a:t>
            </a:r>
            <a:r>
              <a:rPr lang="en-GB" sz="2200" dirty="0" smtClean="0"/>
              <a:t> y </a:t>
            </a:r>
            <a:r>
              <a:rPr lang="en-GB" sz="2200" dirty="0" err="1" smtClean="0"/>
              <a:t>mantener</a:t>
            </a:r>
            <a:r>
              <a:rPr lang="en-GB" sz="2200" dirty="0" smtClean="0"/>
              <a:t> el SCR </a:t>
            </a:r>
            <a:r>
              <a:rPr lang="en-GB" sz="2200" dirty="0" err="1" smtClean="0"/>
              <a:t>es</a:t>
            </a:r>
            <a:r>
              <a:rPr lang="en-GB" sz="2200" dirty="0" smtClean="0"/>
              <a:t> </a:t>
            </a:r>
            <a:r>
              <a:rPr lang="en-GB" sz="2200" dirty="0" err="1" smtClean="0"/>
              <a:t>mínimo</a:t>
            </a:r>
            <a:r>
              <a:rPr lang="en-GB" sz="2200" dirty="0" smtClean="0"/>
              <a:t>, dado </a:t>
            </a:r>
            <a:r>
              <a:rPr lang="en-GB" sz="2200" dirty="0" err="1" smtClean="0"/>
              <a:t>que</a:t>
            </a:r>
            <a:r>
              <a:rPr lang="en-GB" sz="2200" dirty="0" smtClean="0"/>
              <a:t> el </a:t>
            </a:r>
            <a:r>
              <a:rPr lang="en-GB" sz="2200" dirty="0" err="1" smtClean="0"/>
              <a:t>proceso</a:t>
            </a:r>
            <a:r>
              <a:rPr lang="en-GB" sz="2200" dirty="0" smtClean="0"/>
              <a:t> </a:t>
            </a:r>
            <a:r>
              <a:rPr lang="en-GB" sz="2200" dirty="0" err="1" smtClean="0"/>
              <a:t>es</a:t>
            </a:r>
            <a:r>
              <a:rPr lang="en-GB" sz="2200" dirty="0" smtClean="0"/>
              <a:t> </a:t>
            </a:r>
            <a:r>
              <a:rPr lang="en-GB" sz="2200" dirty="0" err="1" smtClean="0"/>
              <a:t>automático</a:t>
            </a:r>
            <a:endParaRPr lang="en-GB" sz="2200" dirty="0" smtClean="0"/>
          </a:p>
          <a:p>
            <a:r>
              <a:rPr lang="en-GB" sz="2200" dirty="0" err="1" smtClean="0"/>
              <a:t>Todos</a:t>
            </a:r>
            <a:r>
              <a:rPr lang="en-GB" sz="2200" dirty="0" smtClean="0"/>
              <a:t> los </a:t>
            </a:r>
            <a:r>
              <a:rPr lang="en-GB" sz="2200" dirty="0" err="1" smtClean="0"/>
              <a:t>proveedores</a:t>
            </a:r>
            <a:r>
              <a:rPr lang="en-GB" sz="2200" dirty="0" smtClean="0"/>
              <a:t> de </a:t>
            </a:r>
            <a:r>
              <a:rPr lang="en-GB" sz="2200" dirty="0" err="1" smtClean="0"/>
              <a:t>sistemas</a:t>
            </a:r>
            <a:r>
              <a:rPr lang="en-GB" sz="2200" dirty="0" smtClean="0"/>
              <a:t> al </a:t>
            </a:r>
            <a:r>
              <a:rPr lang="en-GB" sz="2200" dirty="0" err="1" smtClean="0"/>
              <a:t>servicio</a:t>
            </a:r>
            <a:r>
              <a:rPr lang="en-GB" sz="2200" dirty="0"/>
              <a:t>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/>
              <a:t>primario</a:t>
            </a:r>
            <a:r>
              <a:rPr lang="en-GB" sz="2200" dirty="0"/>
              <a:t> </a:t>
            </a:r>
            <a:r>
              <a:rPr lang="en-GB" sz="2200" dirty="0" err="1" smtClean="0"/>
              <a:t>ahora</a:t>
            </a:r>
            <a:r>
              <a:rPr lang="en-GB" sz="2200" dirty="0" smtClean="0"/>
              <a:t> </a:t>
            </a:r>
            <a:r>
              <a:rPr lang="en-GB" sz="2200" dirty="0" err="1" smtClean="0"/>
              <a:t>gozan</a:t>
            </a:r>
            <a:r>
              <a:rPr lang="en-GB" sz="2200" dirty="0" smtClean="0"/>
              <a:t> de </a:t>
            </a:r>
            <a:r>
              <a:rPr lang="en-GB" sz="2200" dirty="0" err="1" smtClean="0"/>
              <a:t>esta</a:t>
            </a:r>
            <a:r>
              <a:rPr lang="en-GB" sz="2200" dirty="0" smtClean="0"/>
              <a:t> </a:t>
            </a:r>
            <a:r>
              <a:rPr lang="en-GB" sz="2200" dirty="0" err="1" smtClean="0"/>
              <a:t>capacidad</a:t>
            </a:r>
            <a:r>
              <a:rPr lang="en-GB" sz="2200" dirty="0" smtClean="0"/>
              <a:t> de </a:t>
            </a:r>
            <a:r>
              <a:rPr lang="en-GB" sz="2200" dirty="0" err="1" smtClean="0"/>
              <a:t>crear</a:t>
            </a:r>
            <a:r>
              <a:rPr lang="en-GB" sz="2200" dirty="0" smtClean="0"/>
              <a:t> y </a:t>
            </a:r>
            <a:r>
              <a:rPr lang="en-GB" sz="2200" dirty="0" err="1" smtClean="0"/>
              <a:t>mantener</a:t>
            </a:r>
            <a:r>
              <a:rPr lang="en-GB" sz="2200" dirty="0" smtClean="0"/>
              <a:t> el SCR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64902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Utilizando</a:t>
            </a:r>
            <a:r>
              <a:rPr lang="en-GB" dirty="0" smtClean="0"/>
              <a:t> el SCR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GB" sz="2200" dirty="0" smtClean="0"/>
              <a:t>Para </a:t>
            </a:r>
            <a:r>
              <a:rPr lang="en-GB" sz="2200" dirty="0" err="1" smtClean="0"/>
              <a:t>acceder</a:t>
            </a:r>
            <a:r>
              <a:rPr lang="en-GB" sz="2200" dirty="0" smtClean="0"/>
              <a:t> al SCR, </a:t>
            </a:r>
            <a:r>
              <a:rPr lang="en-GB" sz="2200" dirty="0" err="1" smtClean="0"/>
              <a:t>hace</a:t>
            </a:r>
            <a:r>
              <a:rPr lang="en-GB" sz="2200" dirty="0" smtClean="0"/>
              <a:t> </a:t>
            </a:r>
            <a:r>
              <a:rPr lang="en-GB" sz="2200" dirty="0" err="1" smtClean="0"/>
              <a:t>falta</a:t>
            </a:r>
            <a:r>
              <a:rPr lang="en-GB" sz="2200" dirty="0" smtClean="0"/>
              <a:t> </a:t>
            </a:r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/>
              <a:t>conexión</a:t>
            </a:r>
            <a:r>
              <a:rPr lang="en-GB" sz="2200" dirty="0" smtClean="0"/>
              <a:t> </a:t>
            </a:r>
            <a:r>
              <a:rPr lang="en-GB" sz="2200" b="1" dirty="0" smtClean="0"/>
              <a:t>N3</a:t>
            </a:r>
            <a:r>
              <a:rPr lang="en-GB" sz="2200" dirty="0" smtClean="0"/>
              <a:t> (</a:t>
            </a:r>
            <a:r>
              <a:rPr lang="en-GB" sz="2200" b="1" dirty="0" smtClean="0"/>
              <a:t>N</a:t>
            </a:r>
            <a:r>
              <a:rPr lang="en-GB" sz="2200" dirty="0" smtClean="0"/>
              <a:t>ational </a:t>
            </a:r>
            <a:r>
              <a:rPr lang="en-GB" sz="2200" b="1" dirty="0" smtClean="0"/>
              <a:t>N</a:t>
            </a:r>
            <a:r>
              <a:rPr lang="en-GB" sz="2200" dirty="0" smtClean="0"/>
              <a:t>HS </a:t>
            </a:r>
            <a:r>
              <a:rPr lang="en-GB" sz="2200" b="1" dirty="0" smtClean="0"/>
              <a:t>N</a:t>
            </a:r>
            <a:r>
              <a:rPr lang="en-GB" sz="2200" dirty="0" smtClean="0"/>
              <a:t>etwork, </a:t>
            </a:r>
            <a:r>
              <a:rPr lang="en-GB" sz="2200" dirty="0" err="1" smtClean="0"/>
              <a:t>una</a:t>
            </a:r>
            <a:r>
              <a:rPr lang="en-GB" sz="2200" dirty="0" smtClean="0"/>
              <a:t> red </a:t>
            </a:r>
            <a:r>
              <a:rPr lang="en-GB" sz="2200" dirty="0" err="1" smtClean="0"/>
              <a:t>segura</a:t>
            </a:r>
            <a:r>
              <a:rPr lang="en-GB" sz="2200" dirty="0" smtClean="0"/>
              <a:t> </a:t>
            </a:r>
            <a:r>
              <a:rPr lang="en-GB" sz="2200" dirty="0" err="1" smtClean="0"/>
              <a:t>mantenida</a:t>
            </a:r>
            <a:r>
              <a:rPr lang="en-GB" sz="2200" dirty="0" smtClean="0"/>
              <a:t> </a:t>
            </a:r>
            <a:r>
              <a:rPr lang="en-GB" sz="2200" dirty="0" err="1" smtClean="0"/>
              <a:t>por</a:t>
            </a:r>
            <a:r>
              <a:rPr lang="en-GB" sz="2200" dirty="0" smtClean="0"/>
              <a:t> HSCIC) y un ‘Smartcard’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GB" sz="2200" dirty="0" smtClean="0"/>
              <a:t>El SCR se accede </a:t>
            </a:r>
            <a:r>
              <a:rPr lang="en-GB" sz="2200" dirty="0" err="1" smtClean="0"/>
              <a:t>mediante</a:t>
            </a:r>
            <a:r>
              <a:rPr lang="en-GB" sz="2200" dirty="0" smtClean="0"/>
              <a:t> </a:t>
            </a:r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/>
              <a:t>aplicacion</a:t>
            </a:r>
            <a:r>
              <a:rPr lang="en-GB" sz="2200" dirty="0" smtClean="0"/>
              <a:t> web, o </a:t>
            </a:r>
            <a:r>
              <a:rPr lang="en-GB" sz="2200" dirty="0" err="1" smtClean="0"/>
              <a:t>mediante</a:t>
            </a:r>
            <a:r>
              <a:rPr lang="en-GB" sz="2200" dirty="0" smtClean="0"/>
              <a:t> </a:t>
            </a:r>
            <a:r>
              <a:rPr lang="en-GB" sz="2200" dirty="0" err="1" smtClean="0"/>
              <a:t>sistemas</a:t>
            </a:r>
            <a:r>
              <a:rPr lang="en-GB" sz="2200" dirty="0" smtClean="0"/>
              <a:t> </a:t>
            </a:r>
            <a:r>
              <a:rPr lang="en-GB" sz="2200" dirty="0" err="1" smtClean="0"/>
              <a:t>existentes</a:t>
            </a:r>
            <a:r>
              <a:rPr lang="en-GB" sz="2200" dirty="0" smtClean="0"/>
              <a:t> </a:t>
            </a:r>
            <a:r>
              <a:rPr lang="en-GB" sz="2200" dirty="0" err="1"/>
              <a:t>q</a:t>
            </a:r>
            <a:r>
              <a:rPr lang="en-GB" sz="2200" dirty="0" err="1" smtClean="0"/>
              <a:t>ue</a:t>
            </a:r>
            <a:r>
              <a:rPr lang="en-GB" sz="2200" dirty="0" smtClean="0"/>
              <a:t> </a:t>
            </a:r>
            <a:r>
              <a:rPr lang="en-GB" sz="2200" dirty="0" err="1" smtClean="0"/>
              <a:t>incorporan</a:t>
            </a:r>
            <a:r>
              <a:rPr lang="en-GB" sz="2200" dirty="0" smtClean="0"/>
              <a:t> un ‘SCR Viewer’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GB" sz="2200" dirty="0" err="1" smtClean="0"/>
              <a:t>Solamente</a:t>
            </a:r>
            <a:r>
              <a:rPr lang="en-GB" sz="2200" dirty="0" smtClean="0"/>
              <a:t> se </a:t>
            </a:r>
            <a:r>
              <a:rPr lang="en-GB" sz="2200" dirty="0" err="1" smtClean="0"/>
              <a:t>puede</a:t>
            </a:r>
            <a:r>
              <a:rPr lang="en-GB" sz="2200" dirty="0" smtClean="0"/>
              <a:t> </a:t>
            </a:r>
            <a:r>
              <a:rPr lang="en-GB" sz="2200" dirty="0" err="1" smtClean="0"/>
              <a:t>acceder</a:t>
            </a:r>
            <a:r>
              <a:rPr lang="en-GB" sz="2200" dirty="0" smtClean="0"/>
              <a:t> al con el </a:t>
            </a:r>
            <a:r>
              <a:rPr lang="en-GB" sz="2200" dirty="0" err="1" smtClean="0"/>
              <a:t>permiso</a:t>
            </a:r>
            <a:r>
              <a:rPr lang="en-GB" sz="2200" dirty="0" smtClean="0"/>
              <a:t> del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(</a:t>
            </a:r>
            <a:r>
              <a:rPr lang="en-GB" sz="2200" dirty="0" err="1" smtClean="0"/>
              <a:t>excepto</a:t>
            </a:r>
            <a:r>
              <a:rPr lang="en-GB" sz="2200" dirty="0" smtClean="0"/>
              <a:t> en </a:t>
            </a:r>
            <a:r>
              <a:rPr lang="en-GB" sz="2200" dirty="0" err="1" smtClean="0"/>
              <a:t>circunstancias</a:t>
            </a:r>
            <a:r>
              <a:rPr lang="en-GB" sz="2200" dirty="0" smtClean="0"/>
              <a:t> </a:t>
            </a:r>
            <a:r>
              <a:rPr lang="en-GB" sz="2200" dirty="0" err="1" smtClean="0"/>
              <a:t>donde</a:t>
            </a:r>
            <a:r>
              <a:rPr lang="en-GB" sz="2200" dirty="0" smtClean="0"/>
              <a:t> 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no </a:t>
            </a:r>
            <a:r>
              <a:rPr lang="en-GB" sz="2200" dirty="0" err="1" smtClean="0"/>
              <a:t>puede</a:t>
            </a:r>
            <a:r>
              <a:rPr lang="en-GB" sz="2200" dirty="0" smtClean="0"/>
              <a:t> </a:t>
            </a:r>
            <a:r>
              <a:rPr lang="en-GB" sz="2200" dirty="0" err="1" smtClean="0"/>
              <a:t>otorgar</a:t>
            </a:r>
            <a:r>
              <a:rPr lang="en-GB" sz="2200" dirty="0" smtClean="0"/>
              <a:t> </a:t>
            </a:r>
            <a:r>
              <a:rPr lang="en-GB" sz="2200" dirty="0" err="1" smtClean="0"/>
              <a:t>ese</a:t>
            </a:r>
            <a:r>
              <a:rPr lang="en-GB" sz="2200" dirty="0" smtClean="0"/>
              <a:t> </a:t>
            </a:r>
            <a:r>
              <a:rPr lang="en-GB" sz="2200" dirty="0" err="1" smtClean="0"/>
              <a:t>permiso</a:t>
            </a:r>
            <a:r>
              <a:rPr lang="en-GB" sz="2200" dirty="0" smtClean="0"/>
              <a:t>,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ejemplo</a:t>
            </a:r>
            <a:r>
              <a:rPr lang="en-GB" sz="2200" dirty="0" smtClean="0"/>
              <a:t> </a:t>
            </a:r>
            <a:r>
              <a:rPr lang="en-GB" sz="2200" dirty="0" err="1" smtClean="0"/>
              <a:t>si</a:t>
            </a:r>
            <a:r>
              <a:rPr lang="en-GB" sz="2200" dirty="0" smtClean="0"/>
              <a:t> </a:t>
            </a:r>
            <a:r>
              <a:rPr lang="en-GB" sz="2200" dirty="0" err="1" smtClean="0"/>
              <a:t>está</a:t>
            </a:r>
            <a:r>
              <a:rPr lang="en-GB" sz="2200" dirty="0" smtClean="0"/>
              <a:t> </a:t>
            </a:r>
            <a:r>
              <a:rPr lang="en-GB" sz="2200" dirty="0" err="1" smtClean="0"/>
              <a:t>confuso</a:t>
            </a:r>
            <a:r>
              <a:rPr lang="en-GB" sz="2200" dirty="0" smtClean="0"/>
              <a:t> o </a:t>
            </a:r>
            <a:r>
              <a:rPr lang="en-GB" sz="2200" dirty="0" err="1" smtClean="0"/>
              <a:t>inconsciente</a:t>
            </a:r>
            <a:r>
              <a:rPr lang="en-GB" sz="2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8092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‘Smartcards’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indent="-3556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GB" sz="2200" dirty="0" smtClean="0"/>
              <a:t>El ‘Smartcard’ </a:t>
            </a:r>
            <a:r>
              <a:rPr lang="en-GB" sz="2200" dirty="0" err="1" smtClean="0"/>
              <a:t>es</a:t>
            </a:r>
            <a:r>
              <a:rPr lang="en-GB" sz="2200" dirty="0" smtClean="0"/>
              <a:t> </a:t>
            </a:r>
            <a:r>
              <a:rPr lang="en-GB" sz="2200" dirty="0" err="1" smtClean="0"/>
              <a:t>como</a:t>
            </a:r>
            <a:r>
              <a:rPr lang="en-GB" sz="2200" dirty="0" smtClean="0"/>
              <a:t> </a:t>
            </a:r>
            <a:r>
              <a:rPr lang="en-GB" sz="2200" dirty="0" err="1" smtClean="0"/>
              <a:t>utilizar</a:t>
            </a:r>
            <a:r>
              <a:rPr lang="en-GB" sz="2200" dirty="0" smtClean="0"/>
              <a:t> </a:t>
            </a:r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/>
              <a:t>tarjeta</a:t>
            </a:r>
            <a:r>
              <a:rPr lang="en-GB" sz="2200" dirty="0" smtClean="0"/>
              <a:t> de </a:t>
            </a:r>
            <a:r>
              <a:rPr lang="en-GB" sz="2200" dirty="0" err="1" smtClean="0"/>
              <a:t>crédito</a:t>
            </a:r>
            <a:r>
              <a:rPr lang="en-GB" sz="2200" dirty="0" smtClean="0"/>
              <a:t>: se </a:t>
            </a:r>
            <a:r>
              <a:rPr lang="en-GB" sz="2200" dirty="0" err="1" smtClean="0"/>
              <a:t>basa</a:t>
            </a:r>
            <a:r>
              <a:rPr lang="en-GB" sz="2200" dirty="0" smtClean="0"/>
              <a:t> en </a:t>
            </a:r>
            <a:r>
              <a:rPr lang="en-GB" sz="2200" dirty="0" err="1" smtClean="0"/>
              <a:t>algo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el </a:t>
            </a:r>
            <a:r>
              <a:rPr lang="en-GB" sz="2200" dirty="0" err="1" smtClean="0"/>
              <a:t>médico</a:t>
            </a:r>
            <a:r>
              <a:rPr lang="en-GB" sz="2200" dirty="0" smtClean="0"/>
              <a:t> </a:t>
            </a:r>
            <a:r>
              <a:rPr lang="en-GB" sz="2200" dirty="0" err="1" smtClean="0"/>
              <a:t>tiene</a:t>
            </a:r>
            <a:r>
              <a:rPr lang="en-GB" sz="2200" dirty="0" smtClean="0"/>
              <a:t> (la </a:t>
            </a:r>
            <a:r>
              <a:rPr lang="en-GB" sz="2200" dirty="0" err="1" smtClean="0"/>
              <a:t>tarjeta</a:t>
            </a:r>
            <a:r>
              <a:rPr lang="en-GB" sz="2200" dirty="0" smtClean="0"/>
              <a:t>) y </a:t>
            </a:r>
            <a:r>
              <a:rPr lang="en-GB" sz="2200" dirty="0" err="1" smtClean="0"/>
              <a:t>algo</a:t>
            </a:r>
            <a:r>
              <a:rPr lang="en-GB" sz="2200" dirty="0" smtClean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el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 smtClean="0"/>
              <a:t>sabe</a:t>
            </a:r>
            <a:r>
              <a:rPr lang="en-GB" sz="2200" dirty="0" smtClean="0"/>
              <a:t> (el </a:t>
            </a:r>
            <a:r>
              <a:rPr lang="en-GB" sz="2200" dirty="0" err="1" smtClean="0"/>
              <a:t>código</a:t>
            </a:r>
            <a:r>
              <a:rPr lang="en-GB" sz="2200" dirty="0" smtClean="0"/>
              <a:t>). Se </a:t>
            </a:r>
            <a:r>
              <a:rPr lang="en-GB" sz="2200" dirty="0" err="1" smtClean="0"/>
              <a:t>necesitan</a:t>
            </a:r>
            <a:r>
              <a:rPr lang="en-GB" sz="2200" dirty="0" smtClean="0"/>
              <a:t> ambos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poder</a:t>
            </a:r>
            <a:r>
              <a:rPr lang="en-GB" sz="2200" dirty="0" smtClean="0"/>
              <a:t> </a:t>
            </a:r>
            <a:r>
              <a:rPr lang="en-GB" sz="2200" dirty="0" err="1" smtClean="0"/>
              <a:t>acceder</a:t>
            </a:r>
            <a:r>
              <a:rPr lang="en-GB" sz="2200" dirty="0" smtClean="0"/>
              <a:t> al SCR.</a:t>
            </a:r>
          </a:p>
          <a:p>
            <a:pPr marL="355600" indent="-3556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GB" sz="2200" dirty="0" err="1" smtClean="0"/>
              <a:t>Cada</a:t>
            </a:r>
            <a:r>
              <a:rPr lang="en-GB" sz="2200" dirty="0" smtClean="0"/>
              <a:t> </a:t>
            </a:r>
            <a:r>
              <a:rPr lang="en-GB" sz="2200" dirty="0" err="1" smtClean="0"/>
              <a:t>colega</a:t>
            </a:r>
            <a:r>
              <a:rPr lang="en-GB" sz="2200" dirty="0" smtClean="0"/>
              <a:t> del NHS con un ‘Smartcard’ </a:t>
            </a:r>
            <a:r>
              <a:rPr lang="en-GB" sz="2200" dirty="0" err="1" smtClean="0"/>
              <a:t>tambien</a:t>
            </a:r>
            <a:r>
              <a:rPr lang="en-GB" sz="2200" dirty="0" smtClean="0"/>
              <a:t> </a:t>
            </a:r>
            <a:r>
              <a:rPr lang="en-GB" sz="2200" dirty="0" err="1" smtClean="0"/>
              <a:t>tiene</a:t>
            </a:r>
            <a:r>
              <a:rPr lang="en-GB" sz="2200" dirty="0" smtClean="0"/>
              <a:t> un control de </a:t>
            </a:r>
            <a:r>
              <a:rPr lang="en-GB" sz="2200" dirty="0" err="1" smtClean="0"/>
              <a:t>acceso</a:t>
            </a:r>
            <a:r>
              <a:rPr lang="en-GB" sz="2200" dirty="0" smtClean="0"/>
              <a:t> </a:t>
            </a:r>
            <a:r>
              <a:rPr lang="en-GB" sz="2200" dirty="0" err="1" smtClean="0"/>
              <a:t>basado</a:t>
            </a:r>
            <a:r>
              <a:rPr lang="en-GB" sz="2200" dirty="0" smtClean="0"/>
              <a:t> en </a:t>
            </a:r>
            <a:r>
              <a:rPr lang="en-GB" sz="2200" dirty="0" err="1" smtClean="0"/>
              <a:t>su</a:t>
            </a:r>
            <a:r>
              <a:rPr lang="en-GB" sz="2200" dirty="0" smtClean="0"/>
              <a:t> </a:t>
            </a:r>
            <a:r>
              <a:rPr lang="en-GB" sz="2200" dirty="0" err="1" smtClean="0"/>
              <a:t>rol</a:t>
            </a:r>
            <a:r>
              <a:rPr lang="en-GB" sz="2200" dirty="0" smtClean="0"/>
              <a:t> (Role </a:t>
            </a:r>
            <a:r>
              <a:rPr lang="en-GB" sz="2200" dirty="0"/>
              <a:t>Based Access </a:t>
            </a:r>
            <a:r>
              <a:rPr lang="en-GB" sz="2200" dirty="0" smtClean="0"/>
              <a:t>Control </a:t>
            </a:r>
            <a:r>
              <a:rPr lang="en-GB" sz="2200" dirty="0"/>
              <a:t>[</a:t>
            </a:r>
            <a:r>
              <a:rPr lang="en-GB" sz="2200" dirty="0" smtClean="0"/>
              <a:t>RBAC]) </a:t>
            </a:r>
            <a:r>
              <a:rPr lang="en-GB" sz="2200" dirty="0" err="1" smtClean="0"/>
              <a:t>codificado</a:t>
            </a:r>
            <a:r>
              <a:rPr lang="en-GB" sz="2200" dirty="0" smtClean="0"/>
              <a:t> en </a:t>
            </a:r>
            <a:r>
              <a:rPr lang="en-GB" sz="2200" dirty="0" err="1" smtClean="0"/>
              <a:t>su</a:t>
            </a:r>
            <a:r>
              <a:rPr lang="en-GB" sz="2200" dirty="0" smtClean="0"/>
              <a:t> ‘Smartcard’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poder</a:t>
            </a:r>
            <a:r>
              <a:rPr lang="en-GB" sz="2200" dirty="0" smtClean="0"/>
              <a:t> </a:t>
            </a:r>
            <a:r>
              <a:rPr lang="en-GB" sz="2200" dirty="0" err="1" smtClean="0"/>
              <a:t>acceder</a:t>
            </a:r>
            <a:r>
              <a:rPr lang="en-GB" sz="2200" dirty="0" smtClean="0"/>
              <a:t> a </a:t>
            </a:r>
            <a:r>
              <a:rPr lang="en-GB" sz="2200" dirty="0" err="1" smtClean="0"/>
              <a:t>informacion</a:t>
            </a:r>
            <a:r>
              <a:rPr lang="en-GB" sz="2200" dirty="0" smtClean="0"/>
              <a:t> personal del </a:t>
            </a:r>
            <a:r>
              <a:rPr lang="en-GB" sz="2200" dirty="0" err="1" smtClean="0"/>
              <a:t>paciente</a:t>
            </a:r>
            <a:endParaRPr lang="en-GB" sz="2200" dirty="0"/>
          </a:p>
        </p:txBody>
      </p:sp>
      <p:grpSp>
        <p:nvGrpSpPr>
          <p:cNvPr id="6" name="Group 24"/>
          <p:cNvGrpSpPr/>
          <p:nvPr/>
        </p:nvGrpSpPr>
        <p:grpSpPr>
          <a:xfrm>
            <a:off x="5261008" y="4498993"/>
            <a:ext cx="3684078" cy="2332259"/>
            <a:chOff x="5201690" y="1285859"/>
            <a:chExt cx="3693094" cy="2391409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5201690" y="1285859"/>
              <a:ext cx="3693094" cy="2391409"/>
              <a:chOff x="1743" y="3067"/>
              <a:chExt cx="836" cy="493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743" y="3086"/>
                <a:ext cx="819" cy="474"/>
                <a:chOff x="844" y="1580"/>
                <a:chExt cx="1812" cy="1156"/>
              </a:xfrm>
            </p:grpSpPr>
            <p:sp>
              <p:nvSpPr>
                <p:cNvPr id="21" name="Oval 4"/>
                <p:cNvSpPr>
                  <a:spLocks noChangeArrowheads="1"/>
                </p:cNvSpPr>
                <p:nvPr/>
              </p:nvSpPr>
              <p:spPr bwMode="auto">
                <a:xfrm>
                  <a:off x="844" y="1580"/>
                  <a:ext cx="84" cy="100"/>
                </a:xfrm>
                <a:prstGeom prst="ellipse">
                  <a:avLst/>
                </a:prstGeom>
                <a:solidFill>
                  <a:srgbClr val="B2B2B2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22" name="Oval 5"/>
                <p:cNvSpPr>
                  <a:spLocks noChangeArrowheads="1"/>
                </p:cNvSpPr>
                <p:nvPr/>
              </p:nvSpPr>
              <p:spPr bwMode="auto">
                <a:xfrm>
                  <a:off x="844" y="2636"/>
                  <a:ext cx="84" cy="100"/>
                </a:xfrm>
                <a:prstGeom prst="ellipse">
                  <a:avLst/>
                </a:prstGeom>
                <a:solidFill>
                  <a:srgbClr val="B2B2B2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23" name="Rectangle 6"/>
                <p:cNvSpPr>
                  <a:spLocks noChangeArrowheads="1"/>
                </p:cNvSpPr>
                <p:nvPr/>
              </p:nvSpPr>
              <p:spPr bwMode="auto">
                <a:xfrm>
                  <a:off x="844" y="1628"/>
                  <a:ext cx="56" cy="1060"/>
                </a:xfrm>
                <a:prstGeom prst="rect">
                  <a:avLst/>
                </a:prstGeom>
                <a:solidFill>
                  <a:srgbClr val="B2B2B2"/>
                </a:solidFill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24" name="Rectangle 7"/>
                <p:cNvSpPr>
                  <a:spLocks noChangeArrowheads="1"/>
                </p:cNvSpPr>
                <p:nvPr/>
              </p:nvSpPr>
              <p:spPr bwMode="auto">
                <a:xfrm>
                  <a:off x="876" y="2680"/>
                  <a:ext cx="1748" cy="56"/>
                </a:xfrm>
                <a:prstGeom prst="rect">
                  <a:avLst/>
                </a:prstGeom>
                <a:solidFill>
                  <a:srgbClr val="B2B2B2"/>
                </a:solidFill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25" name="Oval 8"/>
                <p:cNvSpPr>
                  <a:spLocks noChangeArrowheads="1"/>
                </p:cNvSpPr>
                <p:nvPr/>
              </p:nvSpPr>
              <p:spPr bwMode="auto">
                <a:xfrm>
                  <a:off x="2572" y="2636"/>
                  <a:ext cx="84" cy="100"/>
                </a:xfrm>
                <a:prstGeom prst="ellipse">
                  <a:avLst/>
                </a:prstGeom>
                <a:solidFill>
                  <a:srgbClr val="B2B2B2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</p:grpSp>
          <p:grpSp>
            <p:nvGrpSpPr>
              <p:cNvPr id="11" name="Group 9"/>
              <p:cNvGrpSpPr>
                <a:grpSpLocks/>
              </p:cNvGrpSpPr>
              <p:nvPr/>
            </p:nvGrpSpPr>
            <p:grpSpPr bwMode="auto">
              <a:xfrm>
                <a:off x="1749" y="3080"/>
                <a:ext cx="819" cy="474"/>
                <a:chOff x="844" y="1580"/>
                <a:chExt cx="1812" cy="1156"/>
              </a:xfrm>
            </p:grpSpPr>
            <p:sp>
              <p:nvSpPr>
                <p:cNvPr id="16" name="Oval 15"/>
                <p:cNvSpPr>
                  <a:spLocks noChangeArrowheads="1"/>
                </p:cNvSpPr>
                <p:nvPr/>
              </p:nvSpPr>
              <p:spPr bwMode="auto">
                <a:xfrm>
                  <a:off x="844" y="1580"/>
                  <a:ext cx="84" cy="100"/>
                </a:xfrm>
                <a:prstGeom prst="ellipse">
                  <a:avLst/>
                </a:prstGeom>
                <a:solidFill>
                  <a:schemeClr val="bg2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17" name="Oval 16"/>
                <p:cNvSpPr>
                  <a:spLocks noChangeArrowheads="1"/>
                </p:cNvSpPr>
                <p:nvPr/>
              </p:nvSpPr>
              <p:spPr bwMode="auto">
                <a:xfrm>
                  <a:off x="844" y="2636"/>
                  <a:ext cx="84" cy="100"/>
                </a:xfrm>
                <a:prstGeom prst="ellipse">
                  <a:avLst/>
                </a:prstGeom>
                <a:solidFill>
                  <a:schemeClr val="bg2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844" y="1628"/>
                  <a:ext cx="56" cy="1060"/>
                </a:xfrm>
                <a:prstGeom prst="rect">
                  <a:avLst/>
                </a:prstGeom>
                <a:solidFill>
                  <a:schemeClr val="bg2"/>
                </a:solidFill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876" y="2680"/>
                  <a:ext cx="1748" cy="56"/>
                </a:xfrm>
                <a:prstGeom prst="rect">
                  <a:avLst/>
                </a:prstGeom>
                <a:solidFill>
                  <a:schemeClr val="bg2"/>
                </a:solidFill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  <p:sp>
              <p:nvSpPr>
                <p:cNvPr id="20" name="Oval 19"/>
                <p:cNvSpPr>
                  <a:spLocks noChangeArrowheads="1"/>
                </p:cNvSpPr>
                <p:nvPr/>
              </p:nvSpPr>
              <p:spPr bwMode="auto">
                <a:xfrm>
                  <a:off x="2572" y="2636"/>
                  <a:ext cx="84" cy="100"/>
                </a:xfrm>
                <a:prstGeom prst="ellipse">
                  <a:avLst/>
                </a:prstGeom>
                <a:solidFill>
                  <a:schemeClr val="bg2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prstClr val="black"/>
                    </a:solidFill>
                    <a:latin typeface="Frutiger 55 Roman"/>
                  </a:endParaRPr>
                </a:p>
              </p:txBody>
            </p:sp>
          </p:grpSp>
          <p:pic>
            <p:nvPicPr>
              <p:cNvPr id="12" name="Picture 15" descr="new smartcard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760" y="3067"/>
                <a:ext cx="819" cy="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Freeform 16"/>
              <p:cNvSpPr>
                <a:spLocks/>
              </p:cNvSpPr>
              <p:nvPr/>
            </p:nvSpPr>
            <p:spPr bwMode="auto">
              <a:xfrm>
                <a:off x="1750" y="3507"/>
                <a:ext cx="25" cy="37"/>
              </a:xfrm>
              <a:custGeom>
                <a:avLst/>
                <a:gdLst>
                  <a:gd name="T0" fmla="*/ 0 w 56"/>
                  <a:gd name="T1" fmla="*/ 0 h 91"/>
                  <a:gd name="T2" fmla="*/ 0 w 56"/>
                  <a:gd name="T3" fmla="*/ 0 h 91"/>
                  <a:gd name="T4" fmla="*/ 0 w 56"/>
                  <a:gd name="T5" fmla="*/ 0 h 91"/>
                  <a:gd name="T6" fmla="*/ 0 w 56"/>
                  <a:gd name="T7" fmla="*/ 0 h 91"/>
                  <a:gd name="T8" fmla="*/ 0 w 56"/>
                  <a:gd name="T9" fmla="*/ 0 h 91"/>
                  <a:gd name="T10" fmla="*/ 0 w 56"/>
                  <a:gd name="T11" fmla="*/ 0 h 91"/>
                  <a:gd name="T12" fmla="*/ 0 w 56"/>
                  <a:gd name="T13" fmla="*/ 0 h 91"/>
                  <a:gd name="T14" fmla="*/ 0 w 56"/>
                  <a:gd name="T15" fmla="*/ 0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6"/>
                  <a:gd name="T25" fmla="*/ 0 h 91"/>
                  <a:gd name="T26" fmla="*/ 56 w 56"/>
                  <a:gd name="T27" fmla="*/ 91 h 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6" h="91">
                    <a:moveTo>
                      <a:pt x="21" y="0"/>
                    </a:moveTo>
                    <a:cubicBezTo>
                      <a:pt x="12" y="25"/>
                      <a:pt x="18" y="51"/>
                      <a:pt x="37" y="69"/>
                    </a:cubicBezTo>
                    <a:cubicBezTo>
                      <a:pt x="43" y="75"/>
                      <a:pt x="50" y="84"/>
                      <a:pt x="56" y="90"/>
                    </a:cubicBezTo>
                    <a:cubicBezTo>
                      <a:pt x="50" y="91"/>
                      <a:pt x="45" y="90"/>
                      <a:pt x="39" y="91"/>
                    </a:cubicBezTo>
                    <a:cubicBezTo>
                      <a:pt x="0" y="75"/>
                      <a:pt x="20" y="85"/>
                      <a:pt x="6" y="64"/>
                    </a:cubicBezTo>
                    <a:cubicBezTo>
                      <a:pt x="8" y="57"/>
                      <a:pt x="9" y="48"/>
                      <a:pt x="9" y="41"/>
                    </a:cubicBezTo>
                    <a:cubicBezTo>
                      <a:pt x="11" y="30"/>
                      <a:pt x="13" y="20"/>
                      <a:pt x="17" y="10"/>
                    </a:cubicBezTo>
                    <a:lnTo>
                      <a:pt x="9" y="64"/>
                    </a:lnTo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dirty="0">
                  <a:solidFill>
                    <a:prstClr val="black"/>
                  </a:solidFill>
                  <a:latin typeface="Frutiger 55 Roman"/>
                </a:endParaRPr>
              </a:p>
            </p:txBody>
          </p:sp>
          <p:pic>
            <p:nvPicPr>
              <p:cNvPr id="14" name="Picture 1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832" y="3230"/>
                <a:ext cx="143" cy="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" name="Object 18"/>
              <p:cNvGraphicFramePr>
                <a:graphicFrameLocks noChangeAspect="1"/>
              </p:cNvGraphicFramePr>
              <p:nvPr/>
            </p:nvGraphicFramePr>
            <p:xfrm>
              <a:off x="2357" y="3247"/>
              <a:ext cx="169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71" name="Visio" r:id="rId5" imgW="529349" imgH="679544" progId="Visio.Drawing.11">
                      <p:embed/>
                    </p:oleObj>
                  </mc:Choice>
                  <mc:Fallback>
                    <p:oleObj name="Visio" r:id="rId5" imgW="529349" imgH="679544" progId="Visio.Drawing.11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7" y="3247"/>
                            <a:ext cx="169" cy="217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" name="TextBox 7"/>
            <p:cNvSpPr txBox="1"/>
            <p:nvPr/>
          </p:nvSpPr>
          <p:spPr>
            <a:xfrm>
              <a:off x="7643834" y="3071810"/>
              <a:ext cx="1204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 smtClean="0">
                  <a:solidFill>
                    <a:prstClr val="black"/>
                  </a:solidFill>
                  <a:latin typeface="Frutiger 55 Roman"/>
                </a:rPr>
                <a:t>999456789101</a:t>
              </a:r>
              <a:endParaRPr lang="en-GB" sz="1200" dirty="0">
                <a:solidFill>
                  <a:prstClr val="black"/>
                </a:solidFill>
                <a:latin typeface="Frutiger 55 Roman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01024" y="3286124"/>
              <a:ext cx="785818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 smtClean="0">
                  <a:solidFill>
                    <a:prstClr val="black"/>
                  </a:solidFill>
                  <a:latin typeface="Frutiger 55 Roman"/>
                </a:rPr>
                <a:t>Doctor</a:t>
              </a:r>
              <a:endParaRPr lang="en-GB" sz="1200" dirty="0">
                <a:solidFill>
                  <a:prstClr val="black"/>
                </a:solidFill>
                <a:latin typeface="Frutiger 55 Roman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64656" y="4685865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El Smartcard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es</a:t>
            </a: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una</a:t>
            </a: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defensa</a:t>
            </a: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sofisticada</a:t>
            </a: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 contra el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acceso</a:t>
            </a: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 no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autorizado</a:t>
            </a: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 de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archivos</a:t>
            </a:r>
            <a:r>
              <a:rPr lang="en-GB" sz="2400" b="1" dirty="0" smtClean="0">
                <a:solidFill>
                  <a:srgbClr val="CC0066"/>
                </a:solidFill>
                <a:latin typeface="Frutiger 55 Roman"/>
              </a:rPr>
              <a:t> </a:t>
            </a:r>
            <a:r>
              <a:rPr lang="en-GB" sz="2400" b="1" dirty="0" err="1" smtClean="0">
                <a:solidFill>
                  <a:srgbClr val="CC0066"/>
                </a:solidFill>
                <a:latin typeface="Frutiger 55 Roman"/>
              </a:rPr>
              <a:t>electronicos</a:t>
            </a:r>
            <a:endParaRPr lang="en-GB" sz="2400" b="1" dirty="0" smtClean="0">
              <a:solidFill>
                <a:srgbClr val="CC0066"/>
              </a:solidFill>
              <a:latin typeface="Frutiger 55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15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Permiso</a:t>
            </a:r>
            <a:r>
              <a:rPr lang="en-GB" dirty="0" smtClean="0"/>
              <a:t> </a:t>
            </a:r>
            <a:r>
              <a:rPr lang="en-GB" dirty="0" err="1" smtClean="0"/>
              <a:t>para</a:t>
            </a:r>
            <a:r>
              <a:rPr lang="en-GB" dirty="0" smtClean="0"/>
              <a:t> </a:t>
            </a:r>
            <a:r>
              <a:rPr lang="en-GB" dirty="0" err="1" smtClean="0"/>
              <a:t>acceder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GB" sz="2200" dirty="0"/>
              <a:t>H</a:t>
            </a:r>
            <a:r>
              <a:rPr lang="en-GB" sz="2200" dirty="0" smtClean="0"/>
              <a:t>ay </a:t>
            </a:r>
            <a:r>
              <a:rPr lang="en-GB" sz="2200" dirty="0" err="1" smtClean="0"/>
              <a:t>tres</a:t>
            </a:r>
            <a:r>
              <a:rPr lang="en-GB" sz="2200" dirty="0" smtClean="0"/>
              <a:t> </a:t>
            </a:r>
            <a:r>
              <a:rPr lang="en-GB" sz="2200" dirty="0" err="1" smtClean="0"/>
              <a:t>opciones</a:t>
            </a:r>
            <a:r>
              <a:rPr lang="en-GB" sz="2200" dirty="0" smtClean="0"/>
              <a:t>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obtener</a:t>
            </a:r>
            <a:r>
              <a:rPr lang="en-GB" sz="2200" dirty="0" smtClean="0"/>
              <a:t> </a:t>
            </a:r>
            <a:r>
              <a:rPr lang="en-GB" sz="2200" dirty="0" err="1" smtClean="0"/>
              <a:t>permiso</a:t>
            </a:r>
            <a:r>
              <a:rPr lang="en-GB" sz="2200" dirty="0" smtClean="0"/>
              <a:t>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acceder</a:t>
            </a:r>
            <a:r>
              <a:rPr lang="en-GB" sz="2200" dirty="0" smtClean="0"/>
              <a:t>:</a:t>
            </a:r>
            <a:endParaRPr lang="en-GB" sz="2200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/>
          <a:srcRect l="787" t="6754" r="50389" b="33475"/>
          <a:stretch>
            <a:fillRect/>
          </a:stretch>
        </p:blipFill>
        <p:spPr bwMode="auto">
          <a:xfrm>
            <a:off x="1290628" y="2017954"/>
            <a:ext cx="5652443" cy="465140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35496" y="3501405"/>
            <a:ext cx="2232025" cy="1800225"/>
            <a:chOff x="179513" y="4725145"/>
            <a:chExt cx="2880320" cy="1800200"/>
          </a:xfrm>
        </p:grpSpPr>
        <p:sp>
          <p:nvSpPr>
            <p:cNvPr id="29" name="Rounded Rectangle 28"/>
            <p:cNvSpPr/>
            <p:nvPr/>
          </p:nvSpPr>
          <p:spPr>
            <a:xfrm>
              <a:off x="179513" y="4725145"/>
              <a:ext cx="2232486" cy="1800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GB" sz="2800" b="1" dirty="0" err="1" smtClean="0">
                  <a:solidFill>
                    <a:srgbClr val="B0006E"/>
                  </a:solidFill>
                </a:rPr>
                <a:t>Sí</a:t>
              </a:r>
              <a:r>
                <a:rPr lang="en-GB" sz="20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>
                  <a:solidFill>
                    <a:srgbClr val="B0006E"/>
                  </a:solidFill>
                </a:rPr>
                <a:t>–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permiso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explícito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ha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sido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dado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por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el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paciente</a:t>
              </a:r>
              <a:endParaRPr lang="en-GB" sz="1600" b="1" dirty="0">
                <a:solidFill>
                  <a:srgbClr val="B0006E"/>
                </a:solidFill>
              </a:endParaRPr>
            </a:p>
          </p:txBody>
        </p:sp>
        <p:cxnSp>
          <p:nvCxnSpPr>
            <p:cNvPr id="30" name="Straight Arrow Connector 29"/>
            <p:cNvCxnSpPr>
              <a:stCxn id="29" idx="3"/>
            </p:cNvCxnSpPr>
            <p:nvPr/>
          </p:nvCxnSpPr>
          <p:spPr>
            <a:xfrm flipV="1">
              <a:off x="2411999" y="5499040"/>
              <a:ext cx="647834" cy="12620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44"/>
          <p:cNvGrpSpPr>
            <a:grpSpLocks/>
          </p:cNvGrpSpPr>
          <p:nvPr/>
        </p:nvGrpSpPr>
        <p:grpSpPr bwMode="auto">
          <a:xfrm>
            <a:off x="6194869" y="4149105"/>
            <a:ext cx="2949132" cy="2376487"/>
            <a:chOff x="6190236" y="3861048"/>
            <a:chExt cx="2948710" cy="2232248"/>
          </a:xfrm>
        </p:grpSpPr>
        <p:sp>
          <p:nvSpPr>
            <p:cNvPr id="32" name="Rounded Rectangle 31"/>
            <p:cNvSpPr/>
            <p:nvPr/>
          </p:nvSpPr>
          <p:spPr>
            <a:xfrm>
              <a:off x="6516913" y="3861048"/>
              <a:ext cx="2622033" cy="223224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GB" sz="2800" b="1" dirty="0" err="1" smtClean="0">
                  <a:solidFill>
                    <a:srgbClr val="B0006E"/>
                  </a:solidFill>
                </a:rPr>
                <a:t>Acceso</a:t>
              </a:r>
              <a:r>
                <a:rPr lang="en-GB" sz="2800" b="1" dirty="0" smtClean="0">
                  <a:solidFill>
                    <a:srgbClr val="B0006E"/>
                  </a:solidFill>
                </a:rPr>
                <a:t> de </a:t>
              </a:r>
              <a:r>
                <a:rPr lang="en-GB" sz="2800" b="1" dirty="0" err="1" smtClean="0">
                  <a:solidFill>
                    <a:srgbClr val="B0006E"/>
                  </a:solidFill>
                </a:rPr>
                <a:t>Emergencia</a:t>
              </a:r>
              <a:r>
                <a:rPr lang="en-GB" sz="28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>
                  <a:solidFill>
                    <a:srgbClr val="B0006E"/>
                  </a:solidFill>
                </a:rPr>
                <a:t>–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utilizado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solamente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si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permiso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no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puede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ser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dado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por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el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paciente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; el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médico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tiene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que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agregar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información</a:t>
              </a:r>
              <a:r>
                <a:rPr lang="en-GB" sz="1600" b="1" dirty="0" smtClean="0">
                  <a:solidFill>
                    <a:srgbClr val="B0006E"/>
                  </a:solidFill>
                </a:rPr>
                <a:t> </a:t>
              </a:r>
              <a:r>
                <a:rPr lang="en-GB" sz="1600" b="1" dirty="0" err="1" smtClean="0">
                  <a:solidFill>
                    <a:srgbClr val="B0006E"/>
                  </a:solidFill>
                </a:rPr>
                <a:t>adicional</a:t>
              </a:r>
              <a:endParaRPr lang="en-GB" sz="1600" b="1" dirty="0">
                <a:solidFill>
                  <a:srgbClr val="B0006E"/>
                </a:solidFill>
              </a:endParaRPr>
            </a:p>
          </p:txBody>
        </p:sp>
        <p:cxnSp>
          <p:nvCxnSpPr>
            <p:cNvPr id="33" name="Straight Arrow Connector 32"/>
            <p:cNvCxnSpPr>
              <a:stCxn id="32" idx="1"/>
            </p:cNvCxnSpPr>
            <p:nvPr/>
          </p:nvCxnSpPr>
          <p:spPr>
            <a:xfrm flipH="1">
              <a:off x="6190236" y="4977172"/>
              <a:ext cx="326677" cy="101328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ounded Rectangle 33"/>
          <p:cNvSpPr/>
          <p:nvPr/>
        </p:nvSpPr>
        <p:spPr>
          <a:xfrm>
            <a:off x="6521592" y="2132980"/>
            <a:ext cx="2447925" cy="18002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GB" sz="2800" b="1" dirty="0">
                <a:solidFill>
                  <a:srgbClr val="B0006E"/>
                </a:solidFill>
              </a:rPr>
              <a:t>No</a:t>
            </a:r>
            <a:r>
              <a:rPr lang="en-GB" sz="2000" b="1" dirty="0">
                <a:solidFill>
                  <a:srgbClr val="B0006E"/>
                </a:solidFill>
              </a:rPr>
              <a:t> </a:t>
            </a:r>
            <a:r>
              <a:rPr lang="en-GB" sz="1600" b="1" dirty="0">
                <a:solidFill>
                  <a:srgbClr val="B0006E"/>
                </a:solidFill>
              </a:rPr>
              <a:t>– </a:t>
            </a:r>
            <a:r>
              <a:rPr lang="en-GB" sz="1600" b="1" dirty="0" err="1" smtClean="0">
                <a:solidFill>
                  <a:srgbClr val="B0006E"/>
                </a:solidFill>
              </a:rPr>
              <a:t>si</a:t>
            </a:r>
            <a:r>
              <a:rPr lang="en-GB" sz="1600" b="1" dirty="0" smtClean="0">
                <a:solidFill>
                  <a:srgbClr val="B0006E"/>
                </a:solidFill>
              </a:rPr>
              <a:t> el </a:t>
            </a:r>
            <a:r>
              <a:rPr lang="en-GB" sz="1600" b="1" dirty="0" err="1" smtClean="0">
                <a:solidFill>
                  <a:srgbClr val="B0006E"/>
                </a:solidFill>
              </a:rPr>
              <a:t>paciente</a:t>
            </a:r>
            <a:r>
              <a:rPr lang="en-GB" sz="1600" b="1" dirty="0" smtClean="0">
                <a:solidFill>
                  <a:srgbClr val="B0006E"/>
                </a:solidFill>
              </a:rPr>
              <a:t> ha </a:t>
            </a:r>
            <a:r>
              <a:rPr lang="en-GB" sz="1600" b="1" dirty="0" err="1" smtClean="0">
                <a:solidFill>
                  <a:srgbClr val="B0006E"/>
                </a:solidFill>
              </a:rPr>
              <a:t>dicho</a:t>
            </a:r>
            <a:r>
              <a:rPr lang="en-GB" sz="1600" b="1" dirty="0" smtClean="0">
                <a:solidFill>
                  <a:srgbClr val="B0006E"/>
                </a:solidFill>
              </a:rPr>
              <a:t> </a:t>
            </a:r>
            <a:r>
              <a:rPr lang="en-GB" sz="1600" b="1" dirty="0" err="1" smtClean="0">
                <a:solidFill>
                  <a:srgbClr val="B0006E"/>
                </a:solidFill>
              </a:rPr>
              <a:t>que</a:t>
            </a:r>
            <a:r>
              <a:rPr lang="en-GB" sz="1600" b="1" dirty="0" smtClean="0">
                <a:solidFill>
                  <a:srgbClr val="B0006E"/>
                </a:solidFill>
              </a:rPr>
              <a:t> no da </a:t>
            </a:r>
            <a:r>
              <a:rPr lang="en-GB" sz="1600" b="1" dirty="0" err="1" smtClean="0">
                <a:solidFill>
                  <a:srgbClr val="B0006E"/>
                </a:solidFill>
              </a:rPr>
              <a:t>permiso</a:t>
            </a:r>
            <a:endParaRPr lang="en-GB" sz="1600" b="1" dirty="0">
              <a:solidFill>
                <a:srgbClr val="B0006E"/>
              </a:solidFill>
            </a:endParaRPr>
          </a:p>
        </p:txBody>
      </p:sp>
      <p:cxnSp>
        <p:nvCxnSpPr>
          <p:cNvPr id="6" name="Straight Arrow Connector 5"/>
          <p:cNvCxnSpPr>
            <a:stCxn id="34" idx="1"/>
          </p:cNvCxnSpPr>
          <p:nvPr/>
        </p:nvCxnSpPr>
        <p:spPr>
          <a:xfrm flipH="1">
            <a:off x="5868144" y="3033093"/>
            <a:ext cx="653448" cy="914399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9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Implementación</a:t>
            </a:r>
            <a:r>
              <a:rPr lang="en-GB" dirty="0" smtClean="0"/>
              <a:t> </a:t>
            </a:r>
            <a:r>
              <a:rPr lang="en-GB" dirty="0" err="1" smtClean="0"/>
              <a:t>nacional</a:t>
            </a:r>
            <a:r>
              <a:rPr lang="en-GB" dirty="0" smtClean="0"/>
              <a:t> del SCR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395536" y="1600200"/>
            <a:ext cx="8424936" cy="4525963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GB" sz="2200" dirty="0" smtClean="0"/>
              <a:t>La </a:t>
            </a:r>
            <a:r>
              <a:rPr lang="en-GB" sz="2200" dirty="0" err="1" smtClean="0"/>
              <a:t>implementación</a:t>
            </a:r>
            <a:r>
              <a:rPr lang="en-GB" sz="2200" dirty="0" smtClean="0"/>
              <a:t> ha </a:t>
            </a:r>
            <a:r>
              <a:rPr lang="en-GB" sz="2200" dirty="0" err="1" smtClean="0"/>
              <a:t>sido</a:t>
            </a:r>
            <a:r>
              <a:rPr lang="en-GB" sz="2200" dirty="0" smtClean="0"/>
              <a:t> </a:t>
            </a:r>
            <a:r>
              <a:rPr lang="en-GB" sz="2200" dirty="0" err="1" smtClean="0"/>
              <a:t>paulatina</a:t>
            </a:r>
            <a:r>
              <a:rPr lang="en-GB" sz="2200" dirty="0" smtClean="0"/>
              <a:t>, </a:t>
            </a:r>
            <a:r>
              <a:rPr lang="en-GB" sz="2200" dirty="0" err="1" smtClean="0"/>
              <a:t>consultando</a:t>
            </a:r>
            <a:r>
              <a:rPr lang="en-GB" sz="2200" dirty="0" smtClean="0"/>
              <a:t> con </a:t>
            </a:r>
            <a:r>
              <a:rPr lang="en-GB" sz="2200" dirty="0" err="1" smtClean="0"/>
              <a:t>profesionales</a:t>
            </a:r>
            <a:r>
              <a:rPr lang="en-GB" sz="2200" dirty="0" smtClean="0"/>
              <a:t> </a:t>
            </a:r>
            <a:r>
              <a:rPr lang="en-GB" sz="2200" dirty="0" err="1" smtClean="0"/>
              <a:t>médicos</a:t>
            </a:r>
            <a:r>
              <a:rPr lang="en-GB" sz="2200" dirty="0" smtClean="0"/>
              <a:t>, </a:t>
            </a:r>
            <a:r>
              <a:rPr lang="en-GB" sz="2200" dirty="0" err="1" smtClean="0"/>
              <a:t>proveedores</a:t>
            </a:r>
            <a:r>
              <a:rPr lang="en-GB" sz="2200" dirty="0" smtClean="0"/>
              <a:t> de </a:t>
            </a:r>
            <a:r>
              <a:rPr lang="en-GB" sz="2200" dirty="0" err="1" smtClean="0"/>
              <a:t>sistemas</a:t>
            </a:r>
            <a:r>
              <a:rPr lang="en-GB" sz="2200" dirty="0" smtClean="0"/>
              <a:t> y el </a:t>
            </a:r>
            <a:r>
              <a:rPr lang="en-GB" sz="2200" dirty="0" err="1" smtClean="0"/>
              <a:t>público</a:t>
            </a:r>
            <a:r>
              <a:rPr lang="en-GB" sz="2200" dirty="0" smtClean="0"/>
              <a:t> e </a:t>
            </a:r>
            <a:r>
              <a:rPr lang="en-GB" sz="2200" dirty="0" err="1" smtClean="0"/>
              <a:t>incorporando</a:t>
            </a:r>
            <a:r>
              <a:rPr lang="en-GB" sz="2200" dirty="0" smtClean="0"/>
              <a:t> </a:t>
            </a:r>
            <a:r>
              <a:rPr lang="en-GB" sz="2200" dirty="0" err="1" smtClean="0"/>
              <a:t>aprendizajes</a:t>
            </a:r>
            <a:r>
              <a:rPr lang="en-GB" sz="2200" dirty="0" smtClean="0"/>
              <a:t>: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GB" sz="2200" dirty="0" err="1" smtClean="0"/>
              <a:t>Marzo</a:t>
            </a:r>
            <a:r>
              <a:rPr lang="en-GB" sz="2200" dirty="0" smtClean="0"/>
              <a:t> 2007: se </a:t>
            </a:r>
            <a:r>
              <a:rPr lang="en-GB" sz="2200" dirty="0" err="1" smtClean="0"/>
              <a:t>crea</a:t>
            </a:r>
            <a:r>
              <a:rPr lang="en-GB" sz="2200" dirty="0" smtClean="0"/>
              <a:t> el primer SCR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GB" sz="2200" dirty="0" err="1" smtClean="0"/>
              <a:t>Enero</a:t>
            </a:r>
            <a:r>
              <a:rPr lang="en-GB" sz="2200" dirty="0" smtClean="0"/>
              <a:t> </a:t>
            </a:r>
            <a:r>
              <a:rPr lang="en-GB" sz="2200" dirty="0"/>
              <a:t>2010: </a:t>
            </a:r>
            <a:r>
              <a:rPr lang="en-GB" sz="2200" dirty="0" smtClean="0"/>
              <a:t>  1 </a:t>
            </a:r>
            <a:r>
              <a:rPr lang="en-GB" sz="2200" dirty="0" err="1"/>
              <a:t>millón</a:t>
            </a:r>
            <a:r>
              <a:rPr lang="en-GB" sz="2200" dirty="0"/>
              <a:t> de SCRs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GB" sz="2200" dirty="0" err="1"/>
              <a:t>Enero</a:t>
            </a:r>
            <a:r>
              <a:rPr lang="en-GB" sz="2200" dirty="0"/>
              <a:t> </a:t>
            </a:r>
            <a:r>
              <a:rPr lang="en-GB" sz="2200" dirty="0" smtClean="0"/>
              <a:t>2011:   4 </a:t>
            </a:r>
            <a:r>
              <a:rPr lang="en-GB" sz="2200" dirty="0" err="1" smtClean="0"/>
              <a:t>millones</a:t>
            </a:r>
            <a:endParaRPr lang="en-GB" sz="2200" dirty="0"/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GB" sz="2200" dirty="0" err="1"/>
              <a:t>Enero</a:t>
            </a:r>
            <a:r>
              <a:rPr lang="en-GB" sz="2200" dirty="0"/>
              <a:t> 2012: </a:t>
            </a:r>
            <a:r>
              <a:rPr lang="en-GB" sz="2200" dirty="0" smtClean="0"/>
              <a:t>11 </a:t>
            </a:r>
            <a:r>
              <a:rPr lang="en-GB" sz="2200" dirty="0" err="1"/>
              <a:t>millones</a:t>
            </a:r>
            <a:endParaRPr lang="en-GB" sz="2200" dirty="0"/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GB" sz="2200" dirty="0" err="1"/>
              <a:t>Enero</a:t>
            </a:r>
            <a:r>
              <a:rPr lang="en-GB" sz="2200" dirty="0"/>
              <a:t> 2013: </a:t>
            </a:r>
            <a:r>
              <a:rPr lang="en-GB" sz="2200" dirty="0" smtClean="0"/>
              <a:t>22 </a:t>
            </a:r>
            <a:r>
              <a:rPr lang="en-GB" sz="2200" dirty="0" err="1"/>
              <a:t>millones</a:t>
            </a:r>
            <a:endParaRPr lang="en-GB" sz="2200" dirty="0"/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GB" sz="2200" dirty="0" err="1"/>
              <a:t>Enero</a:t>
            </a:r>
            <a:r>
              <a:rPr lang="en-GB" sz="2200" dirty="0"/>
              <a:t> 2014: </a:t>
            </a:r>
            <a:r>
              <a:rPr lang="en-GB" sz="2200" dirty="0" smtClean="0"/>
              <a:t>33 </a:t>
            </a:r>
            <a:r>
              <a:rPr lang="en-GB" sz="2200" dirty="0" err="1"/>
              <a:t>millones</a:t>
            </a:r>
            <a:endParaRPr lang="en-GB" sz="2200" dirty="0"/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GB" sz="2200" dirty="0" err="1"/>
              <a:t>Enero</a:t>
            </a:r>
            <a:r>
              <a:rPr lang="en-GB" sz="2200" dirty="0"/>
              <a:t> 2015: </a:t>
            </a:r>
            <a:r>
              <a:rPr lang="en-GB" sz="2200" dirty="0" smtClean="0"/>
              <a:t>54 </a:t>
            </a:r>
            <a:r>
              <a:rPr lang="en-GB" sz="2200" dirty="0" err="1"/>
              <a:t>millones</a:t>
            </a:r>
            <a:endParaRPr lang="en-GB" sz="2200" dirty="0"/>
          </a:p>
          <a:p>
            <a:pPr lvl="1">
              <a:spcAft>
                <a:spcPts val="2000"/>
              </a:spcAft>
              <a:buClr>
                <a:schemeClr val="accent1"/>
              </a:buClr>
            </a:pPr>
            <a:endParaRPr lang="en-GB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6727971" y="3451191"/>
            <a:ext cx="1728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 smtClean="0">
                <a:solidFill>
                  <a:schemeClr val="accent1"/>
                </a:solidFill>
              </a:rPr>
              <a:t>campaña</a:t>
            </a:r>
            <a:r>
              <a:rPr lang="en-GB" sz="2200" dirty="0" smtClean="0">
                <a:solidFill>
                  <a:schemeClr val="accent1"/>
                </a:solidFill>
              </a:rPr>
              <a:t> de </a:t>
            </a:r>
            <a:r>
              <a:rPr lang="en-GB" sz="2200" dirty="0" err="1" smtClean="0">
                <a:solidFill>
                  <a:schemeClr val="accent1"/>
                </a:solidFill>
              </a:rPr>
              <a:t>información</a:t>
            </a:r>
            <a:r>
              <a:rPr lang="en-GB" sz="2200" dirty="0" smtClean="0">
                <a:solidFill>
                  <a:schemeClr val="accent1"/>
                </a:solidFill>
              </a:rPr>
              <a:t> </a:t>
            </a:r>
            <a:r>
              <a:rPr lang="en-GB" sz="2200" dirty="0" err="1" smtClean="0">
                <a:solidFill>
                  <a:schemeClr val="accent1"/>
                </a:solidFill>
              </a:rPr>
              <a:t>pública</a:t>
            </a:r>
            <a:endParaRPr lang="en-GB" sz="2200" dirty="0">
              <a:solidFill>
                <a:schemeClr val="accent1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868144" y="3212976"/>
            <a:ext cx="360040" cy="1584426"/>
          </a:xfrm>
          <a:prstGeom prst="rightBrace">
            <a:avLst/>
          </a:prstGeom>
          <a:ln w="317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3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Implementación</a:t>
            </a:r>
            <a:r>
              <a:rPr lang="en-GB" dirty="0" smtClean="0"/>
              <a:t> </a:t>
            </a:r>
            <a:r>
              <a:rPr lang="en-GB" dirty="0" err="1" smtClean="0"/>
              <a:t>nacional</a:t>
            </a:r>
            <a:r>
              <a:rPr lang="en-GB" dirty="0" smtClean="0"/>
              <a:t> del SCR - hoy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395536" y="1600200"/>
            <a:ext cx="8424936" cy="4525963"/>
          </a:xfrm>
        </p:spPr>
        <p:txBody>
          <a:bodyPr>
            <a:noAutofit/>
          </a:bodyPr>
          <a:lstStyle/>
          <a:p>
            <a:pPr>
              <a:spcAft>
                <a:spcPts val="2000"/>
              </a:spcAft>
              <a:buClr>
                <a:schemeClr val="accent1"/>
              </a:buClr>
            </a:pPr>
            <a:r>
              <a:rPr lang="en-GB" sz="2200" dirty="0">
                <a:solidFill>
                  <a:srgbClr val="B0006E"/>
                </a:solidFill>
              </a:rPr>
              <a:t>54 </a:t>
            </a:r>
            <a:r>
              <a:rPr lang="en-GB" sz="2200" dirty="0" err="1" smtClean="0">
                <a:solidFill>
                  <a:srgbClr val="B0006E"/>
                </a:solidFill>
              </a:rPr>
              <a:t>milliones</a:t>
            </a:r>
            <a:r>
              <a:rPr lang="en-GB" sz="2200" dirty="0" smtClean="0">
                <a:solidFill>
                  <a:srgbClr val="B0006E"/>
                </a:solidFill>
              </a:rPr>
              <a:t> de personas </a:t>
            </a:r>
            <a:r>
              <a:rPr lang="en-GB" sz="2200" dirty="0"/>
              <a:t>e</a:t>
            </a:r>
            <a:r>
              <a:rPr lang="en-GB" sz="2200" dirty="0" smtClean="0"/>
              <a:t>n </a:t>
            </a:r>
            <a:r>
              <a:rPr lang="en-GB" sz="2200" dirty="0" err="1" smtClean="0"/>
              <a:t>Inglaterra</a:t>
            </a:r>
            <a:r>
              <a:rPr lang="en-GB" sz="2200" dirty="0" smtClean="0"/>
              <a:t> </a:t>
            </a:r>
            <a:r>
              <a:rPr lang="en-GB" sz="2200" dirty="0" err="1" smtClean="0"/>
              <a:t>ahora</a:t>
            </a:r>
            <a:r>
              <a:rPr lang="en-GB" sz="2200" dirty="0" smtClean="0"/>
              <a:t> </a:t>
            </a:r>
            <a:r>
              <a:rPr lang="en-GB" sz="2200" dirty="0" err="1" smtClean="0"/>
              <a:t>tiene</a:t>
            </a:r>
            <a:r>
              <a:rPr lang="en-GB" sz="2200" dirty="0" smtClean="0"/>
              <a:t> un SCR </a:t>
            </a:r>
            <a:r>
              <a:rPr lang="en-GB" sz="2200" dirty="0"/>
              <a:t>–</a:t>
            </a:r>
            <a:br>
              <a:rPr lang="en-GB" sz="2200" dirty="0"/>
            </a:br>
            <a:r>
              <a:rPr lang="en-GB" sz="2200" dirty="0" smtClean="0"/>
              <a:t>un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r>
              <a:rPr lang="en-GB" sz="2200" dirty="0">
                <a:solidFill>
                  <a:srgbClr val="B0006E"/>
                </a:solidFill>
              </a:rPr>
              <a:t>95% </a:t>
            </a:r>
            <a:r>
              <a:rPr lang="en-GB" sz="2200" dirty="0" smtClean="0">
                <a:solidFill>
                  <a:srgbClr val="B0006E"/>
                </a:solidFill>
              </a:rPr>
              <a:t>de la </a:t>
            </a:r>
            <a:r>
              <a:rPr lang="en-GB" sz="2200" dirty="0" err="1" smtClean="0">
                <a:solidFill>
                  <a:srgbClr val="B0006E"/>
                </a:solidFill>
              </a:rPr>
              <a:t>población</a:t>
            </a:r>
            <a:endParaRPr lang="en-GB" sz="2200" dirty="0"/>
          </a:p>
          <a:p>
            <a:pPr>
              <a:spcAft>
                <a:spcPts val="2000"/>
              </a:spcAft>
              <a:buClr>
                <a:schemeClr val="accent1"/>
              </a:buClr>
            </a:pPr>
            <a:r>
              <a:rPr lang="en-GB" sz="2200" dirty="0" err="1" smtClean="0"/>
              <a:t>Más</a:t>
            </a:r>
            <a:r>
              <a:rPr lang="en-GB" sz="2200" dirty="0" smtClean="0"/>
              <a:t> de </a:t>
            </a:r>
            <a:r>
              <a:rPr lang="en-GB" sz="2200" dirty="0" smtClean="0">
                <a:solidFill>
                  <a:srgbClr val="B0006E"/>
                </a:solidFill>
              </a:rPr>
              <a:t>7,400 </a:t>
            </a:r>
            <a:r>
              <a:rPr lang="en-GB" sz="2200" dirty="0" err="1" smtClean="0">
                <a:solidFill>
                  <a:srgbClr val="B0006E"/>
                </a:solidFill>
              </a:rPr>
              <a:t>consultorios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r>
              <a:rPr lang="en-GB" sz="2200" dirty="0" err="1" smtClean="0">
                <a:solidFill>
                  <a:srgbClr val="B0006E"/>
                </a:solidFill>
              </a:rPr>
              <a:t>médicos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r>
              <a:rPr lang="en-GB" sz="2200" dirty="0" err="1" smtClean="0">
                <a:solidFill>
                  <a:srgbClr val="B0006E"/>
                </a:solidFill>
              </a:rPr>
              <a:t>primarios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r>
              <a:rPr lang="en-GB" sz="2200" dirty="0" err="1" smtClean="0"/>
              <a:t>han</a:t>
            </a:r>
            <a:r>
              <a:rPr lang="en-GB" sz="2200" dirty="0" smtClean="0"/>
              <a:t> </a:t>
            </a:r>
            <a:r>
              <a:rPr lang="en-GB" sz="2200" dirty="0" err="1" smtClean="0"/>
              <a:t>creado</a:t>
            </a:r>
            <a:r>
              <a:rPr lang="en-GB" sz="2200" dirty="0" smtClean="0"/>
              <a:t> SCRs</a:t>
            </a:r>
            <a:endParaRPr lang="en-GB" sz="2200" dirty="0"/>
          </a:p>
          <a:p>
            <a:pPr>
              <a:spcAft>
                <a:spcPts val="2000"/>
              </a:spcAft>
              <a:buClr>
                <a:schemeClr val="accent1"/>
              </a:buClr>
            </a:pPr>
            <a:r>
              <a:rPr lang="en-GB" sz="2200" dirty="0" smtClean="0"/>
              <a:t>El </a:t>
            </a:r>
            <a:r>
              <a:rPr lang="en-GB" sz="2200" dirty="0" err="1" smtClean="0"/>
              <a:t>nivel</a:t>
            </a:r>
            <a:r>
              <a:rPr lang="en-GB" sz="2200" dirty="0" smtClean="0"/>
              <a:t> de ‘opt-out’ </a:t>
            </a:r>
            <a:r>
              <a:rPr lang="en-GB" sz="2200" dirty="0" err="1" smtClean="0"/>
              <a:t>es</a:t>
            </a:r>
            <a:r>
              <a:rPr lang="en-GB" sz="2200" dirty="0" smtClean="0"/>
              <a:t> </a:t>
            </a:r>
            <a:r>
              <a:rPr lang="en-GB" sz="2200" dirty="0" err="1" smtClean="0">
                <a:solidFill>
                  <a:srgbClr val="B0006E"/>
                </a:solidFill>
              </a:rPr>
              <a:t>solamente</a:t>
            </a:r>
            <a:r>
              <a:rPr lang="en-GB" sz="2200" dirty="0" smtClean="0">
                <a:solidFill>
                  <a:srgbClr val="B0006E"/>
                </a:solidFill>
              </a:rPr>
              <a:t> 1.4</a:t>
            </a:r>
            <a:r>
              <a:rPr lang="en-GB" sz="2200" dirty="0">
                <a:solidFill>
                  <a:srgbClr val="B0006E"/>
                </a:solidFill>
              </a:rPr>
              <a:t>%</a:t>
            </a:r>
          </a:p>
          <a:p>
            <a:pPr>
              <a:buClr>
                <a:schemeClr val="accent1"/>
              </a:buClr>
            </a:pPr>
            <a:r>
              <a:rPr lang="en-GB" sz="2200" dirty="0">
                <a:solidFill>
                  <a:srgbClr val="B0006E"/>
                </a:solidFill>
              </a:rPr>
              <a:t>37,000 </a:t>
            </a:r>
            <a:r>
              <a:rPr lang="en-GB" sz="2200" dirty="0" smtClean="0">
                <a:solidFill>
                  <a:srgbClr val="B0006E"/>
                </a:solidFill>
              </a:rPr>
              <a:t>SCRs son </a:t>
            </a:r>
            <a:r>
              <a:rPr lang="en-GB" sz="2200" dirty="0" err="1" smtClean="0">
                <a:solidFill>
                  <a:srgbClr val="B0006E"/>
                </a:solidFill>
              </a:rPr>
              <a:t>accedidos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r>
              <a:rPr lang="en-GB" sz="2200" dirty="0" err="1" smtClean="0">
                <a:solidFill>
                  <a:srgbClr val="B0006E"/>
                </a:solidFill>
              </a:rPr>
              <a:t>por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r>
              <a:rPr lang="en-GB" sz="2200" dirty="0" err="1" smtClean="0">
                <a:solidFill>
                  <a:srgbClr val="B0006E"/>
                </a:solidFill>
              </a:rPr>
              <a:t>semana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endParaRPr lang="en-GB" sz="2200" dirty="0">
              <a:solidFill>
                <a:srgbClr val="B0006E"/>
              </a:solidFill>
            </a:endParaRPr>
          </a:p>
          <a:p>
            <a:pPr marL="0" indent="0">
              <a:buClr>
                <a:schemeClr val="accent1"/>
              </a:buClr>
              <a:buNone/>
            </a:pPr>
            <a:r>
              <a:rPr lang="en-GB" sz="2200" dirty="0"/>
              <a:t>	(1 </a:t>
            </a:r>
            <a:r>
              <a:rPr lang="en-GB" sz="2200" dirty="0" err="1" smtClean="0"/>
              <a:t>cada</a:t>
            </a:r>
            <a:r>
              <a:rPr lang="en-GB" sz="2200" dirty="0" smtClean="0"/>
              <a:t> 16 </a:t>
            </a:r>
            <a:r>
              <a:rPr lang="en-GB" sz="2200" dirty="0" err="1" smtClean="0"/>
              <a:t>segundos</a:t>
            </a:r>
            <a:r>
              <a:rPr lang="en-GB" sz="2200" dirty="0" smtClean="0"/>
              <a:t>, o 1.9 </a:t>
            </a:r>
            <a:r>
              <a:rPr lang="en-GB" sz="2200" dirty="0" err="1" smtClean="0"/>
              <a:t>millones</a:t>
            </a:r>
            <a:r>
              <a:rPr lang="en-GB" sz="2200" dirty="0" smtClean="0"/>
              <a:t>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año</a:t>
            </a:r>
            <a:r>
              <a:rPr lang="en-GB" sz="2200" dirty="0" smtClean="0"/>
              <a:t>)</a:t>
            </a:r>
            <a:endParaRPr lang="en-GB" sz="2200" dirty="0"/>
          </a:p>
          <a:p>
            <a:pPr marL="0" indent="0">
              <a:buClr>
                <a:schemeClr val="accent1"/>
              </a:buClr>
              <a:buNone/>
            </a:pPr>
            <a:r>
              <a:rPr lang="en-GB" sz="2200" dirty="0"/>
              <a:t>	- </a:t>
            </a:r>
            <a:r>
              <a:rPr lang="en-GB" sz="2200" dirty="0" err="1" smtClean="0"/>
              <a:t>esta</a:t>
            </a:r>
            <a:r>
              <a:rPr lang="en-GB" sz="2200" dirty="0" smtClean="0"/>
              <a:t> </a:t>
            </a:r>
            <a:r>
              <a:rPr lang="en-GB" sz="2200" dirty="0" err="1" smtClean="0"/>
              <a:t>cifra</a:t>
            </a:r>
            <a:r>
              <a:rPr lang="en-GB" sz="2200" dirty="0" smtClean="0"/>
              <a:t> </a:t>
            </a:r>
            <a:r>
              <a:rPr lang="en-GB" sz="2200" dirty="0" err="1" smtClean="0"/>
              <a:t>sigue</a:t>
            </a:r>
            <a:r>
              <a:rPr lang="en-GB" sz="2200" dirty="0" smtClean="0"/>
              <a:t> </a:t>
            </a:r>
            <a:r>
              <a:rPr lang="en-GB" sz="2200" dirty="0" err="1" smtClean="0"/>
              <a:t>aumentando</a:t>
            </a:r>
            <a:r>
              <a:rPr lang="en-GB" sz="2200" dirty="0" smtClean="0"/>
              <a:t> </a:t>
            </a:r>
            <a:r>
              <a:rPr lang="en-GB" sz="2200" dirty="0" err="1" smtClean="0"/>
              <a:t>constantemente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71628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 bwMode="auto">
          <a:xfrm>
            <a:off x="0" y="79648"/>
            <a:ext cx="3347864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2500" lnSpcReduction="10000"/>
          </a:bodyPr>
          <a:lstStyle/>
          <a:p>
            <a:pPr defTabSz="457200" eaLnBrk="0" hangingPunct="0">
              <a:defRPr/>
            </a:pPr>
            <a:r>
              <a:rPr lang="en-GB" sz="3300" b="1" dirty="0" err="1">
                <a:solidFill>
                  <a:srgbClr val="B0006E"/>
                </a:solidFill>
                <a:latin typeface="+mj-lt"/>
                <a:ea typeface="Frutiger 65 Bold"/>
                <a:cs typeface="Frutiger 65 Bold"/>
              </a:rPr>
              <a:t>Implementación</a:t>
            </a:r>
            <a:r>
              <a:rPr lang="en-GB" sz="3300" b="1" dirty="0">
                <a:solidFill>
                  <a:srgbClr val="B0006E"/>
                </a:solidFill>
                <a:latin typeface="+mj-lt"/>
                <a:ea typeface="Frutiger 65 Bold"/>
                <a:cs typeface="Frutiger 65 Bold"/>
              </a:rPr>
              <a:t> </a:t>
            </a:r>
            <a:r>
              <a:rPr lang="en-GB" sz="3300" b="1" dirty="0" err="1">
                <a:solidFill>
                  <a:srgbClr val="B0006E"/>
                </a:solidFill>
                <a:latin typeface="+mj-lt"/>
                <a:ea typeface="Frutiger 65 Bold"/>
                <a:cs typeface="Frutiger 65 Bold"/>
              </a:rPr>
              <a:t>nacional</a:t>
            </a:r>
            <a:r>
              <a:rPr lang="en-GB" sz="3300" b="1" dirty="0">
                <a:solidFill>
                  <a:srgbClr val="B0006E"/>
                </a:solidFill>
                <a:latin typeface="+mj-lt"/>
                <a:ea typeface="Frutiger 65 Bold"/>
                <a:cs typeface="Frutiger 65 Bold"/>
              </a:rPr>
              <a:t> del </a:t>
            </a:r>
            <a:r>
              <a:rPr lang="en-GB" sz="3300" b="1" dirty="0" smtClean="0">
                <a:solidFill>
                  <a:srgbClr val="B0006E"/>
                </a:solidFill>
                <a:latin typeface="+mj-lt"/>
                <a:ea typeface="Frutiger 65 Bold"/>
                <a:cs typeface="Frutiger 65 Bold"/>
              </a:rPr>
              <a:t>SCR</a:t>
            </a:r>
            <a:r>
              <a:rPr lang="en-GB" sz="3300" b="1" dirty="0" smtClean="0">
                <a:solidFill>
                  <a:srgbClr val="B0006E"/>
                </a:solidFill>
                <a:latin typeface="+mj-lt"/>
                <a:ea typeface="+mj-ea"/>
                <a:cs typeface="+mj-cs"/>
              </a:rPr>
              <a:t> hoy</a:t>
            </a:r>
            <a:r>
              <a:rPr lang="en-GB" sz="2400" dirty="0">
                <a:solidFill>
                  <a:prstClr val="black"/>
                </a:solidFill>
                <a:latin typeface="Frutiger 65 Bold"/>
                <a:ea typeface="+mj-ea"/>
                <a:cs typeface="+mj-cs"/>
              </a:rPr>
              <a:t/>
            </a:r>
            <a:br>
              <a:rPr lang="en-GB" sz="2400" dirty="0">
                <a:solidFill>
                  <a:prstClr val="black"/>
                </a:solidFill>
                <a:latin typeface="Frutiger 65 Bold"/>
                <a:ea typeface="+mj-ea"/>
                <a:cs typeface="+mj-cs"/>
              </a:rPr>
            </a:br>
            <a:r>
              <a:rPr lang="en-GB" sz="2400" dirty="0">
                <a:solidFill>
                  <a:prstClr val="black"/>
                </a:solidFill>
                <a:latin typeface="Frutiger 65 Bold"/>
                <a:ea typeface="+mj-ea"/>
                <a:cs typeface="+mj-cs"/>
              </a:rPr>
              <a:t/>
            </a:r>
            <a:br>
              <a:rPr lang="en-GB" sz="2400" dirty="0">
                <a:solidFill>
                  <a:prstClr val="black"/>
                </a:solidFill>
                <a:latin typeface="Frutiger 65 Bold"/>
                <a:ea typeface="+mj-ea"/>
                <a:cs typeface="+mj-cs"/>
              </a:rPr>
            </a:br>
            <a:r>
              <a:rPr lang="en-GB" sz="2200" dirty="0" err="1" smtClean="0">
                <a:solidFill>
                  <a:prstClr val="black"/>
                </a:solidFill>
                <a:ea typeface="+mj-ea"/>
                <a:cs typeface="+mj-cs"/>
              </a:rPr>
              <a:t>Abril</a:t>
            </a:r>
            <a:r>
              <a:rPr lang="en-GB" sz="2200" dirty="0" smtClean="0">
                <a:solidFill>
                  <a:prstClr val="black"/>
                </a:solidFill>
                <a:ea typeface="+mj-ea"/>
                <a:cs typeface="+mj-cs"/>
              </a:rPr>
              <a:t> 2015</a:t>
            </a:r>
            <a:endParaRPr lang="en-GB" sz="2200" dirty="0">
              <a:solidFill>
                <a:prstClr val="black"/>
              </a:solidFill>
              <a:ea typeface="+mj-ea"/>
              <a:cs typeface="+mj-cs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360450"/>
              </p:ext>
            </p:extLst>
          </p:nvPr>
        </p:nvGraphicFramePr>
        <p:xfrm>
          <a:off x="5580111" y="476672"/>
          <a:ext cx="3096345" cy="2016223"/>
        </p:xfrm>
        <a:graphic>
          <a:graphicData uri="http://schemas.openxmlformats.org/drawingml/2006/table">
            <a:tbl>
              <a:tblPr/>
              <a:tblGrid>
                <a:gridCol w="1482556"/>
                <a:gridCol w="555954"/>
                <a:gridCol w="555954"/>
                <a:gridCol w="151198"/>
                <a:gridCol w="350683"/>
              </a:tblGrid>
              <a:tr h="4694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GB" sz="16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GB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GB" sz="1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GB" sz="1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5583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600" b="1" i="0" u="none" strike="noStrike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 &lt; 60% SCRs </a:t>
                      </a:r>
                      <a:r>
                        <a:rPr lang="en-GB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creados</a:t>
                      </a:r>
                      <a:endParaRPr lang="en-GB" sz="1600" b="1" i="0" u="none" strike="noStrike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20000"/>
                        <a:lumOff val="80000"/>
                      </a:srgbClr>
                    </a:solidFill>
                  </a:tcPr>
                </a:tc>
              </a:tr>
              <a:tr h="515583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600" b="1" i="0" u="none" strike="noStrike" dirty="0" smtClean="0">
                          <a:latin typeface="Arial"/>
                        </a:rPr>
                        <a:t>  60%-99.9% SCRs </a:t>
                      </a:r>
                      <a:r>
                        <a:rPr lang="en-GB" sz="1600" b="1" i="0" u="none" strike="noStrike" dirty="0" err="1" smtClean="0">
                          <a:latin typeface="Arial"/>
                        </a:rPr>
                        <a:t>creados</a:t>
                      </a:r>
                      <a:endParaRPr lang="en-GB" sz="1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 fontAlgn="b"/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</a:tr>
              <a:tr h="515583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600" b="1" i="0" u="none" strike="noStrike" kern="120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600" b="1" i="0" u="none" strike="noStrike" dirty="0" smtClean="0">
                          <a:latin typeface="Arial"/>
                        </a:rPr>
                        <a:t>100% SCRs </a:t>
                      </a:r>
                      <a:r>
                        <a:rPr lang="en-GB" sz="1600" b="1" i="0" u="none" strike="noStrike" dirty="0" err="1" smtClean="0">
                          <a:latin typeface="Arial"/>
                        </a:rPr>
                        <a:t>creados</a:t>
                      </a:r>
                      <a:endParaRPr lang="en-GB" sz="1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 fontAlgn="b"/>
                      <a:endParaRPr lang="en-GB" sz="2000" b="0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75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088" y="284796"/>
            <a:ext cx="4852983" cy="649795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5435600" y="4868863"/>
            <a:ext cx="1368425" cy="2159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026" y="3837306"/>
            <a:ext cx="2103433" cy="174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Donde</a:t>
            </a:r>
            <a:r>
              <a:rPr lang="en-GB" dirty="0" smtClean="0"/>
              <a:t> se </a:t>
            </a:r>
            <a:r>
              <a:rPr lang="en-GB" dirty="0" err="1" smtClean="0"/>
              <a:t>utiliza</a:t>
            </a:r>
            <a:r>
              <a:rPr lang="en-GB" dirty="0" smtClean="0"/>
              <a:t> el SCR?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sz="2200" dirty="0" err="1" smtClean="0"/>
              <a:t>Por</a:t>
            </a:r>
            <a:r>
              <a:rPr lang="en-GB" sz="2200" dirty="0" smtClean="0"/>
              <a:t> personal medico </a:t>
            </a:r>
            <a:r>
              <a:rPr lang="en-GB" sz="2200" dirty="0" err="1" smtClean="0"/>
              <a:t>autorizado</a:t>
            </a:r>
            <a:r>
              <a:rPr lang="en-GB" sz="2200" dirty="0" smtClean="0"/>
              <a:t> en </a:t>
            </a:r>
            <a:r>
              <a:rPr lang="en-GB" sz="2200" dirty="0" err="1" smtClean="0"/>
              <a:t>las</a:t>
            </a:r>
            <a:r>
              <a:rPr lang="en-GB" sz="2200" dirty="0" smtClean="0"/>
              <a:t> </a:t>
            </a:r>
            <a:r>
              <a:rPr lang="en-GB" sz="2200" dirty="0" err="1" smtClean="0"/>
              <a:t>siguientes</a:t>
            </a:r>
            <a:r>
              <a:rPr lang="en-GB" sz="2200" dirty="0" smtClean="0"/>
              <a:t> </a:t>
            </a:r>
            <a:r>
              <a:rPr lang="en-GB" sz="2200" dirty="0" err="1" smtClean="0"/>
              <a:t>organizaciones</a:t>
            </a:r>
            <a:r>
              <a:rPr lang="en-GB" sz="2200" dirty="0" smtClean="0"/>
              <a:t>:</a:t>
            </a:r>
          </a:p>
          <a:p>
            <a:pPr>
              <a:spcBef>
                <a:spcPts val="500"/>
              </a:spcBef>
            </a:pPr>
            <a:r>
              <a:rPr lang="en-GB" sz="2200" dirty="0" err="1" smtClean="0"/>
              <a:t>Hospitales</a:t>
            </a:r>
            <a:r>
              <a:rPr lang="en-GB" sz="2200" dirty="0" smtClean="0"/>
              <a:t>, </a:t>
            </a:r>
            <a:r>
              <a:rPr lang="en-GB" sz="2200" dirty="0" err="1" smtClean="0"/>
              <a:t>incluyendo</a:t>
            </a:r>
            <a:r>
              <a:rPr lang="en-GB" sz="2200" dirty="0" smtClean="0"/>
              <a:t>:</a:t>
            </a:r>
          </a:p>
          <a:p>
            <a:pPr lvl="1">
              <a:spcBef>
                <a:spcPts val="400"/>
              </a:spcBef>
            </a:pPr>
            <a:r>
              <a:rPr lang="en-GB" sz="1800" dirty="0" err="1" smtClean="0"/>
              <a:t>Admisiones</a:t>
            </a:r>
            <a:endParaRPr lang="en-GB" sz="1800" dirty="0" smtClean="0"/>
          </a:p>
          <a:p>
            <a:pPr lvl="1">
              <a:spcBef>
                <a:spcPts val="400"/>
              </a:spcBef>
            </a:pPr>
            <a:r>
              <a:rPr lang="en-GB" sz="1800" dirty="0" err="1" smtClean="0"/>
              <a:t>Accidentes</a:t>
            </a:r>
            <a:r>
              <a:rPr lang="en-GB" sz="1800" dirty="0" smtClean="0"/>
              <a:t> </a:t>
            </a:r>
            <a:r>
              <a:rPr lang="en-GB" sz="1800" dirty="0"/>
              <a:t>y </a:t>
            </a:r>
            <a:r>
              <a:rPr lang="en-GB" sz="1800" dirty="0" err="1"/>
              <a:t>Emergencia</a:t>
            </a:r>
            <a:endParaRPr lang="en-GB" sz="1800" dirty="0"/>
          </a:p>
          <a:p>
            <a:pPr lvl="1">
              <a:spcBef>
                <a:spcPts val="400"/>
              </a:spcBef>
            </a:pPr>
            <a:r>
              <a:rPr lang="en-GB" sz="1800" dirty="0" err="1"/>
              <a:t>Farmacia</a:t>
            </a:r>
            <a:endParaRPr lang="en-GB" sz="1800" dirty="0"/>
          </a:p>
          <a:p>
            <a:pPr marL="0">
              <a:spcBef>
                <a:spcPts val="500"/>
              </a:spcBef>
            </a:pPr>
            <a:r>
              <a:rPr lang="en-GB" sz="2200" dirty="0" err="1" smtClean="0"/>
              <a:t>Ambulancias</a:t>
            </a:r>
            <a:endParaRPr lang="en-GB" sz="2200" dirty="0"/>
          </a:p>
          <a:p>
            <a:pPr marL="0">
              <a:spcBef>
                <a:spcPts val="500"/>
              </a:spcBef>
            </a:pPr>
            <a:r>
              <a:rPr lang="en-GB" sz="2200" dirty="0" err="1" smtClean="0"/>
              <a:t>Centros</a:t>
            </a:r>
            <a:r>
              <a:rPr lang="en-GB" sz="2200" dirty="0" smtClean="0"/>
              <a:t> de </a:t>
            </a:r>
            <a:r>
              <a:rPr lang="en-GB" sz="2200" dirty="0" err="1" smtClean="0"/>
              <a:t>tratamiento</a:t>
            </a:r>
            <a:r>
              <a:rPr lang="en-GB" sz="2200" dirty="0" smtClean="0"/>
              <a:t> de </a:t>
            </a:r>
            <a:r>
              <a:rPr lang="en-GB" sz="2200" dirty="0" err="1" smtClean="0"/>
              <a:t>lesiones</a:t>
            </a:r>
            <a:r>
              <a:rPr lang="en-GB" sz="2200" dirty="0" smtClean="0"/>
              <a:t> </a:t>
            </a:r>
            <a:r>
              <a:rPr lang="en-GB" sz="2200" dirty="0" err="1" smtClean="0"/>
              <a:t>leves</a:t>
            </a:r>
            <a:endParaRPr lang="en-GB" sz="2200" dirty="0" smtClean="0"/>
          </a:p>
          <a:p>
            <a:pPr marL="0">
              <a:spcBef>
                <a:spcPts val="500"/>
              </a:spcBef>
            </a:pPr>
            <a:r>
              <a:rPr lang="en-GB" sz="2200" dirty="0" err="1" smtClean="0"/>
              <a:t>Servicios</a:t>
            </a:r>
            <a:r>
              <a:rPr lang="en-GB" sz="2200" dirty="0" smtClean="0"/>
              <a:t> </a:t>
            </a:r>
            <a:r>
              <a:rPr lang="en-GB" sz="2200" dirty="0" err="1" smtClean="0"/>
              <a:t>médicos</a:t>
            </a:r>
            <a:r>
              <a:rPr lang="en-GB" sz="2200" dirty="0" smtClean="0"/>
              <a:t> </a:t>
            </a:r>
            <a:r>
              <a:rPr lang="en-GB" sz="2200" dirty="0" err="1" smtClean="0"/>
              <a:t>primarios</a:t>
            </a:r>
            <a:r>
              <a:rPr lang="en-GB" sz="2200" dirty="0" smtClean="0"/>
              <a:t> </a:t>
            </a:r>
            <a:r>
              <a:rPr lang="en-GB" sz="2200" dirty="0" err="1" smtClean="0"/>
              <a:t>fuera</a:t>
            </a:r>
            <a:r>
              <a:rPr lang="en-GB" sz="2200" dirty="0" smtClean="0"/>
              <a:t> de </a:t>
            </a:r>
            <a:r>
              <a:rPr lang="en-GB" sz="2200" dirty="0" err="1" smtClean="0"/>
              <a:t>horario</a:t>
            </a:r>
            <a:r>
              <a:rPr lang="en-GB" sz="2200" dirty="0" smtClean="0"/>
              <a:t> de </a:t>
            </a:r>
            <a:r>
              <a:rPr lang="en-GB" sz="2200" dirty="0" err="1" smtClean="0"/>
              <a:t>trabajo</a:t>
            </a:r>
            <a:endParaRPr lang="en-GB" sz="2200" dirty="0" smtClean="0"/>
          </a:p>
          <a:p>
            <a:pPr marL="0">
              <a:spcBef>
                <a:spcPts val="500"/>
              </a:spcBef>
            </a:pPr>
            <a:r>
              <a:rPr lang="en-GB" sz="2200" dirty="0" err="1"/>
              <a:t>Servicios</a:t>
            </a:r>
            <a:r>
              <a:rPr lang="en-GB" sz="2200" dirty="0"/>
              <a:t> </a:t>
            </a:r>
            <a:r>
              <a:rPr lang="en-GB" sz="2200" dirty="0" err="1" smtClean="0"/>
              <a:t>m</a:t>
            </a:r>
            <a:r>
              <a:rPr lang="en-GB" sz="2200" dirty="0" err="1"/>
              <a:t>é</a:t>
            </a:r>
            <a:r>
              <a:rPr lang="en-GB" sz="2200" dirty="0" err="1" smtClean="0"/>
              <a:t>dicos</a:t>
            </a:r>
            <a:r>
              <a:rPr lang="en-GB" sz="2200" dirty="0" smtClean="0"/>
              <a:t> </a:t>
            </a:r>
            <a:r>
              <a:rPr lang="en-GB" sz="2200" dirty="0" err="1"/>
              <a:t>primarios</a:t>
            </a:r>
            <a:r>
              <a:rPr lang="en-GB" sz="2200" dirty="0"/>
              <a:t> </a:t>
            </a:r>
            <a:r>
              <a:rPr lang="en-GB" sz="2200" dirty="0" err="1" smtClean="0"/>
              <a:t>que</a:t>
            </a:r>
            <a:r>
              <a:rPr lang="en-GB" sz="2200" dirty="0" smtClean="0"/>
              <a:t> no son </a:t>
            </a:r>
            <a:r>
              <a:rPr lang="en-GB" sz="2200" dirty="0" err="1" smtClean="0"/>
              <a:t>propios</a:t>
            </a:r>
            <a:r>
              <a:rPr lang="en-GB" sz="2200" dirty="0" smtClean="0"/>
              <a:t> del </a:t>
            </a:r>
            <a:r>
              <a:rPr lang="en-GB" sz="2200" dirty="0" err="1" smtClean="0"/>
              <a:t>paciente</a:t>
            </a:r>
            <a:r>
              <a:rPr lang="en-GB" sz="2200" dirty="0" smtClean="0"/>
              <a:t> </a:t>
            </a:r>
            <a:endParaRPr lang="en-GB" sz="2200" dirty="0"/>
          </a:p>
          <a:p>
            <a:pPr marL="0">
              <a:spcBef>
                <a:spcPts val="500"/>
              </a:spcBef>
            </a:pPr>
            <a:r>
              <a:rPr lang="en-GB" sz="2200" dirty="0" err="1" smtClean="0"/>
              <a:t>Servicio</a:t>
            </a:r>
            <a:r>
              <a:rPr lang="en-GB" sz="2200" dirty="0" smtClean="0"/>
              <a:t> 111 (</a:t>
            </a:r>
            <a:r>
              <a:rPr lang="en-GB" sz="2200" dirty="0" err="1" smtClean="0"/>
              <a:t>servicio</a:t>
            </a:r>
            <a:r>
              <a:rPr lang="en-GB" sz="2200" dirty="0" smtClean="0"/>
              <a:t> </a:t>
            </a:r>
            <a:r>
              <a:rPr lang="en-GB" sz="2200" dirty="0" err="1" smtClean="0"/>
              <a:t>telefónico</a:t>
            </a:r>
            <a:r>
              <a:rPr lang="en-GB" sz="2200" dirty="0" smtClean="0"/>
              <a:t> </a:t>
            </a:r>
            <a:r>
              <a:rPr lang="en-GB" sz="2200" dirty="0" err="1" smtClean="0"/>
              <a:t>dedicado</a:t>
            </a:r>
            <a:r>
              <a:rPr lang="en-GB" sz="2200" dirty="0" smtClean="0"/>
              <a:t> a la </a:t>
            </a:r>
            <a:r>
              <a:rPr lang="en-GB" sz="2200" dirty="0" err="1" smtClean="0"/>
              <a:t>salud</a:t>
            </a:r>
            <a:r>
              <a:rPr lang="en-GB" sz="2200" dirty="0" smtClean="0"/>
              <a:t>)</a:t>
            </a:r>
            <a:endParaRPr lang="en-GB" sz="2200" dirty="0"/>
          </a:p>
          <a:p>
            <a:pPr marL="0">
              <a:spcBef>
                <a:spcPts val="500"/>
              </a:spcBef>
            </a:pPr>
            <a:r>
              <a:rPr lang="en-GB" sz="2200" dirty="0" err="1" smtClean="0"/>
              <a:t>Equipos</a:t>
            </a:r>
            <a:r>
              <a:rPr lang="en-GB" sz="2200" dirty="0" smtClean="0"/>
              <a:t> de </a:t>
            </a:r>
            <a:r>
              <a:rPr lang="en-GB" sz="2200" dirty="0" err="1" smtClean="0"/>
              <a:t>cuidado</a:t>
            </a:r>
            <a:r>
              <a:rPr lang="en-GB" sz="2200" dirty="0" smtClean="0"/>
              <a:t> social y de </a:t>
            </a:r>
            <a:r>
              <a:rPr lang="en-GB" sz="2200" dirty="0" err="1" smtClean="0"/>
              <a:t>salud</a:t>
            </a:r>
            <a:r>
              <a:rPr lang="en-GB" sz="2200" dirty="0" smtClean="0"/>
              <a:t> mental en la </a:t>
            </a:r>
            <a:r>
              <a:rPr lang="en-GB" sz="2200" dirty="0" err="1" smtClean="0"/>
              <a:t>comunidad</a:t>
            </a:r>
            <a:r>
              <a:rPr lang="en-GB" sz="2200" dirty="0" smtClean="0"/>
              <a:t> </a:t>
            </a:r>
            <a:endParaRPr lang="en-GB" sz="2200" dirty="0"/>
          </a:p>
          <a:p>
            <a:pPr marL="0">
              <a:spcBef>
                <a:spcPts val="500"/>
              </a:spcBef>
            </a:pPr>
            <a:r>
              <a:rPr lang="en-GB" sz="2200" dirty="0" err="1" smtClean="0"/>
              <a:t>Farmacias</a:t>
            </a:r>
            <a:r>
              <a:rPr lang="en-GB" sz="2200" dirty="0" smtClean="0"/>
              <a:t>, </a:t>
            </a:r>
            <a:r>
              <a:rPr lang="en-GB" sz="2200" dirty="0" err="1" smtClean="0"/>
              <a:t>Hospicios</a:t>
            </a:r>
            <a:r>
              <a:rPr lang="en-GB" sz="2200" dirty="0" smtClean="0"/>
              <a:t> y </a:t>
            </a:r>
            <a:r>
              <a:rPr lang="en-GB" sz="2200" dirty="0" err="1" smtClean="0"/>
              <a:t>Prisiones</a:t>
            </a:r>
            <a:endParaRPr lang="en-GB" sz="22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42139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Cuales</a:t>
            </a:r>
            <a:r>
              <a:rPr lang="en-GB" dirty="0" smtClean="0"/>
              <a:t> son los </a:t>
            </a:r>
            <a:r>
              <a:rPr lang="en-GB" dirty="0" err="1" smtClean="0"/>
              <a:t>pacientes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benefician</a:t>
            </a:r>
            <a:r>
              <a:rPr lang="en-GB" dirty="0" smtClean="0"/>
              <a:t> </a:t>
            </a:r>
            <a:r>
              <a:rPr lang="en-GB" dirty="0" err="1" smtClean="0"/>
              <a:t>más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2200" dirty="0" err="1" smtClean="0"/>
              <a:t>Pacientes</a:t>
            </a:r>
            <a:r>
              <a:rPr lang="en-GB" sz="2200" dirty="0" smtClean="0"/>
              <a:t> con </a:t>
            </a:r>
            <a:r>
              <a:rPr lang="en-GB" sz="2200" dirty="0" err="1" smtClean="0"/>
              <a:t>múltiples</a:t>
            </a:r>
            <a:r>
              <a:rPr lang="en-GB" sz="2200" dirty="0" smtClean="0"/>
              <a:t> </a:t>
            </a:r>
            <a:r>
              <a:rPr lang="en-GB" sz="2200" dirty="0" err="1" smtClean="0"/>
              <a:t>medicaciones</a:t>
            </a:r>
            <a:r>
              <a:rPr lang="en-GB" sz="2200" dirty="0" smtClean="0"/>
              <a:t>,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ejemplo</a:t>
            </a:r>
            <a:r>
              <a:rPr lang="en-GB" sz="2200" dirty="0" smtClean="0"/>
              <a:t> </a:t>
            </a:r>
            <a:r>
              <a:rPr lang="en-GB" sz="2200" dirty="0" err="1" smtClean="0"/>
              <a:t>aquellos</a:t>
            </a:r>
            <a:r>
              <a:rPr lang="en-GB" sz="2200" dirty="0" smtClean="0"/>
              <a:t> con </a:t>
            </a:r>
            <a:r>
              <a:rPr lang="en-GB" sz="2200" dirty="0" err="1" smtClean="0"/>
              <a:t>enfermedades</a:t>
            </a:r>
            <a:r>
              <a:rPr lang="en-GB" sz="2200" dirty="0" smtClean="0"/>
              <a:t> </a:t>
            </a:r>
            <a:r>
              <a:rPr lang="en-GB" sz="2200" dirty="0" err="1" smtClean="0"/>
              <a:t>crónicas</a:t>
            </a:r>
            <a:r>
              <a:rPr lang="en-GB" sz="2200" dirty="0" smtClean="0"/>
              <a:t> o de </a:t>
            </a:r>
            <a:r>
              <a:rPr lang="en-GB" sz="2200" dirty="0" err="1" smtClean="0"/>
              <a:t>mucha</a:t>
            </a:r>
            <a:r>
              <a:rPr lang="en-GB" sz="2200" dirty="0" smtClean="0"/>
              <a:t> </a:t>
            </a:r>
            <a:r>
              <a:rPr lang="en-GB" sz="2200" dirty="0" err="1" smtClean="0"/>
              <a:t>edad</a:t>
            </a:r>
            <a:r>
              <a:rPr lang="en-GB" sz="2200" dirty="0" smtClean="0"/>
              <a:t> con </a:t>
            </a:r>
            <a:r>
              <a:rPr lang="en-GB" sz="2200" dirty="0" err="1" smtClean="0"/>
              <a:t>problemas</a:t>
            </a:r>
            <a:r>
              <a:rPr lang="en-GB" sz="2200" dirty="0" smtClean="0"/>
              <a:t> de </a:t>
            </a:r>
            <a:r>
              <a:rPr lang="en-GB" sz="2200" dirty="0" err="1" smtClean="0"/>
              <a:t>salud</a:t>
            </a:r>
            <a:endParaRPr lang="en-GB" sz="2200" dirty="0" smtClean="0"/>
          </a:p>
          <a:p>
            <a:pPr>
              <a:spcBef>
                <a:spcPts val="1800"/>
              </a:spcBef>
            </a:pPr>
            <a:r>
              <a:rPr lang="en-GB" sz="2200" dirty="0" err="1" smtClean="0"/>
              <a:t>Grupos</a:t>
            </a:r>
            <a:r>
              <a:rPr lang="en-GB" sz="2200" dirty="0" smtClean="0"/>
              <a:t> de </a:t>
            </a:r>
            <a:r>
              <a:rPr lang="en-GB" sz="2200" dirty="0" err="1" smtClean="0"/>
              <a:t>pacientes</a:t>
            </a:r>
            <a:r>
              <a:rPr lang="en-GB" sz="2200" dirty="0" smtClean="0"/>
              <a:t> </a:t>
            </a:r>
            <a:r>
              <a:rPr lang="en-GB" sz="2200" dirty="0" err="1" smtClean="0"/>
              <a:t>vulnerables</a:t>
            </a:r>
            <a:r>
              <a:rPr lang="en-GB" sz="2200" dirty="0" smtClean="0"/>
              <a:t>: </a:t>
            </a:r>
          </a:p>
          <a:p>
            <a:pPr lvl="1">
              <a:spcBef>
                <a:spcPts val="600"/>
              </a:spcBef>
            </a:pPr>
            <a:r>
              <a:rPr lang="en-GB" sz="2000" dirty="0" err="1" smtClean="0"/>
              <a:t>pacientes</a:t>
            </a:r>
            <a:r>
              <a:rPr lang="en-GB" sz="2000" dirty="0" smtClean="0"/>
              <a:t> en </a:t>
            </a:r>
            <a:r>
              <a:rPr lang="en-GB" sz="2000" dirty="0" err="1" smtClean="0"/>
              <a:t>cuidado</a:t>
            </a:r>
            <a:r>
              <a:rPr lang="en-GB" sz="2000" dirty="0" smtClean="0"/>
              <a:t> </a:t>
            </a:r>
            <a:r>
              <a:rPr lang="en-GB" sz="2000" dirty="0" err="1" smtClean="0"/>
              <a:t>paliativo</a:t>
            </a:r>
            <a:r>
              <a:rPr lang="en-GB" sz="2000" dirty="0" smtClean="0"/>
              <a:t>, </a:t>
            </a:r>
          </a:p>
          <a:p>
            <a:pPr lvl="1">
              <a:spcBef>
                <a:spcPts val="600"/>
              </a:spcBef>
            </a:pPr>
            <a:r>
              <a:rPr lang="en-GB" sz="2000" dirty="0" err="1" smtClean="0"/>
              <a:t>pacientes</a:t>
            </a:r>
            <a:r>
              <a:rPr lang="en-GB" sz="2000" dirty="0" smtClean="0"/>
              <a:t> </a:t>
            </a:r>
            <a:r>
              <a:rPr lang="en-GB" sz="2000" dirty="0" err="1" smtClean="0"/>
              <a:t>transeúntes</a:t>
            </a:r>
            <a:r>
              <a:rPr lang="en-GB" sz="2000" dirty="0" smtClean="0"/>
              <a:t> o sin </a:t>
            </a:r>
            <a:r>
              <a:rPr lang="en-GB" sz="2000" dirty="0" err="1" smtClean="0"/>
              <a:t>hogar</a:t>
            </a:r>
            <a:r>
              <a:rPr lang="en-GB" sz="2000" dirty="0" smtClean="0"/>
              <a:t>, </a:t>
            </a:r>
          </a:p>
          <a:p>
            <a:pPr lvl="1">
              <a:spcBef>
                <a:spcPts val="600"/>
              </a:spcBef>
            </a:pPr>
            <a:r>
              <a:rPr lang="en-GB" sz="2000" dirty="0" err="1" smtClean="0"/>
              <a:t>pacientes</a:t>
            </a:r>
            <a:r>
              <a:rPr lang="en-GB" sz="2000" dirty="0" smtClean="0"/>
              <a:t> con </a:t>
            </a:r>
            <a:r>
              <a:rPr lang="en-GB" sz="2000" dirty="0" err="1" smtClean="0"/>
              <a:t>dificultades</a:t>
            </a:r>
            <a:r>
              <a:rPr lang="en-GB" sz="2000" dirty="0" smtClean="0"/>
              <a:t> de </a:t>
            </a:r>
            <a:r>
              <a:rPr lang="en-GB" sz="2000" dirty="0" err="1" smtClean="0"/>
              <a:t>aprendizaje</a:t>
            </a:r>
            <a:endParaRPr lang="en-GB" sz="2000" dirty="0" smtClean="0"/>
          </a:p>
          <a:p>
            <a:pPr>
              <a:spcBef>
                <a:spcPts val="1800"/>
              </a:spcBef>
            </a:pPr>
            <a:r>
              <a:rPr lang="en-GB" sz="2200" dirty="0" err="1" smtClean="0"/>
              <a:t>Pacientes</a:t>
            </a:r>
            <a:r>
              <a:rPr lang="en-GB" sz="2200" dirty="0" smtClean="0"/>
              <a:t> con </a:t>
            </a:r>
            <a:r>
              <a:rPr lang="en-GB" sz="2200" dirty="0" err="1" smtClean="0"/>
              <a:t>dificultades</a:t>
            </a:r>
            <a:r>
              <a:rPr lang="en-GB" sz="2200" dirty="0" smtClean="0"/>
              <a:t> en </a:t>
            </a:r>
            <a:r>
              <a:rPr lang="en-GB" sz="2200" dirty="0" err="1" smtClean="0"/>
              <a:t>comunicar</a:t>
            </a:r>
            <a:r>
              <a:rPr lang="en-GB" sz="2200" dirty="0" smtClean="0"/>
              <a:t> </a:t>
            </a:r>
            <a:r>
              <a:rPr lang="en-GB" sz="2200" dirty="0" err="1" smtClean="0"/>
              <a:t>su</a:t>
            </a:r>
            <a:r>
              <a:rPr lang="en-GB" sz="2200" dirty="0" smtClean="0"/>
              <a:t> </a:t>
            </a:r>
            <a:r>
              <a:rPr lang="en-GB" sz="2200" dirty="0" err="1" smtClean="0"/>
              <a:t>información</a:t>
            </a:r>
            <a:r>
              <a:rPr lang="en-GB" sz="2200" dirty="0" smtClean="0"/>
              <a:t> </a:t>
            </a:r>
            <a:r>
              <a:rPr lang="en-GB" sz="2200" dirty="0" err="1" smtClean="0"/>
              <a:t>medica</a:t>
            </a:r>
            <a:r>
              <a:rPr lang="en-GB" sz="2200" dirty="0" smtClean="0"/>
              <a:t>:</a:t>
            </a:r>
          </a:p>
          <a:p>
            <a:pPr lvl="1">
              <a:spcBef>
                <a:spcPts val="600"/>
              </a:spcBef>
            </a:pPr>
            <a:r>
              <a:rPr lang="en-GB" sz="2000" dirty="0" err="1"/>
              <a:t>porque</a:t>
            </a:r>
            <a:r>
              <a:rPr lang="en-GB" sz="2000" dirty="0"/>
              <a:t> </a:t>
            </a:r>
            <a:r>
              <a:rPr lang="en-GB" sz="2000" dirty="0" err="1"/>
              <a:t>esa</a:t>
            </a:r>
            <a:r>
              <a:rPr lang="en-GB" sz="2000" dirty="0"/>
              <a:t> </a:t>
            </a:r>
            <a:r>
              <a:rPr lang="en-GB" sz="2000" dirty="0" err="1"/>
              <a:t>información</a:t>
            </a:r>
            <a:r>
              <a:rPr lang="en-GB" sz="2000" dirty="0"/>
              <a:t> </a:t>
            </a:r>
            <a:r>
              <a:rPr lang="en-GB" sz="2000" dirty="0" err="1"/>
              <a:t>es</a:t>
            </a:r>
            <a:r>
              <a:rPr lang="en-GB" sz="2000" dirty="0"/>
              <a:t> </a:t>
            </a:r>
            <a:r>
              <a:rPr lang="en-GB" sz="2000" dirty="0" err="1"/>
              <a:t>muy</a:t>
            </a:r>
            <a:r>
              <a:rPr lang="en-GB" sz="2000" dirty="0"/>
              <a:t> </a:t>
            </a:r>
            <a:r>
              <a:rPr lang="en-GB" sz="2000" dirty="0" err="1"/>
              <a:t>compleja</a:t>
            </a:r>
            <a:r>
              <a:rPr lang="en-GB" sz="2000" dirty="0"/>
              <a:t>, </a:t>
            </a:r>
          </a:p>
          <a:p>
            <a:pPr lvl="1">
              <a:spcBef>
                <a:spcPts val="600"/>
              </a:spcBef>
            </a:pPr>
            <a:r>
              <a:rPr lang="en-GB" sz="2000" dirty="0" err="1"/>
              <a:t>porque</a:t>
            </a:r>
            <a:r>
              <a:rPr lang="en-GB" sz="2000" dirty="0"/>
              <a:t> no </a:t>
            </a:r>
            <a:r>
              <a:rPr lang="en-GB" sz="2000" dirty="0" err="1"/>
              <a:t>hablan</a:t>
            </a:r>
            <a:r>
              <a:rPr lang="en-GB" sz="2000" dirty="0"/>
              <a:t> </a:t>
            </a:r>
            <a:r>
              <a:rPr lang="en-GB" sz="2000" dirty="0" err="1"/>
              <a:t>Inglés</a:t>
            </a:r>
            <a:r>
              <a:rPr lang="en-GB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59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Ejemplos</a:t>
            </a:r>
            <a:r>
              <a:rPr lang="en-GB" dirty="0" smtClean="0"/>
              <a:t> del SCR en </a:t>
            </a:r>
            <a:r>
              <a:rPr lang="en-GB" dirty="0" err="1" smtClean="0"/>
              <a:t>acción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200" dirty="0" err="1" smtClean="0">
                <a:hlinkClick r:id="rId3" tooltip="Storyboard D - elderly patient in emergency dept"/>
              </a:rPr>
              <a:t>Paciente</a:t>
            </a:r>
            <a:r>
              <a:rPr lang="en-GB" sz="2200" dirty="0" smtClean="0">
                <a:hlinkClick r:id="rId3" tooltip="Storyboard D - elderly patient in emergency dept"/>
              </a:rPr>
              <a:t> </a:t>
            </a:r>
            <a:r>
              <a:rPr lang="en-GB" sz="2200" dirty="0" err="1" smtClean="0">
                <a:hlinkClick r:id="rId3" tooltip="Storyboard D - elderly patient in emergency dept"/>
              </a:rPr>
              <a:t>anciano</a:t>
            </a:r>
            <a:r>
              <a:rPr lang="en-GB" sz="2200" dirty="0" smtClean="0">
                <a:hlinkClick r:id="rId3" tooltip="Storyboard D - elderly patient in emergency dept"/>
              </a:rPr>
              <a:t> en el </a:t>
            </a:r>
            <a:r>
              <a:rPr lang="en-GB" sz="2200" dirty="0" err="1" smtClean="0">
                <a:hlinkClick r:id="rId3" tooltip="Storyboard D - elderly patient in emergency dept"/>
              </a:rPr>
              <a:t>servicio</a:t>
            </a:r>
            <a:r>
              <a:rPr lang="en-GB" sz="2200" dirty="0" smtClean="0">
                <a:hlinkClick r:id="rId3" tooltip="Storyboard D - elderly patient in emergency dept"/>
              </a:rPr>
              <a:t> de </a:t>
            </a:r>
            <a:r>
              <a:rPr lang="en-GB" sz="2200" dirty="0" err="1" smtClean="0">
                <a:hlinkClick r:id="rId3" tooltip="Storyboard D - elderly patient in emergency dept"/>
              </a:rPr>
              <a:t>emergencia</a:t>
            </a:r>
            <a:r>
              <a:rPr lang="en-GB" sz="2200" dirty="0" smtClean="0">
                <a:hlinkClick r:id="rId3" tooltip="Storyboard D - elderly patient in emergency dept"/>
              </a:rPr>
              <a:t> </a:t>
            </a:r>
            <a:r>
              <a:rPr lang="en-GB" sz="2200" dirty="0">
                <a:hlinkClick r:id="rId3" tooltip="Storyboard D - elderly patient in emergency dept"/>
              </a:rPr>
              <a:t>(PDF, 302.1kB)</a:t>
            </a:r>
            <a:endParaRPr lang="en-GB" sz="2200" dirty="0"/>
          </a:p>
          <a:p>
            <a:pPr>
              <a:lnSpc>
                <a:spcPct val="150000"/>
              </a:lnSpc>
            </a:pPr>
            <a:r>
              <a:rPr lang="en-GB" sz="2200" dirty="0" err="1" smtClean="0">
                <a:hlinkClick r:id="rId4" tooltip="Storyboard E - community and intermediate care"/>
              </a:rPr>
              <a:t>Cuidado</a:t>
            </a:r>
            <a:r>
              <a:rPr lang="en-GB" sz="2200" dirty="0" smtClean="0">
                <a:hlinkClick r:id="rId4" tooltip="Storyboard E - community and intermediate care"/>
              </a:rPr>
              <a:t> </a:t>
            </a:r>
            <a:r>
              <a:rPr lang="en-GB" sz="2200" dirty="0" err="1" smtClean="0">
                <a:hlinkClick r:id="rId4" tooltip="Storyboard E - community and intermediate care"/>
              </a:rPr>
              <a:t>intermedio</a:t>
            </a:r>
            <a:r>
              <a:rPr lang="en-GB" sz="2200" dirty="0" smtClean="0">
                <a:hlinkClick r:id="rId4" tooltip="Storyboard E - community and intermediate care"/>
              </a:rPr>
              <a:t> en la </a:t>
            </a:r>
            <a:r>
              <a:rPr lang="en-GB" sz="2200" dirty="0" err="1" smtClean="0">
                <a:hlinkClick r:id="rId4" tooltip="Storyboard E - community and intermediate care"/>
              </a:rPr>
              <a:t>comunidad</a:t>
            </a:r>
            <a:r>
              <a:rPr lang="en-GB" sz="2200" dirty="0" smtClean="0">
                <a:hlinkClick r:id="rId4" tooltip="Storyboard E - community and intermediate care"/>
              </a:rPr>
              <a:t> </a:t>
            </a:r>
            <a:r>
              <a:rPr lang="en-GB" sz="2200" dirty="0">
                <a:hlinkClick r:id="rId4" tooltip="Storyboard E - community and intermediate care"/>
              </a:rPr>
              <a:t>(PDF, 293.0kB)</a:t>
            </a:r>
            <a:endParaRPr lang="en-GB" sz="2200" dirty="0"/>
          </a:p>
          <a:p>
            <a:pPr>
              <a:lnSpc>
                <a:spcPct val="150000"/>
              </a:lnSpc>
            </a:pPr>
            <a:r>
              <a:rPr lang="en-GB" sz="2200" dirty="0" err="1" smtClean="0">
                <a:hlinkClick r:id="rId5" tooltip="Storyboard F - hospital pharmacy"/>
              </a:rPr>
              <a:t>Servicio</a:t>
            </a:r>
            <a:r>
              <a:rPr lang="en-GB" sz="2200" dirty="0" smtClean="0">
                <a:hlinkClick r:id="rId5" tooltip="Storyboard F - hospital pharmacy"/>
              </a:rPr>
              <a:t> de </a:t>
            </a:r>
            <a:r>
              <a:rPr lang="en-GB" sz="2200" dirty="0" err="1">
                <a:hlinkClick r:id="rId5" tooltip="Storyboard F - hospital pharmacy"/>
              </a:rPr>
              <a:t>f</a:t>
            </a:r>
            <a:r>
              <a:rPr lang="en-GB" sz="2200" dirty="0" err="1" smtClean="0">
                <a:hlinkClick r:id="rId5" tooltip="Storyboard F - hospital pharmacy"/>
              </a:rPr>
              <a:t>armacia</a:t>
            </a:r>
            <a:r>
              <a:rPr lang="en-GB" sz="2200" dirty="0" smtClean="0">
                <a:hlinkClick r:id="rId5" tooltip="Storyboard F - hospital pharmacy"/>
              </a:rPr>
              <a:t> en un hospital (PDF</a:t>
            </a:r>
            <a:r>
              <a:rPr lang="en-GB" sz="2200" dirty="0">
                <a:hlinkClick r:id="rId5" tooltip="Storyboard F - hospital pharmacy"/>
              </a:rPr>
              <a:t>, 309.0kB)</a:t>
            </a:r>
            <a:endParaRPr lang="en-GB" sz="2200" dirty="0"/>
          </a:p>
          <a:p>
            <a:pPr>
              <a:lnSpc>
                <a:spcPct val="150000"/>
              </a:lnSpc>
            </a:pPr>
            <a:r>
              <a:rPr lang="en-GB" sz="2200" dirty="0" err="1" smtClean="0">
                <a:hlinkClick r:id="rId6" tooltip="Storyboard G - GP temporary resident"/>
              </a:rPr>
              <a:t>Residente</a:t>
            </a:r>
            <a:r>
              <a:rPr lang="en-GB" sz="2200" dirty="0" smtClean="0">
                <a:hlinkClick r:id="rId6" tooltip="Storyboard G - GP temporary resident"/>
              </a:rPr>
              <a:t> </a:t>
            </a:r>
            <a:r>
              <a:rPr lang="en-GB" sz="2200" dirty="0" err="1" smtClean="0">
                <a:hlinkClick r:id="rId6" tooltip="Storyboard G - GP temporary resident"/>
              </a:rPr>
              <a:t>temporario</a:t>
            </a:r>
            <a:r>
              <a:rPr lang="en-GB" sz="2200" dirty="0" smtClean="0">
                <a:hlinkClick r:id="rId6" tooltip="Storyboard G - GP temporary resident"/>
              </a:rPr>
              <a:t> en </a:t>
            </a:r>
            <a:r>
              <a:rPr lang="en-GB" sz="2200" dirty="0" err="1" smtClean="0">
                <a:hlinkClick r:id="rId6" tooltip="Storyboard G - GP temporary resident"/>
              </a:rPr>
              <a:t>servicio</a:t>
            </a:r>
            <a:r>
              <a:rPr lang="en-GB" sz="2200" dirty="0" smtClean="0">
                <a:hlinkClick r:id="rId6" tooltip="Storyboard G - GP temporary resident"/>
              </a:rPr>
              <a:t> </a:t>
            </a:r>
            <a:r>
              <a:rPr lang="en-GB" sz="2200" dirty="0" err="1" smtClean="0">
                <a:hlinkClick r:id="rId6" tooltip="Storyboard G - GP temporary resident"/>
              </a:rPr>
              <a:t>médico</a:t>
            </a:r>
            <a:r>
              <a:rPr lang="en-GB" sz="2200" dirty="0" smtClean="0">
                <a:hlinkClick r:id="rId6" tooltip="Storyboard G - GP temporary resident"/>
              </a:rPr>
              <a:t> </a:t>
            </a:r>
            <a:r>
              <a:rPr lang="en-GB" sz="2200" dirty="0" err="1" smtClean="0">
                <a:hlinkClick r:id="rId6" tooltip="Storyboard G - GP temporary resident"/>
              </a:rPr>
              <a:t>primario</a:t>
            </a:r>
            <a:r>
              <a:rPr lang="en-GB" sz="2200" dirty="0" smtClean="0">
                <a:hlinkClick r:id="rId6" tooltip="Storyboard G - GP temporary resident"/>
              </a:rPr>
              <a:t> (PDF</a:t>
            </a:r>
            <a:r>
              <a:rPr lang="en-GB" sz="2200" dirty="0">
                <a:hlinkClick r:id="rId6" tooltip="Storyboard G - GP temporary resident"/>
              </a:rPr>
              <a:t>, 1.4MB)</a:t>
            </a:r>
            <a:endParaRPr lang="en-GB" sz="2200" dirty="0"/>
          </a:p>
          <a:p>
            <a:pPr>
              <a:lnSpc>
                <a:spcPct val="150000"/>
              </a:lnSpc>
            </a:pPr>
            <a:r>
              <a:rPr lang="en-GB" sz="2200" dirty="0" err="1" smtClean="0">
                <a:hlinkClick r:id="rId7" tooltip="Storyboard H - ambulance clinical hub"/>
              </a:rPr>
              <a:t>Servicio</a:t>
            </a:r>
            <a:r>
              <a:rPr lang="en-GB" sz="2200" dirty="0" smtClean="0">
                <a:hlinkClick r:id="rId7" tooltip="Storyboard H - ambulance clinical hub"/>
              </a:rPr>
              <a:t> de </a:t>
            </a:r>
            <a:r>
              <a:rPr lang="en-GB" sz="2200" dirty="0" err="1" smtClean="0">
                <a:hlinkClick r:id="rId7" tooltip="Storyboard H - ambulance clinical hub"/>
              </a:rPr>
              <a:t>ambulancias</a:t>
            </a:r>
            <a:r>
              <a:rPr lang="en-GB" sz="2200" dirty="0" smtClean="0">
                <a:hlinkClick r:id="rId7" tooltip="Storyboard H - ambulance clinical hub"/>
              </a:rPr>
              <a:t> (</a:t>
            </a:r>
            <a:r>
              <a:rPr lang="en-GB" sz="2200" dirty="0">
                <a:hlinkClick r:id="rId7" tooltip="Storyboard H - ambulance clinical hub"/>
              </a:rPr>
              <a:t>PDF, 1.8MB)</a:t>
            </a:r>
            <a:endParaRPr lang="en-GB" sz="2200" dirty="0"/>
          </a:p>
          <a:p>
            <a:pPr>
              <a:lnSpc>
                <a:spcPct val="150000"/>
              </a:lnSpc>
            </a:pPr>
            <a:r>
              <a:rPr lang="en-GB" sz="2200" dirty="0" smtClean="0">
                <a:hlinkClick r:id="rId8" tooltip="Storyboard I - minor injuries unit"/>
              </a:rPr>
              <a:t>Centro de </a:t>
            </a:r>
            <a:r>
              <a:rPr lang="en-GB" sz="2200" dirty="0" err="1" smtClean="0">
                <a:hlinkClick r:id="rId8" tooltip="Storyboard I - minor injuries unit"/>
              </a:rPr>
              <a:t>tratamiento</a:t>
            </a:r>
            <a:r>
              <a:rPr lang="en-GB" sz="2200" dirty="0" smtClean="0">
                <a:hlinkClick r:id="rId8" tooltip="Storyboard I - minor injuries unit"/>
              </a:rPr>
              <a:t> de </a:t>
            </a:r>
            <a:r>
              <a:rPr lang="en-GB" sz="2200" dirty="0" err="1" smtClean="0">
                <a:hlinkClick r:id="rId8" tooltip="Storyboard I - minor injuries unit"/>
              </a:rPr>
              <a:t>lesiones</a:t>
            </a:r>
            <a:r>
              <a:rPr lang="en-GB" sz="2200" dirty="0" smtClean="0">
                <a:hlinkClick r:id="rId8" tooltip="Storyboard I - minor injuries unit"/>
              </a:rPr>
              <a:t> </a:t>
            </a:r>
            <a:r>
              <a:rPr lang="en-GB" sz="2200" dirty="0" err="1" smtClean="0">
                <a:hlinkClick r:id="rId8" tooltip="Storyboard I - minor injuries unit"/>
              </a:rPr>
              <a:t>leves</a:t>
            </a:r>
            <a:r>
              <a:rPr lang="en-GB" sz="2200" dirty="0" smtClean="0">
                <a:hlinkClick r:id="rId8" tooltip="Storyboard I - minor injuries unit"/>
              </a:rPr>
              <a:t> (PDF</a:t>
            </a:r>
            <a:r>
              <a:rPr lang="en-GB" sz="2200" dirty="0">
                <a:hlinkClick r:id="rId8" tooltip="Storyboard I - minor injuries unit"/>
              </a:rPr>
              <a:t>, 299.3kB</a:t>
            </a:r>
            <a:r>
              <a:rPr lang="en-GB" sz="2200" dirty="0" smtClean="0">
                <a:hlinkClick r:id="rId8" tooltip="Storyboard I - minor injuries unit"/>
              </a:rPr>
              <a:t>)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3041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Evaluando</a:t>
            </a:r>
            <a:r>
              <a:rPr lang="en-GB" dirty="0" smtClean="0"/>
              <a:t> los </a:t>
            </a:r>
            <a:r>
              <a:rPr lang="en-GB" dirty="0" err="1" smtClean="0"/>
              <a:t>beneficios</a:t>
            </a:r>
            <a:r>
              <a:rPr lang="en-GB" dirty="0" smtClean="0"/>
              <a:t>: </a:t>
            </a:r>
            <a:r>
              <a:rPr lang="en-GB" dirty="0" err="1" smtClean="0"/>
              <a:t>farmacias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57200" y="1340768"/>
            <a:ext cx="6347048" cy="4824536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  <a:defRPr/>
            </a:pPr>
            <a:r>
              <a:rPr lang="en-GB" altLang="en-US" sz="2000" dirty="0" err="1"/>
              <a:t>T</a:t>
            </a:r>
            <a:r>
              <a:rPr lang="en-GB" altLang="en-US" sz="2000" dirty="0" err="1" smtClean="0"/>
              <a:t>rabajo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auditoría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para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conocer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las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prácticas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trabajo</a:t>
            </a:r>
            <a:r>
              <a:rPr lang="en-GB" altLang="en-US" sz="2000" dirty="0" smtClean="0"/>
              <a:t> en </a:t>
            </a:r>
            <a:r>
              <a:rPr lang="en-GB" altLang="en-US" sz="2000" dirty="0" err="1" smtClean="0"/>
              <a:t>cuanto</a:t>
            </a:r>
            <a:r>
              <a:rPr lang="en-GB" altLang="en-US" sz="2000" dirty="0" smtClean="0"/>
              <a:t> a </a:t>
            </a:r>
            <a:r>
              <a:rPr lang="en-GB" altLang="en-US" sz="2000" dirty="0" err="1" smtClean="0"/>
              <a:t>Reconciliación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Medicinas</a:t>
            </a:r>
            <a:r>
              <a:rPr lang="en-GB" altLang="en-US" sz="2000" dirty="0" smtClean="0"/>
              <a:t>       (el </a:t>
            </a:r>
            <a:r>
              <a:rPr lang="en-GB" altLang="en-US" sz="2000" dirty="0" err="1" smtClean="0"/>
              <a:t>proceso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asegurarse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que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las</a:t>
            </a:r>
            <a:r>
              <a:rPr lang="en-GB" altLang="en-US" sz="2000" dirty="0" smtClean="0"/>
              <a:t>                  </a:t>
            </a:r>
            <a:r>
              <a:rPr lang="en-GB" altLang="en-US" sz="2000" dirty="0" err="1" smtClean="0"/>
              <a:t>medicinas</a:t>
            </a:r>
            <a:r>
              <a:rPr lang="en-GB" altLang="en-US" sz="2000" dirty="0" smtClean="0"/>
              <a:t>, </a:t>
            </a:r>
            <a:r>
              <a:rPr lang="en-GB" altLang="en-US" sz="2000" dirty="0" err="1" smtClean="0"/>
              <a:t>dosis</a:t>
            </a:r>
            <a:r>
              <a:rPr lang="en-GB" altLang="en-US" sz="2000" dirty="0" smtClean="0"/>
              <a:t> y </a:t>
            </a:r>
            <a:r>
              <a:rPr lang="en-GB" altLang="en-US" sz="2000" dirty="0" err="1" smtClean="0"/>
              <a:t>frecuencias</a:t>
            </a:r>
            <a:r>
              <a:rPr lang="en-GB" altLang="en-US" sz="2000" dirty="0" smtClean="0"/>
              <a:t> no                  </a:t>
            </a:r>
            <a:r>
              <a:rPr lang="en-GB" altLang="en-US" sz="2000" dirty="0" err="1" smtClean="0"/>
              <a:t>interfieran</a:t>
            </a:r>
            <a:r>
              <a:rPr lang="en-GB" altLang="en-US" sz="2000" dirty="0" smtClean="0"/>
              <a:t> con </a:t>
            </a:r>
            <a:r>
              <a:rPr lang="en-GB" altLang="en-US" sz="2000" dirty="0" err="1" smtClean="0"/>
              <a:t>recetas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médicas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existentes</a:t>
            </a:r>
            <a:r>
              <a:rPr lang="en-GB" altLang="en-US" sz="2000" dirty="0" smtClean="0"/>
              <a:t>)</a:t>
            </a:r>
          </a:p>
          <a:p>
            <a:pPr>
              <a:spcBef>
                <a:spcPts val="200"/>
              </a:spcBef>
              <a:spcAft>
                <a:spcPts val="600"/>
              </a:spcAft>
              <a:defRPr/>
            </a:pPr>
            <a:r>
              <a:rPr lang="en-GB" altLang="en-US" sz="2000" dirty="0" err="1" smtClean="0"/>
              <a:t>Diseñado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para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captar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datos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reales</a:t>
            </a:r>
            <a:r>
              <a:rPr lang="en-GB" altLang="en-US" sz="2000" dirty="0" smtClean="0"/>
              <a:t> de un               </a:t>
            </a:r>
            <a:r>
              <a:rPr lang="en-GB" altLang="en-US" sz="2000" dirty="0" err="1" smtClean="0"/>
              <a:t>grupo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aleatorizado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pacientes</a:t>
            </a:r>
            <a:endParaRPr lang="en-GB" altLang="en-US" sz="2000" dirty="0"/>
          </a:p>
          <a:p>
            <a:pPr marL="355600">
              <a:spcBef>
                <a:spcPts val="200"/>
              </a:spcBef>
              <a:spcAft>
                <a:spcPts val="600"/>
              </a:spcAft>
              <a:defRPr/>
            </a:pPr>
            <a:r>
              <a:rPr lang="en-GB" altLang="en-US" sz="2000" dirty="0" smtClean="0"/>
              <a:t>Se </a:t>
            </a:r>
            <a:r>
              <a:rPr lang="en-GB" altLang="en-US" sz="2000" dirty="0" err="1" smtClean="0"/>
              <a:t>compara</a:t>
            </a:r>
            <a:r>
              <a:rPr lang="en-GB" altLang="en-US" sz="2000" dirty="0" smtClean="0"/>
              <a:t> la </a:t>
            </a:r>
            <a:r>
              <a:rPr lang="en-GB" altLang="en-US" sz="2000" dirty="0" err="1" smtClean="0"/>
              <a:t>población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pacientes</a:t>
            </a:r>
            <a:r>
              <a:rPr lang="en-GB" altLang="en-US" sz="2000" dirty="0" smtClean="0"/>
              <a:t> con              SCR contra la </a:t>
            </a:r>
            <a:r>
              <a:rPr lang="en-GB" altLang="en-US" sz="2000" dirty="0" err="1"/>
              <a:t>población</a:t>
            </a:r>
            <a:r>
              <a:rPr lang="en-GB" altLang="en-US" sz="2000" dirty="0"/>
              <a:t> </a:t>
            </a:r>
            <a:r>
              <a:rPr lang="en-GB" altLang="en-US" sz="2000" dirty="0" smtClean="0"/>
              <a:t>pre-SCR o sin SCR</a:t>
            </a:r>
          </a:p>
          <a:p>
            <a:pPr marL="355600">
              <a:spcBef>
                <a:spcPts val="200"/>
              </a:spcBef>
              <a:spcAft>
                <a:spcPts val="600"/>
              </a:spcAft>
              <a:defRPr/>
            </a:pPr>
            <a:r>
              <a:rPr lang="en-GB" altLang="en-US" sz="2000" dirty="0" smtClean="0"/>
              <a:t>Las </a:t>
            </a:r>
            <a:r>
              <a:rPr lang="en-GB" altLang="en-US" sz="2000" dirty="0" err="1" smtClean="0"/>
              <a:t>auditorías</a:t>
            </a:r>
            <a:r>
              <a:rPr lang="en-GB" altLang="en-US" sz="2000" dirty="0" smtClean="0"/>
              <a:t> se </a:t>
            </a:r>
            <a:r>
              <a:rPr lang="en-GB" altLang="en-US" sz="2000" dirty="0" err="1" smtClean="0"/>
              <a:t>efectuaron</a:t>
            </a:r>
            <a:r>
              <a:rPr lang="en-GB" altLang="en-US" sz="2000" dirty="0" smtClean="0"/>
              <a:t> en </a:t>
            </a:r>
            <a:r>
              <a:rPr lang="en-GB" altLang="en-US" sz="2000" dirty="0" err="1" smtClean="0"/>
              <a:t>nueve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hospitales</a:t>
            </a:r>
            <a:r>
              <a:rPr lang="en-GB" altLang="en-US" sz="2000" dirty="0" smtClean="0"/>
              <a:t>       en 2013 y 2014, con un total de 1.253 </a:t>
            </a:r>
            <a:r>
              <a:rPr lang="en-GB" altLang="en-US" sz="2000" dirty="0" err="1" smtClean="0"/>
              <a:t>pacientes</a:t>
            </a:r>
            <a:endParaRPr lang="en-GB" altLang="en-US" sz="2000" dirty="0"/>
          </a:p>
          <a:p>
            <a:pPr>
              <a:spcBef>
                <a:spcPts val="200"/>
              </a:spcBef>
              <a:spcAft>
                <a:spcPts val="600"/>
              </a:spcAft>
              <a:defRPr/>
            </a:pPr>
            <a:r>
              <a:rPr lang="en-GB" altLang="en-US" sz="2000" dirty="0" err="1" smtClean="0"/>
              <a:t>Tambien</a:t>
            </a:r>
            <a:r>
              <a:rPr lang="en-GB" altLang="en-US" sz="2000" dirty="0" smtClean="0"/>
              <a:t> se </a:t>
            </a:r>
            <a:r>
              <a:rPr lang="en-GB" altLang="en-US" sz="2000" dirty="0" err="1" smtClean="0"/>
              <a:t>efectuaron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análisis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llamadas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telefónicas</a:t>
            </a:r>
            <a:r>
              <a:rPr lang="en-GB" altLang="en-US" sz="2000" dirty="0" smtClean="0"/>
              <a:t>/fax/email, </a:t>
            </a:r>
            <a:r>
              <a:rPr lang="en-GB" altLang="en-US" sz="2000" dirty="0" err="1" smtClean="0"/>
              <a:t>casos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estudio</a:t>
            </a:r>
            <a:r>
              <a:rPr lang="en-GB" altLang="en-US" sz="2000" dirty="0" smtClean="0"/>
              <a:t>, </a:t>
            </a:r>
            <a:r>
              <a:rPr lang="en-GB" altLang="en-US" sz="2000" dirty="0" err="1" smtClean="0"/>
              <a:t>cuestionarios</a:t>
            </a:r>
            <a:r>
              <a:rPr lang="en-GB" altLang="en-US" sz="2000" dirty="0" smtClean="0"/>
              <a:t> y </a:t>
            </a:r>
            <a:r>
              <a:rPr lang="en-GB" altLang="en-US" sz="2000" dirty="0" err="1" smtClean="0"/>
              <a:t>encuestas</a:t>
            </a:r>
            <a:endParaRPr lang="en-GB" altLang="en-US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4661" y="1484784"/>
            <a:ext cx="3403843" cy="4032448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075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Los </a:t>
            </a:r>
            <a:r>
              <a:rPr lang="en-GB" dirty="0" err="1" smtClean="0"/>
              <a:t>resultados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Autofit/>
          </a:bodyPr>
          <a:lstStyle/>
          <a:p>
            <a:pPr marL="1441450" indent="-1441450">
              <a:spcAft>
                <a:spcPct val="35000"/>
              </a:spcAft>
              <a:buNone/>
              <a:defRPr/>
            </a:pPr>
            <a:r>
              <a:rPr lang="en-GB" sz="2200" b="1" dirty="0" err="1" smtClean="0"/>
              <a:t>Beneficio</a:t>
            </a:r>
            <a:r>
              <a:rPr lang="en-GB" sz="2200" b="1" dirty="0" smtClean="0"/>
              <a:t>: </a:t>
            </a:r>
            <a:r>
              <a:rPr lang="en-GB" sz="2200" dirty="0" err="1" smtClean="0"/>
              <a:t>Reducir</a:t>
            </a:r>
            <a:r>
              <a:rPr lang="en-GB" sz="2200" dirty="0" smtClean="0"/>
              <a:t> el </a:t>
            </a:r>
            <a:r>
              <a:rPr lang="en-GB" sz="2200" dirty="0" err="1" smtClean="0"/>
              <a:t>tiempo</a:t>
            </a:r>
            <a:r>
              <a:rPr lang="en-GB" sz="2200" dirty="0" smtClean="0"/>
              <a:t> </a:t>
            </a:r>
            <a:r>
              <a:rPr lang="en-GB" sz="2200" dirty="0" err="1" smtClean="0"/>
              <a:t>para</a:t>
            </a:r>
            <a:r>
              <a:rPr lang="en-GB" sz="2200" dirty="0" smtClean="0"/>
              <a:t> </a:t>
            </a:r>
            <a:r>
              <a:rPr lang="en-GB" sz="2200" dirty="0" err="1" smtClean="0"/>
              <a:t>efectual</a:t>
            </a:r>
            <a:r>
              <a:rPr lang="en-GB" sz="2200" dirty="0" smtClean="0"/>
              <a:t> la </a:t>
            </a:r>
            <a:r>
              <a:rPr lang="en-GB" sz="2200" dirty="0" err="1" smtClean="0"/>
              <a:t>Reconciliación</a:t>
            </a:r>
            <a:r>
              <a:rPr lang="en-GB" sz="2200" dirty="0" smtClean="0"/>
              <a:t> de </a:t>
            </a:r>
            <a:r>
              <a:rPr lang="en-GB" sz="2200" dirty="0" err="1" smtClean="0"/>
              <a:t>Medicinas</a:t>
            </a:r>
            <a:endParaRPr lang="en-GB" sz="2200" dirty="0"/>
          </a:p>
          <a:p>
            <a:pPr marL="0" indent="0">
              <a:spcBef>
                <a:spcPts val="0"/>
              </a:spcBef>
              <a:buFont typeface="Times" pitchFamily="1" charset="0"/>
              <a:buNone/>
              <a:defRPr/>
            </a:pPr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/>
              <a:t>reducción</a:t>
            </a:r>
            <a:r>
              <a:rPr lang="en-GB" sz="2200" dirty="0" smtClean="0"/>
              <a:t> </a:t>
            </a:r>
            <a:r>
              <a:rPr lang="en-GB" sz="2200" dirty="0" err="1" smtClean="0"/>
              <a:t>promedio</a:t>
            </a:r>
            <a:r>
              <a:rPr lang="en-GB" sz="2200" dirty="0" smtClean="0"/>
              <a:t> de 31 </a:t>
            </a:r>
            <a:r>
              <a:rPr lang="en-GB" sz="2200" dirty="0" err="1" smtClean="0"/>
              <a:t>minutos</a:t>
            </a:r>
            <a:r>
              <a:rPr lang="en-GB" sz="2200" dirty="0" smtClean="0"/>
              <a:t> (62%)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paciente</a:t>
            </a:r>
            <a:endParaRPr lang="en-GB" sz="2200" dirty="0" smtClean="0"/>
          </a:p>
          <a:p>
            <a:pPr>
              <a:defRPr/>
            </a:pPr>
            <a:r>
              <a:rPr lang="en-GB" sz="2200" dirty="0" err="1"/>
              <a:t>Tiempo</a:t>
            </a:r>
            <a:r>
              <a:rPr lang="en-GB" sz="2200" dirty="0"/>
              <a:t> </a:t>
            </a:r>
            <a:r>
              <a:rPr lang="en-GB" sz="2200" dirty="0" err="1"/>
              <a:t>promedio</a:t>
            </a:r>
            <a:r>
              <a:rPr lang="en-GB" sz="2200" dirty="0"/>
              <a:t> sin SCR </a:t>
            </a:r>
            <a:r>
              <a:rPr lang="en-GB" sz="2200" dirty="0" smtClean="0"/>
              <a:t> = </a:t>
            </a:r>
            <a:r>
              <a:rPr lang="en-GB" sz="2200" dirty="0"/>
              <a:t>50 </a:t>
            </a:r>
            <a:r>
              <a:rPr lang="en-GB" sz="2200" dirty="0" err="1"/>
              <a:t>minutos</a:t>
            </a:r>
            <a:endParaRPr lang="en-GB" sz="2200" dirty="0"/>
          </a:p>
          <a:p>
            <a:pPr>
              <a:defRPr/>
            </a:pPr>
            <a:r>
              <a:rPr lang="en-GB" sz="2200" dirty="0" err="1"/>
              <a:t>Tiempo</a:t>
            </a:r>
            <a:r>
              <a:rPr lang="en-GB" sz="2200" dirty="0"/>
              <a:t> </a:t>
            </a:r>
            <a:r>
              <a:rPr lang="en-GB" sz="2200" dirty="0" err="1"/>
              <a:t>promedio</a:t>
            </a:r>
            <a:r>
              <a:rPr lang="en-GB" sz="2200" dirty="0"/>
              <a:t> </a:t>
            </a:r>
            <a:r>
              <a:rPr lang="en-GB" sz="2200" dirty="0" smtClean="0"/>
              <a:t>con SCR </a:t>
            </a:r>
            <a:r>
              <a:rPr lang="en-GB" sz="2200" dirty="0"/>
              <a:t>= </a:t>
            </a:r>
            <a:r>
              <a:rPr lang="en-GB" sz="2200" dirty="0" smtClean="0"/>
              <a:t>19 </a:t>
            </a:r>
            <a:r>
              <a:rPr lang="en-GB" sz="2200" dirty="0" err="1"/>
              <a:t>minutos</a:t>
            </a:r>
            <a:endParaRPr lang="en-GB" sz="2200" dirty="0"/>
          </a:p>
          <a:p>
            <a:pPr>
              <a:defRPr/>
            </a:pPr>
            <a:endParaRPr lang="en-GB" sz="2200" dirty="0"/>
          </a:p>
          <a:p>
            <a:pPr marL="1441450" indent="-1441450">
              <a:buNone/>
              <a:defRPr/>
            </a:pPr>
            <a:r>
              <a:rPr lang="en-GB" sz="2200" b="1" dirty="0" err="1" smtClean="0"/>
              <a:t>Beneficio</a:t>
            </a:r>
            <a:r>
              <a:rPr lang="en-GB" sz="2200" b="1" dirty="0" smtClean="0"/>
              <a:t>: </a:t>
            </a:r>
            <a:r>
              <a:rPr lang="en-GB" sz="2200" dirty="0" err="1" smtClean="0"/>
              <a:t>Reducir</a:t>
            </a:r>
            <a:r>
              <a:rPr lang="en-GB" sz="2200" dirty="0" smtClean="0"/>
              <a:t> el </a:t>
            </a:r>
            <a:r>
              <a:rPr lang="en-GB" sz="2200" dirty="0" err="1" smtClean="0"/>
              <a:t>tiempo</a:t>
            </a:r>
            <a:r>
              <a:rPr lang="en-GB" sz="2200" dirty="0" smtClean="0"/>
              <a:t>, los </a:t>
            </a:r>
            <a:r>
              <a:rPr lang="en-GB" sz="2200" dirty="0" err="1" smtClean="0"/>
              <a:t>recursos</a:t>
            </a:r>
            <a:r>
              <a:rPr lang="en-GB" sz="2200" dirty="0" smtClean="0"/>
              <a:t> y el </a:t>
            </a:r>
            <a:r>
              <a:rPr lang="en-GB" sz="2200" dirty="0" err="1" smtClean="0"/>
              <a:t>esfuerzo</a:t>
            </a:r>
            <a:r>
              <a:rPr lang="en-GB" sz="2200" dirty="0" smtClean="0"/>
              <a:t> en la </a:t>
            </a:r>
            <a:r>
              <a:rPr lang="en-GB" sz="2200" dirty="0" err="1" smtClean="0"/>
              <a:t>comunicacion</a:t>
            </a:r>
            <a:r>
              <a:rPr lang="en-GB" sz="2200" dirty="0" smtClean="0"/>
              <a:t> con el </a:t>
            </a:r>
            <a:r>
              <a:rPr lang="en-GB" sz="2200" dirty="0" err="1" smtClean="0"/>
              <a:t>servicio</a:t>
            </a:r>
            <a:r>
              <a:rPr lang="en-GB" sz="2200" dirty="0" smtClean="0"/>
              <a:t> </a:t>
            </a:r>
            <a:r>
              <a:rPr lang="en-GB" sz="2200" dirty="0" err="1"/>
              <a:t>médico</a:t>
            </a:r>
            <a:r>
              <a:rPr lang="en-GB" sz="2200" dirty="0"/>
              <a:t> </a:t>
            </a:r>
            <a:r>
              <a:rPr lang="en-GB" sz="2200" dirty="0" err="1"/>
              <a:t>primario</a:t>
            </a:r>
            <a:endParaRPr lang="en-GB" sz="2200" dirty="0" smtClean="0"/>
          </a:p>
          <a:p>
            <a:pPr>
              <a:spcBef>
                <a:spcPts val="600"/>
              </a:spcBef>
              <a:defRPr/>
            </a:pPr>
            <a:r>
              <a:rPr lang="en-GB" sz="2200" dirty="0" err="1" smtClean="0"/>
              <a:t>Una</a:t>
            </a:r>
            <a:r>
              <a:rPr lang="en-GB" sz="2200" dirty="0" smtClean="0"/>
              <a:t> </a:t>
            </a:r>
            <a:r>
              <a:rPr lang="en-GB" sz="2200" dirty="0" err="1" smtClean="0"/>
              <a:t>reducción</a:t>
            </a:r>
            <a:r>
              <a:rPr lang="en-GB" sz="2200" dirty="0" smtClean="0"/>
              <a:t> del 76</a:t>
            </a:r>
            <a:r>
              <a:rPr lang="en-GB" sz="2200" dirty="0"/>
              <a:t>% </a:t>
            </a:r>
            <a:r>
              <a:rPr lang="en-GB" sz="2200" dirty="0" smtClean="0"/>
              <a:t>en el </a:t>
            </a:r>
            <a:r>
              <a:rPr lang="en-GB" sz="2200" dirty="0" err="1" smtClean="0"/>
              <a:t>número</a:t>
            </a:r>
            <a:r>
              <a:rPr lang="en-GB" sz="2200" dirty="0" smtClean="0"/>
              <a:t> de faxes</a:t>
            </a:r>
            <a:endParaRPr lang="en-GB" sz="2200" dirty="0"/>
          </a:p>
          <a:p>
            <a:pPr>
              <a:spcBef>
                <a:spcPts val="600"/>
              </a:spcBef>
              <a:defRPr/>
            </a:pPr>
            <a:r>
              <a:rPr lang="en-GB" sz="2200" dirty="0" err="1"/>
              <a:t>Una</a:t>
            </a:r>
            <a:r>
              <a:rPr lang="en-GB" sz="2200" dirty="0"/>
              <a:t> </a:t>
            </a:r>
            <a:r>
              <a:rPr lang="en-GB" sz="2200" dirty="0" err="1"/>
              <a:t>reducción</a:t>
            </a:r>
            <a:r>
              <a:rPr lang="en-GB" sz="2200" dirty="0"/>
              <a:t> del </a:t>
            </a:r>
            <a:r>
              <a:rPr lang="en-GB" sz="2200" dirty="0" smtClean="0"/>
              <a:t>60</a:t>
            </a:r>
            <a:r>
              <a:rPr lang="en-GB" sz="2200" dirty="0"/>
              <a:t>% </a:t>
            </a:r>
            <a:r>
              <a:rPr lang="en-GB" sz="2200" dirty="0" smtClean="0"/>
              <a:t>en </a:t>
            </a:r>
            <a:r>
              <a:rPr lang="en-GB" sz="2200" dirty="0"/>
              <a:t>el </a:t>
            </a:r>
            <a:r>
              <a:rPr lang="en-GB" sz="2200" dirty="0" err="1"/>
              <a:t>número</a:t>
            </a:r>
            <a:r>
              <a:rPr lang="en-GB" sz="2200" dirty="0"/>
              <a:t> de </a:t>
            </a:r>
            <a:r>
              <a:rPr lang="en-GB" sz="2200" dirty="0" err="1" smtClean="0"/>
              <a:t>llamadas</a:t>
            </a:r>
            <a:r>
              <a:rPr lang="en-GB" sz="2200" dirty="0" smtClean="0"/>
              <a:t> </a:t>
            </a:r>
            <a:r>
              <a:rPr lang="en-GB" sz="2200" dirty="0" err="1" smtClean="0"/>
              <a:t>telefónicas</a:t>
            </a:r>
            <a:r>
              <a:rPr lang="en-GB" sz="2200" dirty="0" smtClean="0"/>
              <a:t> (</a:t>
            </a:r>
            <a:r>
              <a:rPr lang="en-GB" sz="2200" dirty="0" err="1" smtClean="0"/>
              <a:t>cada</a:t>
            </a:r>
            <a:r>
              <a:rPr lang="en-GB" sz="2200" dirty="0" smtClean="0"/>
              <a:t> </a:t>
            </a:r>
            <a:r>
              <a:rPr lang="en-GB" sz="2200" dirty="0" err="1" smtClean="0"/>
              <a:t>llamada</a:t>
            </a:r>
            <a:r>
              <a:rPr lang="en-GB" sz="2200" dirty="0" smtClean="0"/>
              <a:t> </a:t>
            </a:r>
            <a:r>
              <a:rPr lang="en-GB" sz="2200" dirty="0" err="1" smtClean="0"/>
              <a:t>dura</a:t>
            </a:r>
            <a:r>
              <a:rPr lang="en-GB" sz="2200" dirty="0" smtClean="0"/>
              <a:t> un </a:t>
            </a:r>
            <a:r>
              <a:rPr lang="en-GB" sz="2200" dirty="0" err="1" smtClean="0"/>
              <a:t>promedio</a:t>
            </a:r>
            <a:r>
              <a:rPr lang="en-GB" sz="2200" dirty="0" smtClean="0"/>
              <a:t> de 6 </a:t>
            </a:r>
            <a:r>
              <a:rPr lang="en-GB" sz="2200" dirty="0" err="1" smtClean="0"/>
              <a:t>minutos</a:t>
            </a:r>
            <a:r>
              <a:rPr lang="en-GB" sz="2200" dirty="0" smtClean="0"/>
              <a:t>)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33371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Links </a:t>
            </a:r>
            <a:r>
              <a:rPr lang="en-GB" dirty="0" err="1" smtClean="0"/>
              <a:t>útiles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200" dirty="0" err="1" smtClean="0">
                <a:solidFill>
                  <a:srgbClr val="B0006E"/>
                </a:solidFill>
              </a:rPr>
              <a:t>Sitio</a:t>
            </a:r>
            <a:r>
              <a:rPr lang="en-GB" sz="2200" dirty="0" smtClean="0">
                <a:solidFill>
                  <a:srgbClr val="B0006E"/>
                </a:solidFill>
              </a:rPr>
              <a:t> web del SCR:</a:t>
            </a:r>
            <a:endParaRPr lang="en-GB" sz="2200" dirty="0">
              <a:solidFill>
                <a:srgbClr val="B0006E"/>
              </a:solidFill>
            </a:endParaRPr>
          </a:p>
          <a:p>
            <a:pPr indent="14288">
              <a:buNone/>
            </a:pPr>
            <a:r>
              <a:rPr lang="en-GB" sz="2200" u="sng" dirty="0" smtClean="0">
                <a:hlinkClick r:id="rId2"/>
              </a:rPr>
              <a:t>www.hscic.gov.uk/scr</a:t>
            </a:r>
            <a:endParaRPr lang="en-GB" sz="2200" u="sng" dirty="0"/>
          </a:p>
          <a:p>
            <a:pPr>
              <a:buNone/>
            </a:pPr>
            <a:endParaRPr lang="en-GB" sz="2200" dirty="0">
              <a:solidFill>
                <a:srgbClr val="B0006E"/>
              </a:solidFill>
            </a:endParaRPr>
          </a:p>
          <a:p>
            <a:pPr>
              <a:buNone/>
            </a:pPr>
            <a:r>
              <a:rPr lang="en-GB" sz="2200" dirty="0" smtClean="0">
                <a:solidFill>
                  <a:srgbClr val="B0006E"/>
                </a:solidFill>
              </a:rPr>
              <a:t>Como se </a:t>
            </a:r>
            <a:r>
              <a:rPr lang="en-GB" sz="2200" dirty="0" err="1" smtClean="0">
                <a:solidFill>
                  <a:srgbClr val="B0006E"/>
                </a:solidFill>
              </a:rPr>
              <a:t>está</a:t>
            </a:r>
            <a:r>
              <a:rPr lang="en-GB" sz="2200" dirty="0" smtClean="0">
                <a:solidFill>
                  <a:srgbClr val="B0006E"/>
                </a:solidFill>
              </a:rPr>
              <a:t> </a:t>
            </a:r>
            <a:r>
              <a:rPr lang="en-GB" sz="2200" dirty="0" err="1" smtClean="0">
                <a:solidFill>
                  <a:srgbClr val="B0006E"/>
                </a:solidFill>
              </a:rPr>
              <a:t>utilizando</a:t>
            </a:r>
            <a:r>
              <a:rPr lang="en-GB" sz="2200" dirty="0" smtClean="0">
                <a:solidFill>
                  <a:srgbClr val="B0006E"/>
                </a:solidFill>
              </a:rPr>
              <a:t> el SCR:</a:t>
            </a:r>
            <a:endParaRPr lang="en-GB" sz="2200" dirty="0">
              <a:solidFill>
                <a:srgbClr val="B0006E"/>
              </a:solidFill>
            </a:endParaRPr>
          </a:p>
          <a:p>
            <a:pPr indent="14288">
              <a:buNone/>
            </a:pPr>
            <a:r>
              <a:rPr lang="en-GB" sz="2200" u="sng" dirty="0">
                <a:hlinkClick r:id="rId3"/>
              </a:rPr>
              <a:t>http://systems.hscic.gov.uk/scr/benefits/clinicaluse/index_html</a:t>
            </a:r>
            <a:r>
              <a:rPr lang="en-GB" sz="2200" u="sng" dirty="0"/>
              <a:t> </a:t>
            </a:r>
          </a:p>
          <a:p>
            <a:pPr>
              <a:buNone/>
            </a:pPr>
            <a:endParaRPr lang="en-GB" sz="2200" dirty="0">
              <a:solidFill>
                <a:srgbClr val="B0006E"/>
              </a:solidFill>
            </a:endParaRPr>
          </a:p>
          <a:p>
            <a:pPr>
              <a:buNone/>
            </a:pPr>
            <a:r>
              <a:rPr lang="en-GB" sz="2200" dirty="0" err="1" smtClean="0">
                <a:solidFill>
                  <a:srgbClr val="B0006E"/>
                </a:solidFill>
              </a:rPr>
              <a:t>Mapa</a:t>
            </a:r>
            <a:r>
              <a:rPr lang="en-GB" sz="2200" dirty="0" smtClean="0">
                <a:solidFill>
                  <a:srgbClr val="B0006E"/>
                </a:solidFill>
              </a:rPr>
              <a:t> de </a:t>
            </a:r>
            <a:r>
              <a:rPr lang="en-GB" sz="2200" dirty="0" err="1" smtClean="0">
                <a:solidFill>
                  <a:srgbClr val="B0006E"/>
                </a:solidFill>
              </a:rPr>
              <a:t>implementación</a:t>
            </a:r>
            <a:r>
              <a:rPr lang="en-GB" sz="2200" dirty="0" smtClean="0">
                <a:solidFill>
                  <a:srgbClr val="B0006E"/>
                </a:solidFill>
              </a:rPr>
              <a:t> del SCR:</a:t>
            </a:r>
            <a:endParaRPr lang="en-GB" sz="2200" dirty="0">
              <a:solidFill>
                <a:srgbClr val="B0006E"/>
              </a:solidFill>
            </a:endParaRPr>
          </a:p>
          <a:p>
            <a:pPr indent="14288">
              <a:buNone/>
            </a:pPr>
            <a:r>
              <a:rPr lang="en-GB" sz="2200" u="sng" dirty="0">
                <a:hlinkClick r:id="rId4"/>
              </a:rPr>
              <a:t>http://systems.hscic.gov.uk/scr/deploy</a:t>
            </a:r>
            <a:r>
              <a:rPr lang="en-GB" sz="2200" u="sng" dirty="0"/>
              <a:t> </a:t>
            </a:r>
          </a:p>
          <a:p>
            <a:pPr marL="0" indent="0">
              <a:spcAft>
                <a:spcPct val="35000"/>
              </a:spcAft>
              <a:buNone/>
              <a:defRPr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08322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4664"/>
            <a:ext cx="2510674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02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SCIC_Powepoint_v2.5_0115">
  <a:themeElements>
    <a:clrScheme name="HSCIC_Accent_Green">
      <a:dk1>
        <a:srgbClr val="001830"/>
      </a:dk1>
      <a:lt1>
        <a:srgbClr val="FFFFFF"/>
      </a:lt1>
      <a:dk2>
        <a:srgbClr val="000000"/>
      </a:dk2>
      <a:lt2>
        <a:srgbClr val="F4FCFF"/>
      </a:lt2>
      <a:accent1>
        <a:srgbClr val="003360"/>
      </a:accent1>
      <a:accent2>
        <a:srgbClr val="A0D0E8"/>
      </a:accent2>
      <a:accent3>
        <a:srgbClr val="505050"/>
      </a:accent3>
      <a:accent4>
        <a:srgbClr val="80A0B0"/>
      </a:accent4>
      <a:accent5>
        <a:srgbClr val="D8E0E8"/>
      </a:accent5>
      <a:accent6>
        <a:srgbClr val="00A050"/>
      </a:accent6>
      <a:hlink>
        <a:srgbClr val="0060E0"/>
      </a:hlink>
      <a:folHlink>
        <a:srgbClr val="701870"/>
      </a:folHlink>
    </a:clrScheme>
    <a:fontScheme name="Corporate 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HSCIC_Powepoint_v2.5_0115</Template>
  <TotalTime>1457</TotalTime>
  <Words>2221</Words>
  <Application>Microsoft Office PowerPoint</Application>
  <PresentationFormat>On-screen Show (4:3)</PresentationFormat>
  <Paragraphs>228</Paragraphs>
  <Slides>26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HSCIC_Powepoint_v2.5_0115</vt:lpstr>
      <vt:lpstr>Visio</vt:lpstr>
      <vt:lpstr>PowerPoint Presentation</vt:lpstr>
      <vt:lpstr>Quienes somos - HSCIC</vt:lpstr>
      <vt:lpstr>Que hacemos</vt:lpstr>
      <vt:lpstr>Que hacemos</vt:lpstr>
      <vt:lpstr>Que hacemos</vt:lpstr>
      <vt:lpstr>PowerPoint Presentation</vt:lpstr>
      <vt:lpstr>Que es el Archivo Médico Resumido? (SCR)</vt:lpstr>
      <vt:lpstr>Las expectativas del ciudadano</vt:lpstr>
      <vt:lpstr>Sin el SCR…</vt:lpstr>
      <vt:lpstr>Que información contiene el SCR?</vt:lpstr>
      <vt:lpstr>PowerPoint Presentation</vt:lpstr>
      <vt:lpstr>Informando al público</vt:lpstr>
      <vt:lpstr>Creando los SCRs</vt:lpstr>
      <vt:lpstr>Utilizando el SCR</vt:lpstr>
      <vt:lpstr>‘Smartcards’</vt:lpstr>
      <vt:lpstr>Permiso para acceder</vt:lpstr>
      <vt:lpstr>Implementación nacional del SCR</vt:lpstr>
      <vt:lpstr>Implementación nacional del SCR - hoy</vt:lpstr>
      <vt:lpstr>PowerPoint Presentation</vt:lpstr>
      <vt:lpstr>Donde se utiliza el SCR?</vt:lpstr>
      <vt:lpstr>Cuales son los pacientes que benefician más?</vt:lpstr>
      <vt:lpstr>Ejemplos del SCR en acción</vt:lpstr>
      <vt:lpstr>Evaluando los beneficios: farmacias</vt:lpstr>
      <vt:lpstr>Los resultados</vt:lpstr>
      <vt:lpstr>Links útiles</vt:lpstr>
      <vt:lpstr>PowerPoint Presentation</vt:lpstr>
    </vt:vector>
  </TitlesOfParts>
  <Company>Health &amp; Social Care Information Centre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Shapland, David</dc:creator>
  <cp:lastModifiedBy>Stuart Blake</cp:lastModifiedBy>
  <cp:revision>47</cp:revision>
  <cp:lastPrinted>2015-04-09T10:11:53Z</cp:lastPrinted>
  <dcterms:created xsi:type="dcterms:W3CDTF">2015-04-07T12:56:58Z</dcterms:created>
  <dcterms:modified xsi:type="dcterms:W3CDTF">2015-04-09T12:19:09Z</dcterms:modified>
</cp:coreProperties>
</file>