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6" r:id="rId2"/>
  </p:sldMasterIdLst>
  <p:notesMasterIdLst>
    <p:notesMasterId r:id="rId32"/>
  </p:notesMasterIdLst>
  <p:sldIdLst>
    <p:sldId id="291" r:id="rId3"/>
    <p:sldId id="421" r:id="rId4"/>
    <p:sldId id="422" r:id="rId5"/>
    <p:sldId id="392" r:id="rId6"/>
    <p:sldId id="394" r:id="rId7"/>
    <p:sldId id="393" r:id="rId8"/>
    <p:sldId id="292" r:id="rId9"/>
    <p:sldId id="395" r:id="rId10"/>
    <p:sldId id="396" r:id="rId11"/>
    <p:sldId id="412" r:id="rId12"/>
    <p:sldId id="397" r:id="rId13"/>
    <p:sldId id="415" r:id="rId14"/>
    <p:sldId id="416" r:id="rId15"/>
    <p:sldId id="413" r:id="rId16"/>
    <p:sldId id="414" r:id="rId17"/>
    <p:sldId id="400" r:id="rId18"/>
    <p:sldId id="418" r:id="rId19"/>
    <p:sldId id="401" r:id="rId20"/>
    <p:sldId id="408" r:id="rId21"/>
    <p:sldId id="409" r:id="rId22"/>
    <p:sldId id="403" r:id="rId23"/>
    <p:sldId id="404" r:id="rId24"/>
    <p:sldId id="405" r:id="rId25"/>
    <p:sldId id="406" r:id="rId26"/>
    <p:sldId id="407" r:id="rId27"/>
    <p:sldId id="419" r:id="rId28"/>
    <p:sldId id="420" r:id="rId29"/>
    <p:sldId id="417" r:id="rId30"/>
    <p:sldId id="399" r:id="rId31"/>
  </p:sldIdLst>
  <p:sldSz cx="9144000" cy="6858000" type="letter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17"/>
    <a:srgbClr val="FFFF99"/>
    <a:srgbClr val="FFD602"/>
    <a:srgbClr val="339FD8"/>
    <a:srgbClr val="CCECFF"/>
    <a:srgbClr val="DC7712"/>
    <a:srgbClr val="FFFFD9"/>
    <a:srgbClr val="EB3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95" autoAdjust="0"/>
  </p:normalViewPr>
  <p:slideViewPr>
    <p:cSldViewPr snapToGrid="0" snapToObjects="1">
      <p:cViewPr varScale="1">
        <p:scale>
          <a:sx n="85" d="100"/>
          <a:sy n="85" d="100"/>
        </p:scale>
        <p:origin x="-1122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ive\GOBERNACI&#211;N\SIG\Informe%20Necesidades%20de%20informaci&#243;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ive\GOBERNACI&#211;N\SIG\Informe%20Necesidades%20de%20informaci&#243;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ive\GOBERNACI&#211;N\SIG\Informe%20Necesidades%20de%20informaci&#243;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649912474066391E-2"/>
          <c:y val="0.21062393170522473"/>
          <c:w val="0.96502751393931541"/>
          <c:h val="0.59809718886024921"/>
        </c:manualLayout>
      </c:layout>
      <c:pie3DChart>
        <c:varyColors val="1"/>
        <c:ser>
          <c:idx val="0"/>
          <c:order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Lbls>
            <c:dLbl>
              <c:idx val="0"/>
              <c:layout>
                <c:manualLayout>
                  <c:x val="-2.3118631845247344E-3"/>
                  <c:y val="-5.732622742724228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468660829760719E-2"/>
                  <c:y val="-0.1176674750540370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3992563141771241E-2"/>
                  <c:y val="6.104964724396644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587054270736052E-2"/>
                  <c:y val="8.266162966486562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8720435144545922E-3"/>
                  <c:y val="6.303236829637205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5.379942697328902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0629026146267525E-3"/>
                  <c:y val="-0.1433847177932734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12542357361297055"/>
                  <c:y val="-0.1303941619816800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20953057260415392"/>
                  <c:y val="-6.050614193296400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'[Informe Necesidades de información.xlsx]Diap 5'!$C$44:$K$44</c:f>
              <c:strCache>
                <c:ptCount val="9"/>
                <c:pt idx="0">
                  <c:v>ESE</c:v>
                </c:pt>
                <c:pt idx="1">
                  <c:v>DNP</c:v>
                </c:pt>
                <c:pt idx="2">
                  <c:v>OTROS PRESTADORES</c:v>
                </c:pt>
                <c:pt idx="3">
                  <c:v>ENTES G.</c:v>
                </c:pt>
                <c:pt idx="4">
                  <c:v>EAPB</c:v>
                </c:pt>
                <c:pt idx="5">
                  <c:v>USUARIOS</c:v>
                </c:pt>
                <c:pt idx="6">
                  <c:v>JUZGADOS Y ENTES DE CONTROL</c:v>
                </c:pt>
                <c:pt idx="7">
                  <c:v>DEPEND SSC</c:v>
                </c:pt>
                <c:pt idx="8">
                  <c:v>MUNICIPIOS</c:v>
                </c:pt>
              </c:strCache>
            </c:strRef>
          </c:cat>
          <c:val>
            <c:numRef>
              <c:f>'[Informe Necesidades de información.xlsx]Diap 5'!$C$45:$K$45</c:f>
              <c:numCache>
                <c:formatCode>0.00%</c:formatCode>
                <c:ptCount val="9"/>
                <c:pt idx="0">
                  <c:v>0.27848101265822783</c:v>
                </c:pt>
                <c:pt idx="1">
                  <c:v>2.5316455696202531E-2</c:v>
                </c:pt>
                <c:pt idx="2">
                  <c:v>0.189873417721519</c:v>
                </c:pt>
                <c:pt idx="3">
                  <c:v>6.3291139240506333E-2</c:v>
                </c:pt>
                <c:pt idx="4">
                  <c:v>8.8607594936708861E-2</c:v>
                </c:pt>
                <c:pt idx="5">
                  <c:v>7.5949367088607597E-2</c:v>
                </c:pt>
                <c:pt idx="6">
                  <c:v>5.0632911392405063E-2</c:v>
                </c:pt>
                <c:pt idx="7">
                  <c:v>6.3291139240506333E-2</c:v>
                </c:pt>
                <c:pt idx="8">
                  <c:v>0.16455696202531644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633847637144775"/>
          <c:y val="0.27912218849078652"/>
          <c:w val="0.70297927166777274"/>
          <c:h val="0.6273024128222650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1"/>
              <c:layout>
                <c:manualLayout>
                  <c:x val="1.2460273100966774E-2"/>
                  <c:y val="-5.410005303326555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0660737452785408E-2"/>
                  <c:y val="-1.362909008538126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5354393175207918E-2"/>
                  <c:y val="-6.700424036543210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CO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'[Informe Necesidades de información.xlsx]Diap 8'!$A$12:$A$17</c:f>
              <c:strCache>
                <c:ptCount val="6"/>
                <c:pt idx="0">
                  <c:v>ASE</c:v>
                </c:pt>
                <c:pt idx="1">
                  <c:v>CRUE</c:v>
                </c:pt>
                <c:pt idx="2">
                  <c:v>DAF</c:v>
                </c:pt>
                <c:pt idx="3">
                  <c:v>DSP</c:v>
                </c:pt>
                <c:pt idx="4">
                  <c:v>IVC</c:v>
                </c:pt>
                <c:pt idx="5">
                  <c:v>OAPS</c:v>
                </c:pt>
              </c:strCache>
            </c:strRef>
          </c:cat>
          <c:val>
            <c:numRef>
              <c:f>'[Informe Necesidades de información.xlsx]Diap 8'!$B$12:$B$17</c:f>
              <c:numCache>
                <c:formatCode>0.00%</c:formatCode>
                <c:ptCount val="6"/>
                <c:pt idx="0">
                  <c:v>5.128205128205128E-2</c:v>
                </c:pt>
                <c:pt idx="1">
                  <c:v>6.4102564102564097E-2</c:v>
                </c:pt>
                <c:pt idx="2">
                  <c:v>0.10256410256410256</c:v>
                </c:pt>
                <c:pt idx="3">
                  <c:v>0.71794871794871795</c:v>
                </c:pt>
                <c:pt idx="4">
                  <c:v>5.128205128205128E-2</c:v>
                </c:pt>
                <c:pt idx="5">
                  <c:v>1.282051282051282E-2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 b="1">
          <a:solidFill>
            <a:sysClr val="windowText" lastClr="000000"/>
          </a:solidFill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es-CO" sz="1600"/>
              <a:t>REPORTES SIUS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239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'D:\01 Trabajo\SSC\SUA\Manual de Gestion de la Información de la SSC\Informe necesidades de información\[REPORTES SIUS final.xlsx]Hoja4'!$F$23:$I$23</c:f>
              <c:strCache>
                <c:ptCount val="4"/>
                <c:pt idx="0">
                  <c:v>SOLICITADOS</c:v>
                </c:pt>
                <c:pt idx="1">
                  <c:v>NO APLICAN</c:v>
                </c:pt>
                <c:pt idx="2">
                  <c:v>NUEVOS</c:v>
                </c:pt>
                <c:pt idx="3">
                  <c:v>APLICADOS</c:v>
                </c:pt>
              </c:strCache>
            </c:strRef>
          </c:cat>
          <c:val>
            <c:numRef>
              <c:f>'D:\01 Trabajo\SSC\SUA\Manual de Gestion de la Información de la SSC\Informe necesidades de información\[REPORTES SIUS final.xlsx]Hoja4'!$F$24:$I$24</c:f>
              <c:numCache>
                <c:formatCode>General</c:formatCode>
                <c:ptCount val="4"/>
                <c:pt idx="0">
                  <c:v>203</c:v>
                </c:pt>
                <c:pt idx="1">
                  <c:v>42</c:v>
                </c:pt>
                <c:pt idx="2">
                  <c:v>36</c:v>
                </c:pt>
                <c:pt idx="3">
                  <c:v>197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918464"/>
        <c:axId val="85920000"/>
        <c:axId val="0"/>
      </c:bar3DChart>
      <c:catAx>
        <c:axId val="8591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es-CO"/>
          </a:p>
        </c:txPr>
        <c:crossAx val="85920000"/>
        <c:crosses val="autoZero"/>
        <c:auto val="1"/>
        <c:lblAlgn val="ctr"/>
        <c:lblOffset val="100"/>
        <c:noMultiLvlLbl val="0"/>
      </c:catAx>
      <c:valAx>
        <c:axId val="8592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es-CO"/>
          </a:p>
        </c:txPr>
        <c:crossAx val="85918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/>
      </a:pPr>
      <a:endParaRPr lang="es-C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es-CO" sz="1600"/>
              <a:t>REPORTES APLICADOS SIUS POR TIPO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'D:\01 Trabajo\SSC\SUA\Manual de Gestion de la Información de la SSC\Informe necesidades de información\[REPORTES SIUS final.xlsx]Hoja4'!$A$27:$A$40</c:f>
              <c:strCache>
                <c:ptCount val="14"/>
                <c:pt idx="0">
                  <c:v>Reportes clínicos</c:v>
                </c:pt>
                <c:pt idx="1">
                  <c:v>Indicadores de gestion</c:v>
                </c:pt>
                <c:pt idx="2">
                  <c:v>Reportes de cáncer</c:v>
                </c:pt>
                <c:pt idx="3">
                  <c:v>Administrativos (circular única consolidada)  </c:v>
                </c:pt>
                <c:pt idx="4">
                  <c:v>Reportes de diabetes</c:v>
                </c:pt>
                <c:pt idx="5">
                  <c:v>Reportes salud pública</c:v>
                </c:pt>
                <c:pt idx="6">
                  <c:v>Reportes financieros</c:v>
                </c:pt>
                <c:pt idx="7">
                  <c:v>Reportes de desarrollo de servicios </c:v>
                </c:pt>
                <c:pt idx="8">
                  <c:v>Reportes de salud sexual y reproductiva</c:v>
                </c:pt>
                <c:pt idx="9">
                  <c:v>Reportes de vigilancia y control</c:v>
                </c:pt>
                <c:pt idx="10">
                  <c:v>Reportes observatorio vih</c:v>
                </c:pt>
                <c:pt idx="11">
                  <c:v>Reportes crue</c:v>
                </c:pt>
                <c:pt idx="12">
                  <c:v>Reportes de enfoque diferencial</c:v>
                </c:pt>
                <c:pt idx="13">
                  <c:v>Reportes de tuberculosis y lepra</c:v>
                </c:pt>
              </c:strCache>
            </c:strRef>
          </c:cat>
          <c:val>
            <c:numRef>
              <c:f>'D:\01 Trabajo\SSC\SUA\Manual de Gestion de la Información de la SSC\Informe necesidades de información\[REPORTES SIUS final.xlsx]Hoja4'!$B$27:$B$40</c:f>
              <c:numCache>
                <c:formatCode>General</c:formatCode>
                <c:ptCount val="14"/>
                <c:pt idx="0">
                  <c:v>99</c:v>
                </c:pt>
                <c:pt idx="1">
                  <c:v>30</c:v>
                </c:pt>
                <c:pt idx="2">
                  <c:v>15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5980288"/>
        <c:axId val="85981824"/>
      </c:barChart>
      <c:catAx>
        <c:axId val="85980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CO"/>
          </a:p>
        </c:txPr>
        <c:crossAx val="85981824"/>
        <c:crosses val="autoZero"/>
        <c:auto val="1"/>
        <c:lblAlgn val="ctr"/>
        <c:lblOffset val="100"/>
        <c:noMultiLvlLbl val="0"/>
      </c:catAx>
      <c:valAx>
        <c:axId val="85981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CO"/>
          </a:p>
        </c:txPr>
        <c:crossAx val="8598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s-CO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DADF0-A49B-4D06-B1F1-198B410DDEA4}" type="datetimeFigureOut">
              <a:rPr lang="es-CO" smtClean="0"/>
              <a:pPr/>
              <a:t>09/04/2015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E9BAA-42A9-4474-BB54-EDEC92F928F4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3265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71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422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546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147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83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55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78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230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648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797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666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76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635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357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29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648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2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838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031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373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376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45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56DDA-71AA-7542-A602-3AADA1B92E70}" type="datetimeFigureOut">
              <a:rPr lang="es-ES" smtClean="0"/>
              <a:pPr/>
              <a:t>09/04/2015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7B1C8-CAD1-5B40-8C3F-75D9BE3B58D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82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8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image" Target="../media/image28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 bwMode="auto">
          <a:xfrm>
            <a:off x="437484" y="1970509"/>
            <a:ext cx="7922744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lnSpc>
                <a:spcPct val="70000"/>
              </a:lnSpc>
              <a:defRPr sz="4800" b="1" spc="-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s-CO" dirty="0" smtClean="0"/>
          </a:p>
          <a:p>
            <a:endParaRPr lang="es-CO" sz="2000" dirty="0"/>
          </a:p>
          <a:p>
            <a:r>
              <a:rPr lang="es-CO" sz="28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CO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ISTEMA </a:t>
            </a:r>
            <a:r>
              <a:rPr lang="es-CO" sz="28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s-CO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NFORMACIÓN </a:t>
            </a:r>
            <a:r>
              <a:rPr lang="es-CO" sz="2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s-CO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NICO </a:t>
            </a:r>
            <a:r>
              <a:rPr lang="es-CO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 </a:t>
            </a:r>
            <a:r>
              <a:rPr lang="es-CO" sz="28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CO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ALUD </a:t>
            </a:r>
            <a:endParaRPr lang="es-CO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CO" sz="2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SIUS</a:t>
            </a:r>
            <a:r>
              <a:rPr lang="es-CO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endParaRPr lang="es-CO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CO" sz="2800" dirty="0"/>
              <a:t>Historia Clínica Unificada</a:t>
            </a:r>
          </a:p>
          <a:p>
            <a:endParaRPr lang="es-CO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Picture 3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7" t="25781" r="4197" b="30903"/>
          <a:stretch/>
        </p:blipFill>
        <p:spPr bwMode="auto">
          <a:xfrm>
            <a:off x="2057400" y="1473200"/>
            <a:ext cx="99568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6" t="40799" r="28721" b="25694"/>
          <a:stretch/>
        </p:blipFill>
        <p:spPr bwMode="auto">
          <a:xfrm>
            <a:off x="1346200" y="2032000"/>
            <a:ext cx="6413500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" t="29861" r="54490" b="50000"/>
          <a:stretch/>
        </p:blipFill>
        <p:spPr bwMode="auto">
          <a:xfrm>
            <a:off x="-406400" y="1587500"/>
            <a:ext cx="5829300" cy="147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" t="25782" r="54612" b="45833"/>
          <a:stretch/>
        </p:blipFill>
        <p:spPr bwMode="auto">
          <a:xfrm>
            <a:off x="-190500" y="1593850"/>
            <a:ext cx="5600700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1" t="24479" r="37408" b="45313"/>
          <a:stretch/>
        </p:blipFill>
        <p:spPr bwMode="auto">
          <a:xfrm>
            <a:off x="-1143000" y="1498600"/>
            <a:ext cx="6527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8" t="22744" r="27452" b="46180"/>
          <a:stretch/>
        </p:blipFill>
        <p:spPr bwMode="auto">
          <a:xfrm>
            <a:off x="88900" y="1371600"/>
            <a:ext cx="6591300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" t="25781" r="24744" b="45833"/>
          <a:stretch/>
        </p:blipFill>
        <p:spPr bwMode="auto">
          <a:xfrm>
            <a:off x="-127000" y="1619250"/>
            <a:ext cx="9474200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" t="26476" r="24719" b="47048"/>
          <a:stretch/>
        </p:blipFill>
        <p:spPr bwMode="auto">
          <a:xfrm>
            <a:off x="-101600" y="1682750"/>
            <a:ext cx="9448800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36979" r="32553" b="18576"/>
          <a:stretch/>
        </p:blipFill>
        <p:spPr bwMode="auto">
          <a:xfrm>
            <a:off x="1257300" y="1663700"/>
            <a:ext cx="6451600" cy="32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33941" r="36531" b="32118"/>
          <a:stretch/>
        </p:blipFill>
        <p:spPr bwMode="auto">
          <a:xfrm>
            <a:off x="-419100" y="1885950"/>
            <a:ext cx="8089900" cy="248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" t="34028" r="76745" b="45486"/>
          <a:stretch/>
        </p:blipFill>
        <p:spPr bwMode="auto">
          <a:xfrm>
            <a:off x="774700" y="1536700"/>
            <a:ext cx="2819400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6" t="39757" r="77452" b="50000"/>
          <a:stretch/>
        </p:blipFill>
        <p:spPr bwMode="auto">
          <a:xfrm>
            <a:off x="2032000" y="1955800"/>
            <a:ext cx="18542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7" t="19618" r="46510" b="68750"/>
          <a:stretch/>
        </p:blipFill>
        <p:spPr bwMode="auto">
          <a:xfrm>
            <a:off x="3111500" y="647700"/>
            <a:ext cx="27432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4" t="67188" r="47487" b="21701"/>
          <a:stretch/>
        </p:blipFill>
        <p:spPr bwMode="auto">
          <a:xfrm>
            <a:off x="2940050" y="5321300"/>
            <a:ext cx="3086100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4" t="57118" r="51586" b="30903"/>
          <a:stretch/>
        </p:blipFill>
        <p:spPr bwMode="auto">
          <a:xfrm>
            <a:off x="25400" y="3765550"/>
            <a:ext cx="35560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530860" y="1565845"/>
            <a:ext cx="87725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0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22847 0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777 0 L 0.47777 0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25 -3.33333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25 4.44444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0244 -3.7037E-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48148E-6 L -0.37847 1.48148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8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-0.48889 4.81481E-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7" t="36285" r="26110" b="29861"/>
          <a:stretch/>
        </p:blipFill>
        <p:spPr bwMode="auto">
          <a:xfrm>
            <a:off x="1778000" y="2120900"/>
            <a:ext cx="43942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3" t="32119" r="11542" b="26214"/>
          <a:stretch/>
        </p:blipFill>
        <p:spPr bwMode="auto">
          <a:xfrm>
            <a:off x="1714500" y="1816100"/>
            <a:ext cx="6350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36" t="35070" r="20327" b="29861"/>
          <a:stretch/>
        </p:blipFill>
        <p:spPr bwMode="auto">
          <a:xfrm>
            <a:off x="1739900" y="2032000"/>
            <a:ext cx="5183188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17711" t="25640" r="30908" b="20516"/>
          <a:stretch/>
        </p:blipFill>
        <p:spPr>
          <a:xfrm>
            <a:off x="1791774" y="1336536"/>
            <a:ext cx="672122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2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8" descr="data:image/jpeg;base64,/9j/4AAQSkZJRgABAQAAAQABAAD/2wCEAAkGBw0PDQ0NDQ0NDQ0NDQ0NDQwNDQ8NDQwNFBEWFhQRFBQYHCggGBomGxMUIT0hJSkrLi4vFx8zODM4NzQtLysBCgoKDg0OGhAQGiwkHCQsLCwsLCwsLCwsLCwsLCwsLCwsLCwsLCwsLCwsLCwsLCwsLCwsLCwsLCwsLCwsLCwsLP/AABEIANMA7wMBEQACEQEDEQH/xAAbAAEBAAMBAQEAAAAAAAAAAAAAAQIEBQMGB//EAD0QAQACAQIBBwYNAgcAAAAAAAABAgMEEQUGEjFRcZHBITJBUoGxExQiIyRCQ2FicoKh0RXwB0RjdKKj0v/EABsBAQEAAwEBAQAAAAAAAAAAAAABAgMEBQYH/8QANBEBAAEDAAYIBQQCAwAAAAAAAAECAxEEBRIhMUETMlFhcZGhwSMzUoGxFSLR8OHxFCRC/9oADAMBAAIRAxEAPwD9xAAAAAAAAAAAAAAAAAAAAAAAAAAAAAAAAAAAAAAAAAAAAAAAAAAAAAAAAAAAAAAAAAAAAAAAAAAB56jPTHS2TJetMdKza97TFa1rHTMykzERmWVFFVdUU0xmZ4Q5fCuU/D9Xecem1NMmSN9qTW+O1tumaxaI53s3a6L9uucUzvdmk6s0rRqdq7RMR27p88Zx93YbXCAAAAAAAAAAAAAAAAgJNgWJBQAAAAAAafF+JYdJp8mpz25uLFG9tvLMzM7RWI9MzMxDGuuKI2pb9G0e5pF2LVuN8vyjlVy+jW6bJp/gYwUnNj2iMvPvlpWd5idoiI9HW4dJvVTTNOMfd9jq3VFGiaRTXt7U4nliImWprMlOfjtor1vktfHbS1xbfCVy7xza7dMTu86MzXGzxdtqmrYqjSIxERO1nhjm/ba77Rv07Rv2voX51KgbmROdHXHewm5THGYXEsfhK+tXvhhOkWo41R5wbM9iTmp61e+E/wCVZ+uPOF2Kux6N7EAAAAAAAAAABNgeOTUVrO0xPR6NnHpGm0WKtmqJ+3+2dNE1Rl5zrq+rP7OadbW+VM+jLoZYzr49X92E63jlR6r0Pek8Q/B+7Gdbz9Hr/heh72P9Qn1Y/djOtq/pg6GO1j8fv1V7p/ljOtLvKI9f5XoYY219/u7k/Ur09nkvRUtPVcWy1iZ50RtHqwRp1+efpCxapfnXLXlJl1Wny6e2T5HOrO3NrETaLeSPJDdVcu1U/unPk9rVEW7GkRXPPMZ7MvzvFgmLeXyxE+bLXVXGNz6+jRqs5zuftXIPQfB6THmvhx489+dNbxjrXLXFO0RHO6fRM+1wzdqpn9svk9cXtq/NumqZpjv3Z/D6f4W3rT3yxm/c+qfOXjbMdiTeeuWG3M8zBuxkTnfcxyEWTKsolYnG9MOw+0cIAAAAAAAAAAADm6ufly8DWkfFjw95b7XB42eY2sdhWMwDGVBBhZlEq0dZim0THW2UziVh8nbk1ackz6Jl0Tf3Omm7h9DwjgGDHta+HFe9dtr2x1taPbMOKqueDZVpl6admK5iOzM4d5ry5BYQVFBd0AFgHYr0R2PsqZzES4JVkAAAAAAAAAAAOZqPPt2vD1rHxKfBvtcHm8ptTZBjMMlY7IJMIrGYO8edqLEi0xQTK5e0Q1VSowzvBsgGSCi7pIIMoMjr4vNr2R7n2Fmc26Z7ocNXGWTYgAAAAAAAAAADl5fPv2w8XWsfupnulutMZeS3JsmBJBEVjMKJMIqc0GcQmAmGMwsMZhqwqtlMbkNmaGyzAbGNwbJgZRBgdbD5lfyx7n1mjfJo8I/Djq60s29iAAAAAAAAAAA5V5+dyfdzfH+Hka1jqT4+zda5rs8dtYyxVDmMZFRAWQBUBJhUa1RaZJGcoqiGRQWDI6unn5FeyH1Oh/Io8IcdfWl6OliAAAAAAAAAAA5Ez9Iyx+Gk/vLytacKPu22ub0mHjNybMZhWMoMUngITuVAUBJBRGuYZIkCtkcEAReAq4FhJgdTS+ZX+/S+n0Gf+vT/AHm5LnWl6utgAAAAAAAAAAA4lp+mXjrxb91o/l5mtI+HTPf7Nlvi2XiN6SgxmGMqxlFQgQBAABCcqNcqMo3JKMwN4ARIOro5+br7fe+l1dOdHp+/5lyXOtL2drAAAAAAAAAAAB8/lttxCI9bDePbvWfBwayj4UeMe7O3xdCYeHVDex2YTCoxVhMMdysSOAgABgDAGAlhMLCFOFSWeWIKgAOpoZ+bjtl9Hq2c6PHjP5ct3rNh3tYAAAAAAAAAAD5fX224lpvxRlr/ANdp8HHp8ZsT9vzDOji7MvCluY7MJ3KjDCsZhjPBWEorFAUAAFBJgRhzUZwiSs9ioAg6fD/M/VL6HVfyPvLmu9ZsvRagAAAAAAAAAAHynF524jpJ/HMd9LR4ubTIzYqZUcXcfP4w3pKSJMMVTZjhWFoYqwmEkYm5QBBVEAYzChEiM0EVCR0eHeZP5vCHvaqn4U+PtDmvcW29NqAAAAAAAAAAAfIcenbXaSf9fHHfO3i0aTGbNfhK08X0D53LoAQEYSrG0MJhXnMMVYzAqAEAQiioSCQqLlEN6ijocN823b4Pb1T1KvH2c97jDceq0gAAAAAAAAAAPjOVFttXpZ6s+Gf+cNd6M26o7p/CxxfSS+ZdCEASIxncqSkqwlhuVjMIMQFVDIJMgZEQFEFBG9wzov7PF7WqeFceHu03uTeeu0AAAAAAAAAAAPhuWt+blxW9W9J7phjXGaZgh9S+Wjg6QVGMyCCLKsLQwmOxWOyCSuBARFFEQJMCAGBFG9wyfLfsr4vW1Txr+3u03uTfe00AAAAAAAAAAAPgv8QOgH1mO29az1xE98PlcY3OlUVGIGRCVJQYSxkY7IqSohIgAqAECAi4G5wzzrfl8Xqaq69UdzTe4Q6L22gAAAAAAAAAAB8Jy+jyA+j4dfnafBb1sOKe+kPmbkYrmO+fy6I4NhqmVGKoCCogkgxliMZXeqEiIIKKIgAgNvhvnz+WffD0tV7rsx3e8NV3g6T3nOAAAAAAAAAAA+H5d18gOzwC2+i0n+3xR3ViPB81pHzq/GXRTwhvtW5UYqG8RNwkioSIgxkGJkSRQwMZJElAARWzw6fnP0y9DVvz/tLXd6rqPoHMAAAAAAAAAAA+Q5Y4udAN7k7P0PTx1U5vdaY8Hzulxi/V/eTfTwdFzMhFSZiOmdlgeN9TjjpyUjtvWF2KuUT5GYeNuI6aOnUYY7ctP5ZRZuTwpnykzDxtxjSR/mcPsyRPuZRo16f/ABPkm1Ha87ce0cfb19kWn3QyjQ7/ANM+ht09rznlDo/RlmezFl/8so0DSPp9Y/lOkpYzyg03o+Ensxz4so1df7I8zpKSOOYp6MWef0V/lnGrL3bHr/CdLDKOKTPRgy+3mx4sv0u5zqj1OlhnXVZZ6NPb22iPBl+l1c6o8k6XuetfjE/YxHbffwZRqrtr9P8AJ0vc9qabUT9Wse2Wcaro51SnSz2NnFw+/wBa0R2Mo1Xa7Z9P4Ollt4NJWk86JmZb7OhW7VW1TnLGquZjDZdbAAAAAAAAAAABwuO6fng+ay6fU1jm48ualY32rS9qxHl39Ha1TYtVVbU0xM+C7UtK+j1tvttRPblvPisWbccKY8oMyn9E1Vum+Se21pZRRTHCEy9MfJbNPTuyGzj5IXnpBtY+RvXINvFyOx+kG1j5KYI6YBtY+Tmnj6sA2acGwR9SO4HvTQYo6KR3A9a6ekdFY7gZxSOqAXYFAAAAAAAAAAAAAAB55MUW6QefxSnVAMo01I+rAM4xV6oBlFY6gNgUAAAAAAAAAAAEBQAAAAAAAAAAAAAAAAAAAAAAAAAAAAAAAAAAAAAAAAAAAAAAAAAAAAAAAAAAAAAAAAAAAAAAAAAAA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/>
          </a:p>
        </p:txBody>
      </p:sp>
      <p:sp>
        <p:nvSpPr>
          <p:cNvPr id="17" name="AutoShape 10" descr="data:image/jpeg;base64,/9j/4AAQSkZJRgABAQAAAQABAAD/2wCEAAkGBw0PDQ0NDQ0NDQ0NDQ0NDQwNDQ8NDQwNFBEWFhQRFBQYHCggGBomGxMUIT0hJSkrLi4vFx8zODM4NzQtLysBCgoKDg0OGhAQGiwkHCQsLCwsLCwsLCwsLCwsLCwsLCwsLCwsLCwsLCwsLCwsLCwsLCwsLCwsLCwsLCwsLCwsLP/AABEIANMA7wMBEQACEQEDEQH/xAAbAAEBAAMBAQEAAAAAAAAAAAAAAQIEBQMGB//EAD0QAQACAQIBBwYNAgcAAAAAAAABAgMEEQUGEjFRcZHBITJBUoGxExQiIyRCQ2FicoKh0RXwB0RjdKKj0v/EABsBAQEAAwEBAQAAAAAAAAAAAAABAgMEBQYH/8QANBEBAAEDAAYIBQQCAwAAAAAAAAECAxEEBRIhMUETMlFhcZGhwSMzUoGxFSLR8OHxFCRC/9oADAMBAAIRAxEAPwD9xAAAAAAAAAAAAAAAAAAAAAAAAAAAAAAAAAAAAAAAAAAAAAAAAAAAAAAAAAAAAAAAAAAAAAAAAAAB56jPTHS2TJetMdKza97TFa1rHTMykzERmWVFFVdUU0xmZ4Q5fCuU/D9Xecem1NMmSN9qTW+O1tumaxaI53s3a6L9uucUzvdmk6s0rRqdq7RMR27p88Zx93YbXCAAAAAAAAAAAAAAAAgJNgWJBQAAAAAAafF+JYdJp8mpz25uLFG9tvLMzM7RWI9MzMxDGuuKI2pb9G0e5pF2LVuN8vyjlVy+jW6bJp/gYwUnNj2iMvPvlpWd5idoiI9HW4dJvVTTNOMfd9jq3VFGiaRTXt7U4nliImWprMlOfjtor1vktfHbS1xbfCVy7xza7dMTu86MzXGzxdtqmrYqjSIxERO1nhjm/ba77Rv07Rv2voX51KgbmROdHXHewm5THGYXEsfhK+tXvhhOkWo41R5wbM9iTmp61e+E/wCVZ+uPOF2Kux6N7EAAAAAAAAAABNgeOTUVrO0xPR6NnHpGm0WKtmqJ+3+2dNE1Rl5zrq+rP7OadbW+VM+jLoZYzr49X92E63jlR6r0Pek8Q/B+7Gdbz9Hr/heh72P9Qn1Y/djOtq/pg6GO1j8fv1V7p/ljOtLvKI9f5XoYY219/u7k/Ur09nkvRUtPVcWy1iZ50RtHqwRp1+efpCxapfnXLXlJl1Wny6e2T5HOrO3NrETaLeSPJDdVcu1U/unPk9rVEW7GkRXPPMZ7MvzvFgmLeXyxE+bLXVXGNz6+jRqs5zuftXIPQfB6THmvhx489+dNbxjrXLXFO0RHO6fRM+1wzdqpn9svk9cXtq/NumqZpjv3Z/D6f4W3rT3yxm/c+qfOXjbMdiTeeuWG3M8zBuxkTnfcxyEWTKsolYnG9MOw+0cIAAAAAAAAAAADm6ufly8DWkfFjw95b7XB42eY2sdhWMwDGVBBhZlEq0dZim0THW2UziVh8nbk1ackz6Jl0Tf3Omm7h9DwjgGDHta+HFe9dtr2x1taPbMOKqueDZVpl6admK5iOzM4d5ry5BYQVFBd0AFgHYr0R2PsqZzES4JVkAAAAAAAAAAAOZqPPt2vD1rHxKfBvtcHm8ptTZBjMMlY7IJMIrGYO8edqLEi0xQTK5e0Q1VSowzvBsgGSCi7pIIMoMjr4vNr2R7n2Fmc26Z7ocNXGWTYgAAAAAAAAAADl5fPv2w8XWsfupnulutMZeS3JsmBJBEVjMKJMIqc0GcQmAmGMwsMZhqwqtlMbkNmaGyzAbGNwbJgZRBgdbD5lfyx7n1mjfJo8I/Djq60s29iAAAAAAAAAAA5V5+dyfdzfH+Hka1jqT4+zda5rs8dtYyxVDmMZFRAWQBUBJhUa1RaZJGcoqiGRQWDI6unn5FeyH1Oh/Io8IcdfWl6OliAAAAAAAAAAA5Ez9Iyx+Gk/vLytacKPu22ub0mHjNybMZhWMoMUngITuVAUBJBRGuYZIkCtkcEAReAq4FhJgdTS+ZX+/S+n0Gf+vT/AHm5LnWl6utgAAAAAAAAAAA4lp+mXjrxb91o/l5mtI+HTPf7Nlvi2XiN6SgxmGMqxlFQgQBAABCcqNcqMo3JKMwN4ARIOro5+br7fe+l1dOdHp+/5lyXOtL2drAAAAAAAAAAAB8/lttxCI9bDePbvWfBwayj4UeMe7O3xdCYeHVDex2YTCoxVhMMdysSOAgABgDAGAlhMLCFOFSWeWIKgAOpoZ+bjtl9Hq2c6PHjP5ct3rNh3tYAAAAAAAAAAD5fX224lpvxRlr/ANdp8HHp8ZsT9vzDOji7MvCluY7MJ3KjDCsZhjPBWEorFAUAAFBJgRhzUZwiSs9ioAg6fD/M/VL6HVfyPvLmu9ZsvRagAAAAAAAAAAHynF524jpJ/HMd9LR4ubTIzYqZUcXcfP4w3pKSJMMVTZjhWFoYqwmEkYm5QBBVEAYzChEiM0EVCR0eHeZP5vCHvaqn4U+PtDmvcW29NqAAAAAAAAAAAfIcenbXaSf9fHHfO3i0aTGbNfhK08X0D53LoAQEYSrG0MJhXnMMVYzAqAEAQiioSCQqLlEN6ijocN823b4Pb1T1KvH2c97jDceq0gAAAAAAAAAAPjOVFttXpZ6s+Gf+cNd6M26o7p/CxxfSS+ZdCEASIxncqSkqwlhuVjMIMQFVDIJMgZEQFEFBG9wzov7PF7WqeFceHu03uTeeu0AAAAAAAAAAAPhuWt+blxW9W9J7phjXGaZgh9S+Wjg6QVGMyCCLKsLQwmOxWOyCSuBARFFEQJMCAGBFG9wyfLfsr4vW1Txr+3u03uTfe00AAAAAAAAAAAPgv8QOgH1mO29az1xE98PlcY3OlUVGIGRCVJQYSxkY7IqSohIgAqAECAi4G5wzzrfl8Xqaq69UdzTe4Q6L22gAAAAAAAAAAB8Jy+jyA+j4dfnafBb1sOKe+kPmbkYrmO+fy6I4NhqmVGKoCCogkgxliMZXeqEiIIKKIgAgNvhvnz+WffD0tV7rsx3e8NV3g6T3nOAAAAAAAAAAA+H5d18gOzwC2+i0n+3xR3ViPB81pHzq/GXRTwhvtW5UYqG8RNwkioSIgxkGJkSRQwMZJElAARWzw6fnP0y9DVvz/tLXd6rqPoHMAAAAAAAAAAA+Q5Y4udAN7k7P0PTx1U5vdaY8Hzulxi/V/eTfTwdFzMhFSZiOmdlgeN9TjjpyUjtvWF2KuUT5GYeNuI6aOnUYY7ctP5ZRZuTwpnykzDxtxjSR/mcPsyRPuZRo16f/ABPkm1Ha87ce0cfb19kWn3QyjQ7/ANM+ht09rznlDo/RlmezFl/8so0DSPp9Y/lOkpYzyg03o+Ensxz4so1df7I8zpKSOOYp6MWef0V/lnGrL3bHr/CdLDKOKTPRgy+3mx4sv0u5zqj1OlhnXVZZ6NPb22iPBl+l1c6o8k6XuetfjE/YxHbffwZRqrtr9P8AJ0vc9qabUT9Wse2Wcaro51SnSz2NnFw+/wBa0R2Mo1Xa7Z9P4Ollt4NJWk86JmZb7OhW7VW1TnLGquZjDZdbAAAAAAAAAAABwuO6fng+ay6fU1jm48ualY32rS9qxHl39Ha1TYtVVbU0xM+C7UtK+j1tvttRPblvPisWbccKY8oMyn9E1Vum+Se21pZRRTHCEy9MfJbNPTuyGzj5IXnpBtY+RvXINvFyOx+kG1j5KYI6YBtY+Tmnj6sA2acGwR9SO4HvTQYo6KR3A9a6ekdFY7gZxSOqAXYFAAAAAAAAAAAAAAB55MUW6QefxSnVAMo01I+rAM4xV6oBlFY6gNgUAAAAAAAAAAAEBQAAAAAAAAAAAAAAAAAAAAAAAAAAAAAAAAAAAAAAAAAAAAAAAAAAAAAAAAAAAAAAAAAAAAAAAAAAA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/>
          </a:p>
        </p:txBody>
      </p:sp>
      <p:graphicFrame>
        <p:nvGraphicFramePr>
          <p:cNvPr id="20" name="1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0314150"/>
              </p:ext>
            </p:extLst>
          </p:nvPr>
        </p:nvGraphicFramePr>
        <p:xfrm>
          <a:off x="307974" y="1219973"/>
          <a:ext cx="8378825" cy="5263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Rectángulo"/>
          <p:cNvSpPr/>
          <p:nvPr/>
        </p:nvSpPr>
        <p:spPr>
          <a:xfrm>
            <a:off x="2106777" y="1155617"/>
            <a:ext cx="46474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PROVEEDORES  DE  INFORMACIÓN</a:t>
            </a:r>
          </a:p>
        </p:txBody>
      </p:sp>
    </p:spTree>
    <p:extLst>
      <p:ext uri="{BB962C8B-B14F-4D97-AF65-F5344CB8AC3E}">
        <p14:creationId xmlns:p14="http://schemas.microsoft.com/office/powerpoint/2010/main" val="3104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65797" y="266534"/>
            <a:ext cx="3030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 2013</a:t>
            </a:r>
            <a:endParaRPr lang="es-CO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4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8574292"/>
              </p:ext>
            </p:extLst>
          </p:nvPr>
        </p:nvGraphicFramePr>
        <p:xfrm>
          <a:off x="265797" y="900528"/>
          <a:ext cx="7832854" cy="5226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Rectángulo"/>
          <p:cNvSpPr/>
          <p:nvPr/>
        </p:nvSpPr>
        <p:spPr>
          <a:xfrm>
            <a:off x="2046037" y="901718"/>
            <a:ext cx="4188326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16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CO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INFORMES Y FORMATOS EN LA SSC</a:t>
            </a:r>
          </a:p>
        </p:txBody>
      </p:sp>
    </p:spTree>
    <p:extLst>
      <p:ext uri="{BB962C8B-B14F-4D97-AF65-F5344CB8AC3E}">
        <p14:creationId xmlns:p14="http://schemas.microsoft.com/office/powerpoint/2010/main" val="9287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65797" y="266534"/>
            <a:ext cx="2510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APLICACIONES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5532121" y="1067493"/>
            <a:ext cx="330517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Registro General De Prestadores.</a:t>
            </a:r>
          </a:p>
          <a:p>
            <a:pPr algn="just"/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CO" sz="1600" b="1" dirty="0" smtClean="0">
                <a:solidFill>
                  <a:schemeClr val="tx2">
                    <a:lumMod val="75000"/>
                  </a:schemeClr>
                </a:solidFill>
              </a:rPr>
              <a:t>RUAF </a:t>
            </a:r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- Nacimientos Registro Único de Afiliados a la Protección Social.</a:t>
            </a:r>
          </a:p>
          <a:p>
            <a:pPr algn="just"/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SIVIGILA.</a:t>
            </a:r>
          </a:p>
          <a:p>
            <a:pPr algn="just"/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CO" sz="1600" b="1" dirty="0" smtClean="0">
                <a:solidFill>
                  <a:schemeClr val="tx2">
                    <a:lumMod val="75000"/>
                  </a:schemeClr>
                </a:solidFill>
              </a:rPr>
              <a:t>Vigilancia </a:t>
            </a:r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De Discapacidad - Registro Para la Localización y Caracterización Para la Población con Discapacidad.</a:t>
            </a:r>
          </a:p>
          <a:p>
            <a:pPr algn="just"/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SIHO - Plan Bienal.</a:t>
            </a:r>
          </a:p>
          <a:p>
            <a:pPr algn="just"/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Planes Bienales de Inversión en Salud.</a:t>
            </a:r>
          </a:p>
          <a:p>
            <a:pPr algn="just"/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Herramientas de Office.</a:t>
            </a:r>
          </a:p>
          <a:p>
            <a:pPr algn="just"/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SISVAN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71525" y="946903"/>
            <a:ext cx="412432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SAP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B-Salud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Winsisvan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Biopsicosocial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P y P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Epi Info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Irca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Ontrack - Vigilancia Y Control Y Epidemiologia.</a:t>
            </a:r>
          </a:p>
          <a:p>
            <a:endParaRPr lang="es-CO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sz="1600" b="1" dirty="0">
                <a:solidFill>
                  <a:schemeClr val="tx2">
                    <a:lumMod val="75000"/>
                  </a:schemeClr>
                </a:solidFill>
              </a:rPr>
              <a:t>PAI Soft- Programa Ampliado De Inmunización - Vacunación - Incluye Inventario Compra Vacunas</a:t>
            </a:r>
          </a:p>
          <a:p>
            <a:endParaRPr lang="es-CO" sz="1600" dirty="0"/>
          </a:p>
        </p:txBody>
      </p:sp>
      <p:pic>
        <p:nvPicPr>
          <p:cNvPr id="2050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3938" y="939084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3939" y="1411524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3940" y="1928015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3802" y="2415694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3803" y="2891256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1282" y="3401797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1283" y="3912338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3522" y="4401176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3523" y="4896476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10348" y="906466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102355" y="1385053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97031" y="1905753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89038" y="2384340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4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95388" y="2852656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5.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87395" y="3331243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6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82071" y="3851943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7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74078" y="4330530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8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88752" y="4870110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9.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4780128" y="1035743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10.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4784835" y="1514330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11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4792211" y="2263630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12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9" name="38 Rectángulo"/>
          <p:cNvSpPr/>
          <p:nvPr/>
        </p:nvSpPr>
        <p:spPr>
          <a:xfrm>
            <a:off x="4803268" y="2742217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13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0" name="39 Rectángulo"/>
          <p:cNvSpPr/>
          <p:nvPr/>
        </p:nvSpPr>
        <p:spPr>
          <a:xfrm>
            <a:off x="4809618" y="3705833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14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4807975" y="4133620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15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2" name="41 Rectángulo"/>
          <p:cNvSpPr/>
          <p:nvPr/>
        </p:nvSpPr>
        <p:spPr>
          <a:xfrm>
            <a:off x="4802651" y="4876570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16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3" name="42 Rectángulo"/>
          <p:cNvSpPr/>
          <p:nvPr/>
        </p:nvSpPr>
        <p:spPr>
          <a:xfrm>
            <a:off x="4794658" y="5386907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17</a:t>
            </a:r>
            <a:r>
              <a:rPr lang="es-ES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es-ES" sz="20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5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39592" y="1104070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39593" y="1576510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39594" y="2321601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49456" y="2809280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49457" y="3780142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66936" y="4239883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66937" y="4972674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http://mejoraturelaciondepareja.com/wp-content/uploads/2012/11/flecha-anim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69176" y="5493262"/>
            <a:ext cx="302482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10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824136" y="3011731"/>
            <a:ext cx="7057035" cy="1394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lnSpc>
                <a:spcPct val="70000"/>
              </a:lnSpc>
              <a:defRPr sz="4800" b="1" spc="-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es-CO" sz="4000" dirty="0"/>
              <a:t>Historia Clínica </a:t>
            </a:r>
            <a:r>
              <a:rPr lang="es-CO" sz="4000" dirty="0" smtClean="0"/>
              <a:t>Única</a:t>
            </a:r>
          </a:p>
          <a:p>
            <a:pPr algn="l"/>
            <a:endParaRPr lang="es-CO" sz="4000" dirty="0" smtClean="0"/>
          </a:p>
          <a:p>
            <a:pPr algn="l"/>
            <a:r>
              <a:rPr lang="es-CO" sz="4000" dirty="0" smtClean="0"/>
              <a:t>Historia </a:t>
            </a:r>
            <a:r>
              <a:rPr lang="es-CO" sz="4000" dirty="0"/>
              <a:t>Clínica Unificada</a:t>
            </a:r>
          </a:p>
        </p:txBody>
      </p:sp>
      <p:sp>
        <p:nvSpPr>
          <p:cNvPr id="9" name="2 Subtítulo"/>
          <p:cNvSpPr txBox="1">
            <a:spLocks/>
          </p:cNvSpPr>
          <p:nvPr/>
        </p:nvSpPr>
        <p:spPr>
          <a:xfrm>
            <a:off x="1674911" y="1601469"/>
            <a:ext cx="6944816" cy="532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lnSpc>
                <a:spcPct val="70000"/>
              </a:lnSpc>
              <a:defRPr sz="4800" b="1" spc="-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es-CO" sz="4000" dirty="0"/>
              <a:t>Captura primaria de datos</a:t>
            </a:r>
          </a:p>
        </p:txBody>
      </p:sp>
      <p:sp>
        <p:nvSpPr>
          <p:cNvPr id="2" name="AutoShape 2" descr="data:image/jpeg;base64,/9j/4AAQSkZJRgABAQAAAQABAAD/2wCEAAkGBhQQERUUEhASEhUUFRYXGBQUFRAYFxcUFRIVFRcWFBYYHCYeGRkkGRQSHy8gIycpLCwsFSAxNTAqNScrLCkBCQoKDgwOGg8PGiwkHyUqLSwuMTQtLDUsMCwuKiwpNCosMi80LC8vNSwsLCwsKio0LS8pNCwtNCwsKSwvKiwpKf/AABEIAMMBAwMBIgACEQEDEQH/xAAcAAEAAQUBAQAAAAAAAAAAAAAABgEDBAUHCAL/xABFEAACAQICBgYHBQQJBQEAAAAAAQIDEQQhBQYSMUFhByJRcYGREzJCUqGxwRQjcoLRQ2LC4TNTc4OSorLS8ERUY5PiFv/EABkBAQADAQEAAAAAAAAAAAAAAAACBAUDAf/EADARAQABAwIDBgQGAwAAAAAAAAABAgMEITEREvATIkFRgaEFMmGRFDNxsdHhI0LB/9oADAMBAAIRAxEAPwDuIAAAAAAAAAAAAAAAAAAAAAAAAAAAAAAAAPmdRRV20kt7eSS5kK090r4bDtxpJ4ie7qu0E+c3v8EwJuCH6h65VtIyqOeGjTpxWVSMpNOV/U6yzaWba3EwAAAAAAAAAAAAAAAAAAAAAAAAAAAAAAAAAAAAAUlJLN5ICpG9adeqGATUn6SrwpRav+Z7orvIrrv0pKG1Rwck5bpVuC4Whz/e8jnOi9G1sdXVOmnUqTd25N2SvnOcuC5+WYG103rbi9KVFT6zUnaNCknZ96Wcu97uRMNVuiNK1TGvafChB9Vf2k1v7o5c2S3VLUulo+naKU6sl16rWcuS92PLzuSJAWsPho04qEIRhGKsoxSSS7EluLoAAAAAAAAAAAAAAAAAAAAAAAAAAAAAAAAAAAtV68YRcpSUYxV227JJK7bAV8RGEXKclGMVdybsklxbONa+dJEsU5UcO3Cjuct0qnf2R5cePYY+v+v8sbN0qLcaEXzTqNe1Ll2IhcIOTSSbbaSS3tvJJcwMnR+AniKkaVKLnObsor69iSzvuSO96maow0fR2VaVWdnUqe8+xdkVd2Xe+Jruj3UlYCl6Sqk8RUS2v/HHeqcfq+L5ImdgAAAAAAAAAAAAAAAAAAAAAAAAAuDmvSfr/LDv7Nh5bNRr7yot8U1lGPZJre+AEq09r1hMG9mrWTmv2cE5yXfbKPi0YWhek7BYqoqcakqc5O0VVjspvsUk2r8na5wKUm3du75lAPVSZU5/0Xa7vF0/s9aV61KPVk99SmrK77ZK6T7d/aT9AVAAAAMCjZxrpM18eIm8PQl91F2lJftJL+FPzefYSrpR1v8AstH0FOVqtVO7W+NPd4OW7uucSbAqdW6KdSLJY2vHNr7iL4Jr+lffns8s+winR3qd9vxF6i+4pNOp++98aa7+PLvR3uEUlZKyXBAVRUAAAAAAAAAAAAAAAAAAAAAAAAAAzzZrk5PH4nb3+mqf6nb4WPSbOQ9MGqbjP7ZTV4y2Y1kvZklaM+5qyfNLtA5iALgZ2hNLTwmIp14etTkpW7V7UfFXXiel8DjI1qcKkHeE4qUX2xkrr4M8tXO09DmnvTYWWHk+tQfV50ptteUtpeKA6GAABhaY0rDC0J1qj6sFfm3wiubdl4mY2ca6WNbfTVfs1OXUpPrNe1U3Pwjmu9vkBC9PaYni6861R3lN35JcEuSSSXcWNGaOnia0KNJXnUkopfNvkldvkmYp17od1X2KbxlSPWqXjSvwpp9aS/E1bujzAnOregoYLDwoU1lFdaXGc3603zb+CtwNoAAAAAAAAAAAAAAAAAAAAAAAAAAAAAs4vCxqwlCcVKE04yi9zTVmi8APN2uOrMtH4mVJ3cH1qcn7VNt2u/eTyfdzNHc730o6tLF4OU4x+9oJ1I23uKXXh4xV++KOCHgXJBqJrD9hxtOo3anL7up+CbSv+V7MvBkeAHq2MrlTn/RVrmsTRWGqz++oq0bvOpSW5rtlHc+5Pi7SrWPWOlgaLqVZL92CfWm+Cj+vA9Gp6Q9bVgcO1F/fVE1Dtitzn4Xy5tHAalVybb4mx1k1hqY2vKrUeb3JXtGK3RjyX6vias8G11Z0HLG4qnQjfrvrNezTWc5eXxaPSWFw0acIwhFRjCKjFLcoxVkvI570N6t+ioSxU11q/VhypRe/80r+EUdIR6AAAAAAAAAAAAAAAAAAAAAAAAAAAAAAAAKSjc82666C+xY2rSStHa2of2c84+V7flPSTOW9Nmh1KnSxMbbUH6Oe6+xK7i/CW1/iPJeTPByMFGylwcV2jXlCSlCUoyi7qUW00+TWaL2O0pVry2qtWdSXvTk2/iYlxcHF9I2ermhJY3E0qEfbl1mvZgs5y8Ip+NjVJnWeh7AUqFOeIqzjGpV6sFLK1JPNpv3pLygiM1RTvPBGquKfmng6lhMPGnCMIRUYwioxS4RirJeVi8WaWJjL1ZRl3NP5F5EonjslE8dgAHr0AAAAAAAAAAAAAAAAAAAAAAAAKXLWKxUacXKclFLiyO1NL1sVNww8XCPGb325vh3LM4Xb9NvTeZ2jxcLt+m3pvM7RG7d47StOj680n7qzl5GDHSlar/Q0dmL9uq2l4R3/ADMWphqGDW1UvVqPdfNt8k9y5ss0FXx2bl6KlyvmuXvd7y7yrXermrl8fKN/WfBTrvXJq5Z38o39Z8H3isRFO1bFzm/6ujku7L+Ri47Q32qjUpQwagqkHH0lWT2lfdJb3dPM2derh8BHKKc2slvk+bfBEdx+slarfrbEfdhl5vezhcrptz3518o1n7y4Xa6LU9+dfKNZ9Zni4ni8NKlUnTmrShKUZLslF2fxRZuSbXrR2zUVZLKplL8a4vvVvIim0aFq7FyiKoaNm7FyiKofdxtFrbKwu2kk23kkt7vwR05nTi3Greh/tmJp0dtQjJ3nN2tGCzk++2S5tHf8PgK1OnGNKdCrTilGMZQSSilZJOOW6xzDVnQ32an1reknnN9nZBcln4skGFxc6bvCTg/3Xbz7fEy7uZTNXDhp9JZN3Npmvhwnh5xPUSkVeVOL+/wsqD/rKTdr9qt/MzMNGq1tYbFKql7FTN9196+Bb0LrKqv3dZK8slK3Vk3wkt1/gz60nq44/e4ZuElnsxdr/h58tzJ06089vWPppV7aS6U609pb1j6aVe2k/ZkU9YtiWziKUqT7d8X/AM8Tc0a8ZJSjJST3NO6I3orTUcSvRV4xcnubWUn9JdxYx2CqYKXpKMm6beaeduUu1czrTkVRTz/NT7x+rrRk1U08/wA1PvH6peDW6H01HERyykvWjxXNcjZF6iumuOanZforprp5qZ4wAAkmAAAAAAAAAAAAAAAAFnFYlU4ylJ2UVcvEW1zxjWxTXG8n4ZR+vkcMi72Vua1fJvdjbmtra2IqY6so7ld2XCMVvb5/yRJ57GDoNxWUV4yk9132tmp1KopupLirRXdm39PIzNcYv0Ctu2437s/rYoWONNmq/OtU8Wdj8abFWROtU8Uf0dReLxH3jvfrS/CuC7N9vEnFS1ODaVlGLdl2RV7LyIVqpilDEJP204rvvFr5W8SczSatvOnw/hNuavGZ1dPhsRNqao+aZ1cwxOJlUk5yd5Sd3/LuLEjaaa0JLDyeV4N9WXLgn2M1bMWuKqapivdh3IqoqmK92FpHCxq05Qmrxkrd3FNc0c10poiph5NSi3G+U0nstfR8mdSqIiumMR6ZuKuof6u8tY+RNvTwWsbJm1p4IPF3dkTbVnQsaVqjcZze5rNR/Dz5mtjo+K3JGRhb03eDafL6osXcnnjhCzeyueOEJjCZejUNZo/HqouyS4fVGdHMz5ZtTIVU6nhbuEdrfsq/fbP4kP1c1Vk5KpWjsxWcYPe3wclwXIluJxcaUHObsoq7f/OJr4NqbdM11acW38Ps1WqZrr049cUH1kpKniZbOV9meXBtX+ab8SY6PqKvQhKSvtwzT45WZz/HYyWIrSlZ3m1aO/LdGPlY6LovC+hpQg98YpPv4/G5DCnmu1zHy/254M8165MfLP8AKDVZSweJey84Sy/ei7Oz8H8CfYXEKpGMlukk13NXIDrPWUsVUtwtHyir/H5Eu1Xb+zU79j8tuVhhVct2u3G2v78DAq5b1dqNtfaeDbAA1myAAAAAAAAAAAAAAAAEN1zpv0sJcHC3jGTf8SJkazT2i/tFJpess4vn2PvKuXam7ammndTzbM3bM0077o9qhj1Cq4PdUSt+KN8vJslmLwyqwlCW6St/NHNZpxlZ3jKL7mmvqS7QetCmlCq1GfCTyUv0ZnYOTTy9jc6+jN+H5VPL2Fz0/hGtJ6Pnh57Ml+GXCS7Vz+K+Jv8AQutiso18nu2+D/F2PmSLFYOFWDjOKkn2/NdjIvpDUxq7ozuvdnk/CXHxJTjXsarns6x5JVYt7Fr57GseXW/7pTtRqR9mcZLk00aTG6l0p5wbpvsWcfJ7vMi7hiMK72qUvPZf0Zn4bXWtH1owqLu2X5rL4Epy7Nzu36OE9er2c2xd7uRRwnr1WNKajYjYapSpzvlvcXbxTXxIzV6Psav2F+6dJ/xExn0mwhK0sPPLjGUX87F2HSfhuNOuvy0/95Ds8Orarh19YR7LCq2rmOvrCDR1Axr/AOmfjKkv4jLodGWLl6ypQ/FUv8Ipkun0n4bhTrv8tNfxmJW6VKa9TDTf4pxXyue9niRvX19jssOneuevRY0X0VbLUquJeXClG3htSv8AImGj9BUaGcKav7zzl5vd4ECxnShiJZQp0qfN7Un4XaXwMXB4zHYuear1YPJ2WzBdj3KJ7Tfx6J/xU8ZSpyMa3P8AiomqevV0DSOtFGjdKXpJe7Czz5y3Ih+kNK1cXNJpvPq04X+XF8/kbXA6jzdnVmor3Y5vzeS+JJ8Boqlh49SCj2yebfe2Tm3kZPz92lObeTlfmd2ny66+jU6uasehaqVbOpwjwj/9Gdp7TKw1Pg5yXVjz7XyRh6X1uhTvGk1Un2+xHvfHuREKlWpiKl3tVJyfj3JcF8ERu5FuxR2Vnfr3Ru5VvHo7KxrPX3lShRlVqKKzlN/Fve/mdMwWGVOEYLdGKivBGp1d1eWHW1OzqPs3RXYvqzenfBxptU81W8rGBizZpmqveQAGg0gAAAAAAAAAAAAAAAAAAafTWr0cRmupO2UuD5SXEhekNGVKDtUi12SWcX3P/jOmHxUoqSs0mnvTV0/AoZGDRe70aSzsn4fbvd6NJ63c90frFWo2SltRXsyu14PevkSLB650pf0ilTfb60fNZ/AuY3U6jPOF6b/dzj/hf0aNHi9Ta0fUcKi5PZfk/wBSlFOZj6RrH3/tQijNxtI70ff+0ww+kqVT1KkJck1fyLWI0PRn61KDfbspPzWZAK+iq0PWozVuOy2vNXRiYnSlWjB7NWpB7laUl9SU/EPC7R16pT8S8L1vr1TbEahYSbb9HJN+7Un+pjPo1wvbWX519UQenrji1uxU337EvmmX1rxjP6//ACUv9p5+KxZ3t+0I/i8Od7ftH8pjHo2wi/rX/efojJo6g4OP7Ha/FOo/hchWE1txlSWeIait9o0l4eqZdTTleW+vU8JNf6bHn4vFja37QfjMSna37QnVDQuGoZxo0aduOzBf5nmWsdrbhaWUsRBv3YPaflG9jneK0RVxGcY1Zy7qkk/F5JlcHqFi5/slTX78or4K7Jxm3J0tW+vZ0jOuVRws2uvTgk9XpGhNtUacm1udSyT52V38jT4/TVavlObs/YjlHyW/4my0X0ZKLUqtdtrhTVv80s/giWYLQdKj6lNJ+885ebPZsZV/8yeEdeROPl5H5lXCOvL/ALKGaM1Vq1rNr0ce2W+3KO/zsTHReg6eHXUWfGTttPx4LkjYJFS7YxLdnWNZ81/HwrVjWNZ81EVALa6AAAAAAAAAAAAAAAAAAAAAAAAFLFQBTZPiph4y9aMZd6T+ZcA3N2DPQWHlvw1F/wB3D9C1/wDmcL/2tD/1w/Q2YIdnR5R9nPsqJ/1j7MGloOhD1cPSj3QgvoZMMLCO6EV3JIug9iimNoexRTG0KbI2SoJJqJFQ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4" descr="data:image/jpeg;base64,/9j/4AAQSkZJRgABAQAAAQABAAD/2wCEAAkGBhQQERUUEhASEhUUFRYXGBQUFRAYFxcUFRIVFRcWFBYYHCYeGRkkGRQSHy8gIycpLCwsFSAxNTAqNScrLCkBCQoKDgwOGg8PGiwkHyUqLSwuMTQtLDUsMCwuKiwpNCosMi80LC8vNSwsLCwsKio0LS8pNCwtNCwsKSwvKiwpKf/AABEIAMMBAwMBIgACEQEDEQH/xAAcAAEAAQUBAQAAAAAAAAAAAAAABgEDBAUHCAL/xABFEAACAQICBgYHBQQJBQEAAAAAAQIDEQQhBQYSMUFhByJRcYGREzJCUqGxwRQjcoLRQ2LC4TNTc4OSorLS8ERUY5PiFv/EABkBAQADAQEAAAAAAAAAAAAAAAACBAUDAf/EADARAQABAwIDBgQGAwAAAAAAAAABAgMEITEREvATIkFRgaEFMmGRFDNxsdHhI0LB/9oADAMBAAIRAxEAPwDuIAAAAAAAAAAAAAAAAAAAAAAAAAAAAAAAAPmdRRV20kt7eSS5kK090r4bDtxpJ4ie7qu0E+c3v8EwJuCH6h65VtIyqOeGjTpxWVSMpNOV/U6yzaWba3EwAAAAAAAAAAAAAAAAAAAAAAAAAAAAAAAAAAAAAUlJLN5ICpG9adeqGATUn6SrwpRav+Z7orvIrrv0pKG1Rwck5bpVuC4Whz/e8jnOi9G1sdXVOmnUqTd25N2SvnOcuC5+WYG103rbi9KVFT6zUnaNCknZ96Wcu97uRMNVuiNK1TGvafChB9Vf2k1v7o5c2S3VLUulo+naKU6sl16rWcuS92PLzuSJAWsPho04qEIRhGKsoxSSS7EluLoAAAAAAAAAAAAAAAAAAAAAAAAAAAAAAAAAAAtV68YRcpSUYxV227JJK7bAV8RGEXKclGMVdybsklxbONa+dJEsU5UcO3Cjuct0qnf2R5cePYY+v+v8sbN0qLcaEXzTqNe1Ll2IhcIOTSSbbaSS3tvJJcwMnR+AniKkaVKLnObsor69iSzvuSO96maow0fR2VaVWdnUqe8+xdkVd2Xe+Jruj3UlYCl6Sqk8RUS2v/HHeqcfq+L5ImdgAAAAAAAAAAAAAAAAAAAAAAAAAuDmvSfr/LDv7Nh5bNRr7yot8U1lGPZJre+AEq09r1hMG9mrWTmv2cE5yXfbKPi0YWhek7BYqoqcakqc5O0VVjspvsUk2r8na5wKUm3du75lAPVSZU5/0Xa7vF0/s9aV61KPVk99SmrK77ZK6T7d/aT9AVAAAAMCjZxrpM18eIm8PQl91F2lJftJL+FPzefYSrpR1v8AstH0FOVqtVO7W+NPd4OW7uucSbAqdW6KdSLJY2vHNr7iL4Jr+lffns8s+winR3qd9vxF6i+4pNOp++98aa7+PLvR3uEUlZKyXBAVRUAAAAAAAAAAAAAAAAAAAAAAAAAAzzZrk5PH4nb3+mqf6nb4WPSbOQ9MGqbjP7ZTV4y2Y1kvZklaM+5qyfNLtA5iALgZ2hNLTwmIp14etTkpW7V7UfFXXiel8DjI1qcKkHeE4qUX2xkrr4M8tXO09DmnvTYWWHk+tQfV50ptteUtpeKA6GAABhaY0rDC0J1qj6sFfm3wiubdl4mY2ca6WNbfTVfs1OXUpPrNe1U3Pwjmu9vkBC9PaYni6861R3lN35JcEuSSSXcWNGaOnia0KNJXnUkopfNvkldvkmYp17od1X2KbxlSPWqXjSvwpp9aS/E1bujzAnOregoYLDwoU1lFdaXGc3603zb+CtwNoAAAAAAAAAAAAAAAAAAAAAAAAAAAAAs4vCxqwlCcVKE04yi9zTVmi8APN2uOrMtH4mVJ3cH1qcn7VNt2u/eTyfdzNHc730o6tLF4OU4x+9oJ1I23uKXXh4xV++KOCHgXJBqJrD9hxtOo3anL7up+CbSv+V7MvBkeAHq2MrlTn/RVrmsTRWGqz++oq0bvOpSW5rtlHc+5Pi7SrWPWOlgaLqVZL92CfWm+Cj+vA9Gp6Q9bVgcO1F/fVE1Dtitzn4Xy5tHAalVybb4mx1k1hqY2vKrUeb3JXtGK3RjyX6vias8G11Z0HLG4qnQjfrvrNezTWc5eXxaPSWFw0acIwhFRjCKjFLcoxVkvI570N6t+ioSxU11q/VhypRe/80r+EUdIR6AAAAAAAAAAAAAAAAAAAAAAAAAAAAAAAAKSjc82666C+xY2rSStHa2of2c84+V7flPSTOW9Nmh1KnSxMbbUH6Oe6+xK7i/CW1/iPJeTPByMFGylwcV2jXlCSlCUoyi7qUW00+TWaL2O0pVry2qtWdSXvTk2/iYlxcHF9I2ermhJY3E0qEfbl1mvZgs5y8Ip+NjVJnWeh7AUqFOeIqzjGpV6sFLK1JPNpv3pLygiM1RTvPBGquKfmng6lhMPGnCMIRUYwioxS4RirJeVi8WaWJjL1ZRl3NP5F5EonjslE8dgAHr0AAAAAAAAAAAAAAAAAAAAAAAAKXLWKxUacXKclFLiyO1NL1sVNww8XCPGb325vh3LM4Xb9NvTeZ2jxcLt+m3pvM7RG7d47StOj680n7qzl5GDHSlar/Q0dmL9uq2l4R3/ADMWphqGDW1UvVqPdfNt8k9y5ss0FXx2bl6KlyvmuXvd7y7yrXermrl8fKN/WfBTrvXJq5Z38o39Z8H3isRFO1bFzm/6ujku7L+Ri47Q32qjUpQwagqkHH0lWT2lfdJb3dPM2derh8BHKKc2slvk+bfBEdx+slarfrbEfdhl5vezhcrptz3518o1n7y4Xa6LU9+dfKNZ9Zni4ni8NKlUnTmrShKUZLslF2fxRZuSbXrR2zUVZLKplL8a4vvVvIim0aFq7FyiKoaNm7FyiKofdxtFrbKwu2kk23kkt7vwR05nTi3Greh/tmJp0dtQjJ3nN2tGCzk++2S5tHf8PgK1OnGNKdCrTilGMZQSSilZJOOW6xzDVnQ32an1reknnN9nZBcln4skGFxc6bvCTg/3Xbz7fEy7uZTNXDhp9JZN3Npmvhwnh5xPUSkVeVOL+/wsqD/rKTdr9qt/MzMNGq1tYbFKql7FTN9196+Bb0LrKqv3dZK8slK3Vk3wkt1/gz60nq44/e4ZuElnsxdr/h58tzJ06089vWPppV7aS6U609pb1j6aVe2k/ZkU9YtiWziKUqT7d8X/AM8Tc0a8ZJSjJST3NO6I3orTUcSvRV4xcnubWUn9JdxYx2CqYKXpKMm6beaeduUu1czrTkVRTz/NT7x+rrRk1U08/wA1PvH6peDW6H01HERyykvWjxXNcjZF6iumuOanZforprp5qZ4wAAkmAAAAAAAAAAAAAAAAFnFYlU4ylJ2UVcvEW1zxjWxTXG8n4ZR+vkcMi72Vua1fJvdjbmtra2IqY6so7ld2XCMVvb5/yRJ57GDoNxWUV4yk9132tmp1KopupLirRXdm39PIzNcYv0Ctu2437s/rYoWONNmq/OtU8Wdj8abFWROtU8Uf0dReLxH3jvfrS/CuC7N9vEnFS1ODaVlGLdl2RV7LyIVqpilDEJP204rvvFr5W8SczSatvOnw/hNuavGZ1dPhsRNqao+aZ1cwxOJlUk5yd5Sd3/LuLEjaaa0JLDyeV4N9WXLgn2M1bMWuKqapivdh3IqoqmK92FpHCxq05Qmrxkrd3FNc0c10poiph5NSi3G+U0nstfR8mdSqIiumMR6ZuKuof6u8tY+RNvTwWsbJm1p4IPF3dkTbVnQsaVqjcZze5rNR/Dz5mtjo+K3JGRhb03eDafL6osXcnnjhCzeyueOEJjCZejUNZo/HqouyS4fVGdHMz5ZtTIVU6nhbuEdrfsq/fbP4kP1c1Vk5KpWjsxWcYPe3wclwXIluJxcaUHObsoq7f/OJr4NqbdM11acW38Ps1WqZrr049cUH1kpKniZbOV9meXBtX+ab8SY6PqKvQhKSvtwzT45WZz/HYyWIrSlZ3m1aO/LdGPlY6LovC+hpQg98YpPv4/G5DCnmu1zHy/254M8165MfLP8AKDVZSweJey84Sy/ei7Oz8H8CfYXEKpGMlukk13NXIDrPWUsVUtwtHyir/H5Eu1Xb+zU79j8tuVhhVct2u3G2v78DAq5b1dqNtfaeDbAA1myAAAAAAAAAAAAAAAAEN1zpv0sJcHC3jGTf8SJkazT2i/tFJpess4vn2PvKuXam7ammndTzbM3bM0077o9qhj1Cq4PdUSt+KN8vJslmLwyqwlCW6St/NHNZpxlZ3jKL7mmvqS7QetCmlCq1GfCTyUv0ZnYOTTy9jc6+jN+H5VPL2Fz0/hGtJ6Pnh57Ml+GXCS7Vz+K+Jv8AQutiso18nu2+D/F2PmSLFYOFWDjOKkn2/NdjIvpDUxq7ozuvdnk/CXHxJTjXsarns6x5JVYt7Fr57GseXW/7pTtRqR9mcZLk00aTG6l0p5wbpvsWcfJ7vMi7hiMK72qUvPZf0Zn4bXWtH1owqLu2X5rL4Epy7Nzu36OE9er2c2xd7uRRwnr1WNKajYjYapSpzvlvcXbxTXxIzV6Psav2F+6dJ/xExn0mwhK0sPPLjGUX87F2HSfhuNOuvy0/95Ds8Orarh19YR7LCq2rmOvrCDR1Axr/AOmfjKkv4jLodGWLl6ypQ/FUv8Ipkun0n4bhTrv8tNfxmJW6VKa9TDTf4pxXyue9niRvX19jssOneuevRY0X0VbLUquJeXClG3htSv8AImGj9BUaGcKav7zzl5vd4ECxnShiJZQp0qfN7Un4XaXwMXB4zHYuear1YPJ2WzBdj3KJ7Tfx6J/xU8ZSpyMa3P8AiomqevV0DSOtFGjdKXpJe7Czz5y3Ih+kNK1cXNJpvPq04X+XF8/kbXA6jzdnVmor3Y5vzeS+JJ8Boqlh49SCj2yebfe2Tm3kZPz92lObeTlfmd2ny66+jU6uasehaqVbOpwjwj/9Gdp7TKw1Pg5yXVjz7XyRh6X1uhTvGk1Un2+xHvfHuREKlWpiKl3tVJyfj3JcF8ERu5FuxR2Vnfr3Ru5VvHo7KxrPX3lShRlVqKKzlN/Fve/mdMwWGVOEYLdGKivBGp1d1eWHW1OzqPs3RXYvqzenfBxptU81W8rGBizZpmqveQAGg0gAAAAAAAAAAAAAAAAAAafTWr0cRmupO2UuD5SXEhekNGVKDtUi12SWcX3P/jOmHxUoqSs0mnvTV0/AoZGDRe70aSzsn4fbvd6NJ63c90frFWo2SltRXsyu14PevkSLB650pf0ilTfb60fNZ/AuY3U6jPOF6b/dzj/hf0aNHi9Ta0fUcKi5PZfk/wBSlFOZj6RrH3/tQijNxtI70ff+0ww+kqVT1KkJck1fyLWI0PRn61KDfbspPzWZAK+iq0PWozVuOy2vNXRiYnSlWjB7NWpB7laUl9SU/EPC7R16pT8S8L1vr1TbEahYSbb9HJN+7Un+pjPo1wvbWX519UQenrji1uxU337EvmmX1rxjP6//ACUv9p5+KxZ3t+0I/i8Od7ftH8pjHo2wi/rX/efojJo6g4OP7Ha/FOo/hchWE1txlSWeIait9o0l4eqZdTTleW+vU8JNf6bHn4vFja37QfjMSna37QnVDQuGoZxo0aduOzBf5nmWsdrbhaWUsRBv3YPaflG9jneK0RVxGcY1Zy7qkk/F5JlcHqFi5/slTX78or4K7Jxm3J0tW+vZ0jOuVRws2uvTgk9XpGhNtUacm1udSyT52V38jT4/TVavlObs/YjlHyW/4my0X0ZKLUqtdtrhTVv80s/giWYLQdKj6lNJ+885ebPZsZV/8yeEdeROPl5H5lXCOvL/ALKGaM1Vq1rNr0ce2W+3KO/zsTHReg6eHXUWfGTttPx4LkjYJFS7YxLdnWNZ81/HwrVjWNZ81EVALa6AAAAAAAAAAAAAAAAAAAAAAAAFLFQBTZPiph4y9aMZd6T+ZcA3N2DPQWHlvw1F/wB3D9C1/wDmcL/2tD/1w/Q2YIdnR5R9nPsqJ/1j7MGloOhD1cPSj3QgvoZMMLCO6EV3JIug9iimNoexRTG0KbI2SoJJqJFQ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86"/>
          <a:stretch/>
        </p:blipFill>
        <p:spPr bwMode="auto">
          <a:xfrm>
            <a:off x="314319" y="1522702"/>
            <a:ext cx="1228934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86"/>
          <a:stretch/>
        </p:blipFill>
        <p:spPr bwMode="auto">
          <a:xfrm>
            <a:off x="314319" y="3170586"/>
            <a:ext cx="1228934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2 Subtítulo"/>
          <p:cNvSpPr txBox="1">
            <a:spLocks/>
          </p:cNvSpPr>
          <p:nvPr/>
        </p:nvSpPr>
        <p:spPr>
          <a:xfrm>
            <a:off x="1936355" y="4937928"/>
            <a:ext cx="6944816" cy="532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lnSpc>
                <a:spcPct val="70000"/>
              </a:lnSpc>
              <a:defRPr sz="4800" b="1" spc="-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es-CO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Red Social de datos</a:t>
            </a:r>
            <a:endParaRPr lang="es-CO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86"/>
          <a:stretch/>
        </p:blipFill>
        <p:spPr bwMode="auto">
          <a:xfrm>
            <a:off x="445977" y="4622633"/>
            <a:ext cx="1228934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2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65797" y="266534"/>
            <a:ext cx="39757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 2013</a:t>
            </a:r>
            <a:endParaRPr lang="es-CO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77735" y="1022771"/>
            <a:ext cx="859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Luego de analizar los 239 reportes requeridos, se encontró que 42 reportes no podían extraerse desde la información hospitalaria y 36 eran nuevos reportes. Se definieron un total de 197 reportes a lograr desde la información hospitalaria</a:t>
            </a:r>
            <a:endParaRPr lang="es-CO" dirty="0"/>
          </a:p>
        </p:txBody>
      </p:sp>
      <p:graphicFrame>
        <p:nvGraphicFramePr>
          <p:cNvPr id="6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480567"/>
              </p:ext>
            </p:extLst>
          </p:nvPr>
        </p:nvGraphicFramePr>
        <p:xfrm>
          <a:off x="1631092" y="2159000"/>
          <a:ext cx="6725508" cy="413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872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65797" y="266534"/>
            <a:ext cx="5072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Distribución de los reportes SIUS</a:t>
            </a:r>
            <a:endParaRPr lang="es-CO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193342"/>
              </p:ext>
            </p:extLst>
          </p:nvPr>
        </p:nvGraphicFramePr>
        <p:xfrm>
          <a:off x="247135" y="1328737"/>
          <a:ext cx="8600303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190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270543" y="6100549"/>
            <a:ext cx="723332" cy="75745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2"/>
          <a:srcRect l="12587" t="-141" r="12729" b="1"/>
          <a:stretch/>
        </p:blipFill>
        <p:spPr>
          <a:xfrm>
            <a:off x="0" y="0"/>
            <a:ext cx="9144000" cy="6896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ángulo 3"/>
          <p:cNvSpPr/>
          <p:nvPr/>
        </p:nvSpPr>
        <p:spPr>
          <a:xfrm>
            <a:off x="8270543" y="6100549"/>
            <a:ext cx="723332" cy="796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68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65797" y="266534"/>
            <a:ext cx="5072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Distribución de los reportes SIUS</a:t>
            </a:r>
            <a:endParaRPr lang="es-CO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21 Grupo"/>
          <p:cNvGrpSpPr>
            <a:grpSpLocks/>
          </p:cNvGrpSpPr>
          <p:nvPr/>
        </p:nvGrpSpPr>
        <p:grpSpPr bwMode="auto">
          <a:xfrm>
            <a:off x="471072" y="1754030"/>
            <a:ext cx="8205788" cy="3306995"/>
            <a:chOff x="1000100" y="2720926"/>
            <a:chExt cx="7358114" cy="2870036"/>
          </a:xfrm>
        </p:grpSpPr>
        <p:grpSp>
          <p:nvGrpSpPr>
            <p:cNvPr id="5" name="20 Grupo"/>
            <p:cNvGrpSpPr/>
            <p:nvPr/>
          </p:nvGrpSpPr>
          <p:grpSpPr>
            <a:xfrm>
              <a:off x="1000100" y="4442391"/>
              <a:ext cx="7346726" cy="1148571"/>
              <a:chOff x="1000100" y="4442391"/>
              <a:chExt cx="7489381" cy="1148571"/>
            </a:xfrm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14" name="13 CuadroTexto"/>
              <p:cNvSpPr txBox="1"/>
              <p:nvPr/>
            </p:nvSpPr>
            <p:spPr>
              <a:xfrm>
                <a:off x="1488557" y="4442391"/>
                <a:ext cx="7000924" cy="1148571"/>
              </a:xfrm>
              <a:prstGeom prst="rect">
                <a:avLst/>
              </a:prstGeom>
              <a:solidFill>
                <a:srgbClr val="00206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s-CO" sz="2000" dirty="0">
                    <a:solidFill>
                      <a:schemeClr val="bg1"/>
                    </a:solidFill>
                  </a:rPr>
                  <a:t>CAPA PRIMARIA DE DATOS HIS: </a:t>
                </a:r>
                <a:endParaRPr lang="es-CO" sz="2000" dirty="0" smtClean="0">
                  <a:solidFill>
                    <a:schemeClr val="bg1"/>
                  </a:solidFill>
                </a:endParaRPr>
              </a:p>
              <a:p>
                <a:pPr algn="ctr" eaLnBrk="1" hangingPunct="1">
                  <a:defRPr/>
                </a:pPr>
                <a:r>
                  <a:rPr lang="es-CO" sz="2000" dirty="0" smtClean="0">
                    <a:solidFill>
                      <a:schemeClr val="bg1"/>
                    </a:solidFill>
                  </a:rPr>
                  <a:t>116 municipios</a:t>
                </a:r>
                <a:endParaRPr lang="es-CO" sz="2000" dirty="0">
                  <a:solidFill>
                    <a:schemeClr val="bg1"/>
                  </a:solidFill>
                </a:endParaRPr>
              </a:p>
              <a:p>
                <a:pPr algn="ctr" eaLnBrk="1" hangingPunct="1">
                  <a:defRPr/>
                </a:pPr>
                <a:r>
                  <a:rPr lang="es-CO" sz="2000" dirty="0" smtClean="0">
                    <a:solidFill>
                      <a:schemeClr val="bg1"/>
                    </a:solidFill>
                  </a:rPr>
                  <a:t>54 ESEs: 42 hospitales, 68 C de S, 111 P de S (221 IPS)  </a:t>
                </a:r>
                <a:endParaRPr lang="es-CO" sz="2000" dirty="0">
                  <a:solidFill>
                    <a:schemeClr val="bg1"/>
                  </a:solidFill>
                </a:endParaRPr>
              </a:p>
              <a:p>
                <a:pPr algn="ctr" eaLnBrk="1" hangingPunct="1">
                  <a:defRPr/>
                </a:pPr>
                <a:r>
                  <a:rPr lang="es-CO" sz="2000" dirty="0">
                    <a:solidFill>
                      <a:schemeClr val="bg1"/>
                    </a:solidFill>
                  </a:rPr>
                  <a:t>3 Sistemas de Información: </a:t>
                </a:r>
                <a:r>
                  <a:rPr lang="es-CO" sz="2000" dirty="0" err="1">
                    <a:solidFill>
                      <a:schemeClr val="bg1"/>
                    </a:solidFill>
                  </a:rPr>
                  <a:t>Citisalud</a:t>
                </a:r>
                <a:r>
                  <a:rPr lang="es-CO" sz="2000" dirty="0">
                    <a:solidFill>
                      <a:schemeClr val="bg1"/>
                    </a:solidFill>
                  </a:rPr>
                  <a:t> – CNT - DGH</a:t>
                </a:r>
              </a:p>
            </p:txBody>
          </p:sp>
          <p:sp>
            <p:nvSpPr>
              <p:cNvPr id="15" name="14 CuadroTexto"/>
              <p:cNvSpPr txBox="1"/>
              <p:nvPr/>
            </p:nvSpPr>
            <p:spPr>
              <a:xfrm>
                <a:off x="1000100" y="4508845"/>
                <a:ext cx="500066" cy="1015663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s-CO" sz="6000" dirty="0"/>
                  <a:t>1</a:t>
                </a:r>
              </a:p>
            </p:txBody>
          </p:sp>
        </p:grpSp>
        <p:grpSp>
          <p:nvGrpSpPr>
            <p:cNvPr id="6" name="18 Grupo"/>
            <p:cNvGrpSpPr/>
            <p:nvPr/>
          </p:nvGrpSpPr>
          <p:grpSpPr>
            <a:xfrm>
              <a:off x="1000100" y="3697616"/>
              <a:ext cx="7358114" cy="523220"/>
              <a:chOff x="1071538" y="3697616"/>
              <a:chExt cx="7358114" cy="523220"/>
            </a:xfrm>
            <a:effectLst>
              <a:glow rad="101600">
                <a:srgbClr val="006600">
                  <a:alpha val="60000"/>
                </a:srgbClr>
              </a:glow>
            </a:effectLst>
          </p:grpSpPr>
          <p:sp>
            <p:nvSpPr>
              <p:cNvPr id="12" name="11 CuadroTexto"/>
              <p:cNvSpPr txBox="1"/>
              <p:nvPr/>
            </p:nvSpPr>
            <p:spPr>
              <a:xfrm>
                <a:off x="1571604" y="3697616"/>
                <a:ext cx="6858048" cy="523220"/>
              </a:xfrm>
              <a:prstGeom prst="rect">
                <a:avLst/>
              </a:prstGeom>
              <a:solidFill>
                <a:srgbClr val="0066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s-CO" sz="2800" dirty="0">
                    <a:solidFill>
                      <a:schemeClr val="bg1"/>
                    </a:solidFill>
                  </a:rPr>
                  <a:t>CAPA DE INTEROPERABILIDAD</a:t>
                </a:r>
              </a:p>
            </p:txBody>
          </p:sp>
          <p:sp>
            <p:nvSpPr>
              <p:cNvPr id="13" name="12 CuadroTexto"/>
              <p:cNvSpPr txBox="1"/>
              <p:nvPr/>
            </p:nvSpPr>
            <p:spPr>
              <a:xfrm>
                <a:off x="1071538" y="3697616"/>
                <a:ext cx="500066" cy="523220"/>
              </a:xfrm>
              <a:prstGeom prst="rect">
                <a:avLst/>
              </a:prstGeom>
              <a:solidFill>
                <a:srgbClr val="00660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s-CO" sz="2800" dirty="0"/>
                  <a:t>2</a:t>
                </a:r>
              </a:p>
            </p:txBody>
          </p:sp>
        </p:grpSp>
        <p:grpSp>
          <p:nvGrpSpPr>
            <p:cNvPr id="8" name="17 Grupo"/>
            <p:cNvGrpSpPr/>
            <p:nvPr/>
          </p:nvGrpSpPr>
          <p:grpSpPr>
            <a:xfrm>
              <a:off x="1000100" y="2720926"/>
              <a:ext cx="7358114" cy="707886"/>
              <a:chOff x="1000100" y="2720926"/>
              <a:chExt cx="7358114" cy="707886"/>
            </a:xfrm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10" name="9 CuadroTexto"/>
              <p:cNvSpPr txBox="1"/>
              <p:nvPr/>
            </p:nvSpPr>
            <p:spPr>
              <a:xfrm>
                <a:off x="1500166" y="2720926"/>
                <a:ext cx="6858048" cy="707886"/>
              </a:xfrm>
              <a:prstGeom prst="rect">
                <a:avLst/>
              </a:prstGeom>
              <a:solidFill>
                <a:srgbClr val="660033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s-CO" sz="2000" dirty="0">
                    <a:solidFill>
                      <a:srgbClr val="FFFFFF"/>
                    </a:solidFill>
                  </a:rPr>
                  <a:t>INFORMACIÓN INTERAOPERABILIDAD:</a:t>
                </a:r>
              </a:p>
              <a:p>
                <a:pPr algn="ctr" eaLnBrk="1" hangingPunct="1">
                  <a:defRPr/>
                </a:pPr>
                <a:r>
                  <a:rPr lang="es-CO" sz="2000" dirty="0">
                    <a:solidFill>
                      <a:srgbClr val="FFFFFF"/>
                    </a:solidFill>
                  </a:rPr>
                  <a:t> Asistenciales, poblacionales, administrativos y financieros</a:t>
                </a:r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1000100" y="2720926"/>
                <a:ext cx="571504" cy="707886"/>
              </a:xfrm>
              <a:prstGeom prst="rect">
                <a:avLst/>
              </a:prstGeom>
              <a:solidFill>
                <a:srgbClr val="660033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s-CO" sz="4000" dirty="0"/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900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661" y="479502"/>
            <a:ext cx="4652425" cy="914400"/>
          </a:xfrm>
          <a:prstGeom prst="rect">
            <a:avLst/>
          </a:prstGeom>
          <a:noFill/>
        </p:spPr>
        <p:txBody>
          <a:bodyPr wrap="none"/>
          <a:lstStyle/>
          <a:p>
            <a:pPr>
              <a:defRPr/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Diagrama Estructural de Comunicación </a:t>
            </a:r>
          </a:p>
          <a:p>
            <a:pPr>
              <a:defRPr/>
            </a:pPr>
            <a:r>
              <a:rPr lang="es-ES" sz="1800" dirty="0">
                <a:solidFill>
                  <a:srgbClr val="3980D7"/>
                </a:solidFill>
              </a:rPr>
              <a:t>I</a:t>
            </a:r>
            <a:r>
              <a:rPr lang="es-ES" sz="1800" dirty="0" smtClean="0">
                <a:solidFill>
                  <a:srgbClr val="3980D7"/>
                </a:solidFill>
              </a:rPr>
              <a:t>nformación </a:t>
            </a:r>
            <a:r>
              <a:rPr lang="es-ES" sz="1800" dirty="0">
                <a:solidFill>
                  <a:srgbClr val="3980D7"/>
                </a:solidFill>
              </a:rPr>
              <a:t>A</a:t>
            </a:r>
            <a:r>
              <a:rPr lang="es-ES" sz="1800" dirty="0" smtClean="0">
                <a:solidFill>
                  <a:srgbClr val="3980D7"/>
                </a:solidFill>
              </a:rPr>
              <a:t>sistencial y Financiera</a:t>
            </a:r>
            <a:endParaRPr lang="es-CO" sz="1800" dirty="0">
              <a:solidFill>
                <a:srgbClr val="3980D7"/>
              </a:solidFill>
            </a:endParaRPr>
          </a:p>
        </p:txBody>
      </p:sp>
      <p:cxnSp>
        <p:nvCxnSpPr>
          <p:cNvPr id="3" name="Conector recto 2"/>
          <p:cNvCxnSpPr>
            <a:stCxn id="8" idx="0"/>
            <a:endCxn id="7" idx="2"/>
          </p:cNvCxnSpPr>
          <p:nvPr/>
        </p:nvCxnSpPr>
        <p:spPr>
          <a:xfrm flipV="1">
            <a:off x="917368" y="5281557"/>
            <a:ext cx="360845" cy="72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>
            <a:stCxn id="9" idx="0"/>
            <a:endCxn id="7" idx="2"/>
          </p:cNvCxnSpPr>
          <p:nvPr/>
        </p:nvCxnSpPr>
        <p:spPr>
          <a:xfrm flipH="1" flipV="1">
            <a:off x="1278213" y="5281557"/>
            <a:ext cx="23550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50663" y="4986563"/>
            <a:ext cx="711622" cy="244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CO" sz="1800" dirty="0" smtClean="0">
                <a:latin typeface="+mn-lt"/>
              </a:rPr>
              <a:t>HIS 1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744229" y="4651715"/>
            <a:ext cx="980046" cy="981098"/>
            <a:chOff x="760655" y="5151007"/>
            <a:chExt cx="980046" cy="981098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711" y="5151007"/>
              <a:ext cx="831855" cy="629842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655" y="5853514"/>
              <a:ext cx="346278" cy="262186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5050" y="5869919"/>
              <a:ext cx="346278" cy="262186"/>
            </a:xfrm>
            <a:prstGeom prst="rect">
              <a:avLst/>
            </a:prstGeom>
          </p:spPr>
        </p:pic>
        <p:cxnSp>
          <p:nvCxnSpPr>
            <p:cNvPr id="10" name="Conector recto 9"/>
            <p:cNvCxnSpPr>
              <a:endCxn id="7" idx="2"/>
            </p:cNvCxnSpPr>
            <p:nvPr/>
          </p:nvCxnSpPr>
          <p:spPr>
            <a:xfrm flipH="1" flipV="1">
              <a:off x="1294639" y="5780849"/>
              <a:ext cx="446062" cy="890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858" y="4671643"/>
            <a:ext cx="831855" cy="629842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2082509" y="4844285"/>
            <a:ext cx="711622" cy="244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CO" sz="1800" dirty="0" smtClean="0">
                <a:latin typeface="+mn-lt"/>
              </a:rPr>
              <a:t>HIS 2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024" y="5400518"/>
            <a:ext cx="346278" cy="26218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419" y="5416923"/>
            <a:ext cx="346278" cy="262186"/>
          </a:xfrm>
          <a:prstGeom prst="rect">
            <a:avLst/>
          </a:prstGeom>
        </p:spPr>
      </p:pic>
      <p:cxnSp>
        <p:nvCxnSpPr>
          <p:cNvPr id="15" name="Conector recto 14"/>
          <p:cNvCxnSpPr>
            <a:stCxn id="13" idx="0"/>
          </p:cNvCxnSpPr>
          <p:nvPr/>
        </p:nvCxnSpPr>
        <p:spPr>
          <a:xfrm flipV="1">
            <a:off x="2853163" y="5327853"/>
            <a:ext cx="360845" cy="72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>
            <a:stCxn id="14" idx="0"/>
          </p:cNvCxnSpPr>
          <p:nvPr/>
        </p:nvCxnSpPr>
        <p:spPr>
          <a:xfrm flipH="1" flipV="1">
            <a:off x="3214008" y="5327853"/>
            <a:ext cx="23550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H="1" flipV="1">
            <a:off x="3214008" y="5327853"/>
            <a:ext cx="446062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45" y="4676460"/>
            <a:ext cx="831855" cy="629842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3931809" y="4831405"/>
            <a:ext cx="711622" cy="244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CO" sz="1800" dirty="0" smtClean="0">
                <a:latin typeface="+mn-lt"/>
              </a:rPr>
              <a:t>HIS 3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278" y="5421060"/>
            <a:ext cx="346278" cy="26218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673" y="5437465"/>
            <a:ext cx="346278" cy="262186"/>
          </a:xfrm>
          <a:prstGeom prst="rect">
            <a:avLst/>
          </a:prstGeom>
        </p:spPr>
      </p:pic>
      <p:cxnSp>
        <p:nvCxnSpPr>
          <p:cNvPr id="22" name="Conector recto 21"/>
          <p:cNvCxnSpPr>
            <a:stCxn id="20" idx="0"/>
          </p:cNvCxnSpPr>
          <p:nvPr/>
        </p:nvCxnSpPr>
        <p:spPr>
          <a:xfrm flipV="1">
            <a:off x="4684417" y="5348395"/>
            <a:ext cx="360845" cy="72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>
            <a:stCxn id="21" idx="0"/>
          </p:cNvCxnSpPr>
          <p:nvPr/>
        </p:nvCxnSpPr>
        <p:spPr>
          <a:xfrm flipH="1" flipV="1">
            <a:off x="5045262" y="5348395"/>
            <a:ext cx="23550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H="1" flipV="1">
            <a:off x="5045262" y="5348395"/>
            <a:ext cx="446062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825" y="4651715"/>
            <a:ext cx="831855" cy="629842"/>
          </a:xfrm>
          <a:prstGeom prst="rect">
            <a:avLst/>
          </a:prstGeom>
        </p:spPr>
      </p:pic>
      <p:sp>
        <p:nvSpPr>
          <p:cNvPr id="26" name="CuadroTexto 25"/>
          <p:cNvSpPr txBox="1"/>
          <p:nvPr/>
        </p:nvSpPr>
        <p:spPr>
          <a:xfrm>
            <a:off x="5664463" y="4864214"/>
            <a:ext cx="711622" cy="244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CO" sz="1800" dirty="0" smtClean="0">
                <a:latin typeface="+mn-lt"/>
              </a:rPr>
              <a:t>HIS N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634" y="5377676"/>
            <a:ext cx="346278" cy="26218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541" y="5394081"/>
            <a:ext cx="346278" cy="262186"/>
          </a:xfrm>
          <a:prstGeom prst="rect">
            <a:avLst/>
          </a:prstGeom>
        </p:spPr>
      </p:pic>
      <p:cxnSp>
        <p:nvCxnSpPr>
          <p:cNvPr id="29" name="Conector recto 28"/>
          <p:cNvCxnSpPr>
            <a:stCxn id="27" idx="0"/>
          </p:cNvCxnSpPr>
          <p:nvPr/>
        </p:nvCxnSpPr>
        <p:spPr>
          <a:xfrm flipV="1">
            <a:off x="6346773" y="5305011"/>
            <a:ext cx="360845" cy="72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 flipH="1" flipV="1">
            <a:off x="6707618" y="5305011"/>
            <a:ext cx="23550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>
            <a:stCxn id="28" idx="0"/>
          </p:cNvCxnSpPr>
          <p:nvPr/>
        </p:nvCxnSpPr>
        <p:spPr>
          <a:xfrm flipH="1" flipV="1">
            <a:off x="6707618" y="5305011"/>
            <a:ext cx="446062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o 31"/>
          <p:cNvGrpSpPr/>
          <p:nvPr/>
        </p:nvGrpSpPr>
        <p:grpSpPr>
          <a:xfrm>
            <a:off x="1090507" y="2924724"/>
            <a:ext cx="5973550" cy="386366"/>
            <a:chOff x="1106933" y="3424016"/>
            <a:chExt cx="5973550" cy="386366"/>
          </a:xfrm>
        </p:grpSpPr>
        <p:sp>
          <p:nvSpPr>
            <p:cNvPr id="33" name="Rectángulo 32"/>
            <p:cNvSpPr/>
            <p:nvPr/>
          </p:nvSpPr>
          <p:spPr bwMode="auto">
            <a:xfrm>
              <a:off x="1106933" y="3424016"/>
              <a:ext cx="5958723" cy="386366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 sz="800"/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1106933" y="3481653"/>
              <a:ext cx="5973550" cy="2060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s-CO" sz="1800" dirty="0" smtClean="0">
                  <a:latin typeface="+mn-lt"/>
                </a:rPr>
                <a:t>BUS DE DATOS / APLICACIÓN HTTPS</a:t>
              </a:r>
            </a:p>
          </p:txBody>
        </p:sp>
      </p:grpSp>
      <p:cxnSp>
        <p:nvCxnSpPr>
          <p:cNvPr id="35" name="Conector recto 34"/>
          <p:cNvCxnSpPr>
            <a:stCxn id="7" idx="0"/>
          </p:cNvCxnSpPr>
          <p:nvPr/>
        </p:nvCxnSpPr>
        <p:spPr>
          <a:xfrm flipH="1" flipV="1">
            <a:off x="1278212" y="4534583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Imagen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05" y="4268313"/>
            <a:ext cx="756105" cy="258067"/>
          </a:xfrm>
          <a:prstGeom prst="rect">
            <a:avLst/>
          </a:prstGeom>
        </p:spPr>
      </p:pic>
      <p:cxnSp>
        <p:nvCxnSpPr>
          <p:cNvPr id="37" name="Conector recto 36"/>
          <p:cNvCxnSpPr/>
          <p:nvPr/>
        </p:nvCxnSpPr>
        <p:spPr>
          <a:xfrm flipH="1" flipV="1">
            <a:off x="1293039" y="4147987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n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2" y="3881717"/>
            <a:ext cx="756105" cy="258067"/>
          </a:xfrm>
          <a:prstGeom prst="rect">
            <a:avLst/>
          </a:prstGeom>
        </p:spPr>
      </p:pic>
      <p:cxnSp>
        <p:nvCxnSpPr>
          <p:cNvPr id="39" name="Conector recto 38"/>
          <p:cNvCxnSpPr/>
          <p:nvPr/>
        </p:nvCxnSpPr>
        <p:spPr>
          <a:xfrm flipH="1" flipV="1">
            <a:off x="1293039" y="3761391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agen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2" y="3495121"/>
            <a:ext cx="756105" cy="258067"/>
          </a:xfrm>
          <a:prstGeom prst="rect">
            <a:avLst/>
          </a:prstGeom>
        </p:spPr>
      </p:pic>
      <p:cxnSp>
        <p:nvCxnSpPr>
          <p:cNvPr id="41" name="Conector recto 40"/>
          <p:cNvCxnSpPr/>
          <p:nvPr/>
        </p:nvCxnSpPr>
        <p:spPr>
          <a:xfrm flipH="1" flipV="1">
            <a:off x="1289988" y="3373888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 flipH="1" flipV="1">
            <a:off x="3191761" y="4542786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n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263" y="4301418"/>
            <a:ext cx="756105" cy="258067"/>
          </a:xfrm>
          <a:prstGeom prst="rect">
            <a:avLst/>
          </a:prstGeom>
        </p:spPr>
      </p:pic>
      <p:cxnSp>
        <p:nvCxnSpPr>
          <p:cNvPr id="44" name="Conector recto 43"/>
          <p:cNvCxnSpPr/>
          <p:nvPr/>
        </p:nvCxnSpPr>
        <p:spPr>
          <a:xfrm flipH="1" flipV="1">
            <a:off x="3206588" y="4156190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agen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81" y="3889920"/>
            <a:ext cx="756105" cy="258067"/>
          </a:xfrm>
          <a:prstGeom prst="rect">
            <a:avLst/>
          </a:prstGeom>
        </p:spPr>
      </p:pic>
      <p:cxnSp>
        <p:nvCxnSpPr>
          <p:cNvPr id="46" name="Conector recto 45"/>
          <p:cNvCxnSpPr/>
          <p:nvPr/>
        </p:nvCxnSpPr>
        <p:spPr>
          <a:xfrm flipH="1" flipV="1">
            <a:off x="3206588" y="3769594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n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81" y="3503324"/>
            <a:ext cx="756105" cy="258067"/>
          </a:xfrm>
          <a:prstGeom prst="rect">
            <a:avLst/>
          </a:prstGeom>
        </p:spPr>
      </p:pic>
      <p:cxnSp>
        <p:nvCxnSpPr>
          <p:cNvPr id="48" name="Conector recto 47"/>
          <p:cNvCxnSpPr/>
          <p:nvPr/>
        </p:nvCxnSpPr>
        <p:spPr>
          <a:xfrm flipH="1" flipV="1">
            <a:off x="3185905" y="3360130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 flipH="1" flipV="1">
            <a:off x="5050553" y="4581732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n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46" y="4315462"/>
            <a:ext cx="756105" cy="258067"/>
          </a:xfrm>
          <a:prstGeom prst="rect">
            <a:avLst/>
          </a:prstGeom>
        </p:spPr>
      </p:pic>
      <p:cxnSp>
        <p:nvCxnSpPr>
          <p:cNvPr id="51" name="Conector recto 50"/>
          <p:cNvCxnSpPr/>
          <p:nvPr/>
        </p:nvCxnSpPr>
        <p:spPr>
          <a:xfrm flipH="1" flipV="1">
            <a:off x="5065380" y="4195136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Imagen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373" y="3928866"/>
            <a:ext cx="756105" cy="258067"/>
          </a:xfrm>
          <a:prstGeom prst="rect">
            <a:avLst/>
          </a:prstGeom>
        </p:spPr>
      </p:pic>
      <p:cxnSp>
        <p:nvCxnSpPr>
          <p:cNvPr id="53" name="Conector recto 52"/>
          <p:cNvCxnSpPr/>
          <p:nvPr/>
        </p:nvCxnSpPr>
        <p:spPr>
          <a:xfrm flipH="1" flipV="1">
            <a:off x="5065380" y="3808540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Imagen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373" y="3542270"/>
            <a:ext cx="756105" cy="258067"/>
          </a:xfrm>
          <a:prstGeom prst="rect">
            <a:avLst/>
          </a:prstGeom>
        </p:spPr>
      </p:pic>
      <p:cxnSp>
        <p:nvCxnSpPr>
          <p:cNvPr id="55" name="Conector recto 54"/>
          <p:cNvCxnSpPr/>
          <p:nvPr/>
        </p:nvCxnSpPr>
        <p:spPr>
          <a:xfrm flipH="1" flipV="1">
            <a:off x="5065379" y="3383617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/>
          <p:cNvCxnSpPr/>
          <p:nvPr/>
        </p:nvCxnSpPr>
        <p:spPr>
          <a:xfrm flipH="1" flipV="1">
            <a:off x="6771132" y="4533879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125" y="4267609"/>
            <a:ext cx="756105" cy="258067"/>
          </a:xfrm>
          <a:prstGeom prst="rect">
            <a:avLst/>
          </a:prstGeom>
        </p:spPr>
      </p:pic>
      <p:cxnSp>
        <p:nvCxnSpPr>
          <p:cNvPr id="58" name="Conector recto 57"/>
          <p:cNvCxnSpPr/>
          <p:nvPr/>
        </p:nvCxnSpPr>
        <p:spPr>
          <a:xfrm flipH="1" flipV="1">
            <a:off x="6785959" y="4147283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n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52" y="3881013"/>
            <a:ext cx="756105" cy="258067"/>
          </a:xfrm>
          <a:prstGeom prst="rect">
            <a:avLst/>
          </a:prstGeom>
        </p:spPr>
      </p:pic>
      <p:cxnSp>
        <p:nvCxnSpPr>
          <p:cNvPr id="60" name="Conector recto 59"/>
          <p:cNvCxnSpPr/>
          <p:nvPr/>
        </p:nvCxnSpPr>
        <p:spPr>
          <a:xfrm flipH="1" flipV="1">
            <a:off x="6785959" y="3760687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agen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52" y="3494417"/>
            <a:ext cx="756105" cy="258067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 flipH="1" flipV="1">
            <a:off x="6827583" y="3349565"/>
            <a:ext cx="1" cy="117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Disco magnético 62"/>
          <p:cNvSpPr/>
          <p:nvPr/>
        </p:nvSpPr>
        <p:spPr bwMode="auto">
          <a:xfrm>
            <a:off x="1747460" y="1393902"/>
            <a:ext cx="619202" cy="708338"/>
          </a:xfrm>
          <a:prstGeom prst="flowChartMagneticDisk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800"/>
          </a:p>
        </p:txBody>
      </p:sp>
      <p:sp>
        <p:nvSpPr>
          <p:cNvPr id="64" name="Disco magnético 63"/>
          <p:cNvSpPr/>
          <p:nvPr/>
        </p:nvSpPr>
        <p:spPr bwMode="auto">
          <a:xfrm>
            <a:off x="6113240" y="1393902"/>
            <a:ext cx="619202" cy="708338"/>
          </a:xfrm>
          <a:prstGeom prst="flowChartMagneticDisk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800"/>
          </a:p>
        </p:txBody>
      </p:sp>
      <p:sp>
        <p:nvSpPr>
          <p:cNvPr id="65" name="CuadroTexto 64"/>
          <p:cNvSpPr txBox="1"/>
          <p:nvPr/>
        </p:nvSpPr>
        <p:spPr>
          <a:xfrm>
            <a:off x="1417430" y="2207242"/>
            <a:ext cx="1279262" cy="2047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CO" sz="1200" dirty="0" smtClean="0">
                <a:latin typeface="+mn-lt"/>
              </a:rPr>
              <a:t>BASE DATOS TRANSACCIONAL</a:t>
            </a:r>
          </a:p>
        </p:txBody>
      </p:sp>
      <p:sp>
        <p:nvSpPr>
          <p:cNvPr id="66" name="CuadroTexto 65"/>
          <p:cNvSpPr txBox="1"/>
          <p:nvPr/>
        </p:nvSpPr>
        <p:spPr>
          <a:xfrm>
            <a:off x="4869102" y="1870169"/>
            <a:ext cx="1383712" cy="1658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CO" sz="1200" dirty="0" smtClean="0">
                <a:latin typeface="+mn-lt"/>
              </a:rPr>
              <a:t>BASE DATOS ANALISIS</a:t>
            </a:r>
          </a:p>
          <a:p>
            <a:pPr algn="ctr"/>
            <a:r>
              <a:rPr lang="es-CO" sz="1200" dirty="0" smtClean="0">
                <a:latin typeface="+mn-lt"/>
              </a:rPr>
              <a:t>DATAWARE HOUSE</a:t>
            </a:r>
          </a:p>
        </p:txBody>
      </p:sp>
      <p:cxnSp>
        <p:nvCxnSpPr>
          <p:cNvPr id="67" name="Conector angular 66"/>
          <p:cNvCxnSpPr/>
          <p:nvPr/>
        </p:nvCxnSpPr>
        <p:spPr>
          <a:xfrm rot="10800000">
            <a:off x="2366665" y="2012090"/>
            <a:ext cx="1466545" cy="912634"/>
          </a:xfrm>
          <a:prstGeom prst="bentConnector3">
            <a:avLst>
              <a:gd name="adj1" fmla="val 8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de flecha 67"/>
          <p:cNvCxnSpPr>
            <a:stCxn id="63" idx="4"/>
            <a:endCxn id="64" idx="2"/>
          </p:cNvCxnSpPr>
          <p:nvPr/>
        </p:nvCxnSpPr>
        <p:spPr>
          <a:xfrm>
            <a:off x="2366662" y="1748071"/>
            <a:ext cx="37465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uadroTexto 68"/>
          <p:cNvSpPr txBox="1"/>
          <p:nvPr/>
        </p:nvSpPr>
        <p:spPr>
          <a:xfrm>
            <a:off x="3183003" y="1393902"/>
            <a:ext cx="1797524" cy="2816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CO" sz="1200" dirty="0" smtClean="0">
                <a:latin typeface="+mn-lt"/>
              </a:rPr>
              <a:t>TRANSFORMACION (ETL)</a:t>
            </a:r>
          </a:p>
        </p:txBody>
      </p:sp>
      <p:pic>
        <p:nvPicPr>
          <p:cNvPr id="70" name="Imagen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853" y="4686279"/>
            <a:ext cx="831855" cy="629842"/>
          </a:xfrm>
          <a:prstGeom prst="rect">
            <a:avLst/>
          </a:prstGeom>
        </p:spPr>
      </p:pic>
      <p:pic>
        <p:nvPicPr>
          <p:cNvPr id="71" name="Imagen 7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62" y="5412240"/>
            <a:ext cx="346278" cy="262186"/>
          </a:xfrm>
          <a:prstGeom prst="rect">
            <a:avLst/>
          </a:prstGeom>
        </p:spPr>
      </p:pic>
      <p:pic>
        <p:nvPicPr>
          <p:cNvPr id="72" name="Imagen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057" y="5428645"/>
            <a:ext cx="346278" cy="262186"/>
          </a:xfrm>
          <a:prstGeom prst="rect">
            <a:avLst/>
          </a:prstGeom>
        </p:spPr>
      </p:pic>
      <p:cxnSp>
        <p:nvCxnSpPr>
          <p:cNvPr id="73" name="Conector recto 72"/>
          <p:cNvCxnSpPr>
            <a:stCxn id="71" idx="0"/>
          </p:cNvCxnSpPr>
          <p:nvPr/>
        </p:nvCxnSpPr>
        <p:spPr>
          <a:xfrm flipV="1">
            <a:off x="7907801" y="5339575"/>
            <a:ext cx="360845" cy="72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73"/>
          <p:cNvCxnSpPr>
            <a:stCxn id="72" idx="0"/>
          </p:cNvCxnSpPr>
          <p:nvPr/>
        </p:nvCxnSpPr>
        <p:spPr>
          <a:xfrm flipH="1" flipV="1">
            <a:off x="8268646" y="5339575"/>
            <a:ext cx="23550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 flipH="1" flipV="1">
            <a:off x="8268646" y="5339575"/>
            <a:ext cx="446062" cy="8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uadroTexto 75"/>
          <p:cNvSpPr txBox="1"/>
          <p:nvPr/>
        </p:nvSpPr>
        <p:spPr>
          <a:xfrm>
            <a:off x="7942969" y="5803355"/>
            <a:ext cx="711622" cy="244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CO" sz="1800" dirty="0" smtClean="0">
                <a:latin typeface="+mn-lt"/>
              </a:rPr>
              <a:t>S.S.C.</a:t>
            </a:r>
          </a:p>
        </p:txBody>
      </p:sp>
      <p:pic>
        <p:nvPicPr>
          <p:cNvPr id="77" name="Imagen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140" y="2886058"/>
            <a:ext cx="1554677" cy="1075244"/>
          </a:xfrm>
          <a:prstGeom prst="rect">
            <a:avLst/>
          </a:prstGeom>
        </p:spPr>
      </p:pic>
      <p:sp>
        <p:nvSpPr>
          <p:cNvPr id="78" name="CuadroTexto 77"/>
          <p:cNvSpPr txBox="1"/>
          <p:nvPr/>
        </p:nvSpPr>
        <p:spPr>
          <a:xfrm>
            <a:off x="7894551" y="3237592"/>
            <a:ext cx="771739" cy="2212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CO" sz="1200" dirty="0" smtClean="0">
                <a:latin typeface="+mn-lt"/>
              </a:rPr>
              <a:t>PAGINA WEB</a:t>
            </a:r>
          </a:p>
        </p:txBody>
      </p:sp>
      <p:cxnSp>
        <p:nvCxnSpPr>
          <p:cNvPr id="79" name="Conector recto de flecha 78"/>
          <p:cNvCxnSpPr>
            <a:stCxn id="70" idx="0"/>
            <a:endCxn id="77" idx="2"/>
          </p:cNvCxnSpPr>
          <p:nvPr/>
        </p:nvCxnSpPr>
        <p:spPr>
          <a:xfrm flipH="1" flipV="1">
            <a:off x="8281479" y="3961302"/>
            <a:ext cx="17302" cy="724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angular 79"/>
          <p:cNvCxnSpPr>
            <a:stCxn id="77" idx="0"/>
            <a:endCxn id="64" idx="4"/>
          </p:cNvCxnSpPr>
          <p:nvPr/>
        </p:nvCxnSpPr>
        <p:spPr>
          <a:xfrm rot="16200000" flipV="1">
            <a:off x="6937968" y="1542546"/>
            <a:ext cx="1137987" cy="154903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angular 80"/>
          <p:cNvCxnSpPr>
            <a:endCxn id="7" idx="1"/>
          </p:cNvCxnSpPr>
          <p:nvPr/>
        </p:nvCxnSpPr>
        <p:spPr>
          <a:xfrm rot="5400000">
            <a:off x="-331070" y="2941426"/>
            <a:ext cx="3218566" cy="831855"/>
          </a:xfrm>
          <a:prstGeom prst="bentConnector4">
            <a:avLst>
              <a:gd name="adj1" fmla="val 692"/>
              <a:gd name="adj2" fmla="val 12748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angular 81"/>
          <p:cNvCxnSpPr>
            <a:endCxn id="63" idx="1"/>
          </p:cNvCxnSpPr>
          <p:nvPr/>
        </p:nvCxnSpPr>
        <p:spPr>
          <a:xfrm rot="10800000">
            <a:off x="2057061" y="1393903"/>
            <a:ext cx="6422626" cy="1489521"/>
          </a:xfrm>
          <a:prstGeom prst="bentConnector4">
            <a:avLst>
              <a:gd name="adj1" fmla="val 868"/>
              <a:gd name="adj2" fmla="val 11534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ubo 82"/>
          <p:cNvSpPr/>
          <p:nvPr/>
        </p:nvSpPr>
        <p:spPr bwMode="auto">
          <a:xfrm>
            <a:off x="7049230" y="2012090"/>
            <a:ext cx="277589" cy="193047"/>
          </a:xfrm>
          <a:prstGeom prst="cub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84" name="Cubo 83"/>
          <p:cNvSpPr/>
          <p:nvPr/>
        </p:nvSpPr>
        <p:spPr bwMode="auto">
          <a:xfrm>
            <a:off x="7201630" y="2164490"/>
            <a:ext cx="277589" cy="193047"/>
          </a:xfrm>
          <a:prstGeom prst="cub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85" name="Cubo 84"/>
          <p:cNvSpPr/>
          <p:nvPr/>
        </p:nvSpPr>
        <p:spPr bwMode="auto">
          <a:xfrm>
            <a:off x="7354030" y="2316890"/>
            <a:ext cx="277589" cy="193047"/>
          </a:xfrm>
          <a:prstGeom prst="cub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cxnSp>
        <p:nvCxnSpPr>
          <p:cNvPr id="86" name="Conector recto de flecha 85"/>
          <p:cNvCxnSpPr>
            <a:stCxn id="64" idx="3"/>
          </p:cNvCxnSpPr>
          <p:nvPr/>
        </p:nvCxnSpPr>
        <p:spPr>
          <a:xfrm>
            <a:off x="6422841" y="2102240"/>
            <a:ext cx="619202" cy="114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uadroTexto 86"/>
          <p:cNvSpPr txBox="1"/>
          <p:nvPr/>
        </p:nvSpPr>
        <p:spPr>
          <a:xfrm>
            <a:off x="6118400" y="2343450"/>
            <a:ext cx="1383712" cy="1658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CO" sz="1200" dirty="0" smtClean="0">
                <a:latin typeface="+mn-lt"/>
              </a:rPr>
              <a:t>Cubos </a:t>
            </a:r>
          </a:p>
          <a:p>
            <a:pPr algn="ctr"/>
            <a:r>
              <a:rPr lang="es-CO" sz="1200" dirty="0" smtClean="0">
                <a:latin typeface="+mn-lt"/>
              </a:rPr>
              <a:t>Indicadores</a:t>
            </a:r>
          </a:p>
        </p:txBody>
      </p:sp>
      <p:sp>
        <p:nvSpPr>
          <p:cNvPr id="88" name="Elipse 87"/>
          <p:cNvSpPr/>
          <p:nvPr/>
        </p:nvSpPr>
        <p:spPr bwMode="auto">
          <a:xfrm>
            <a:off x="1225335" y="4676460"/>
            <a:ext cx="137764" cy="137764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89" name="Elipse 88"/>
          <p:cNvSpPr/>
          <p:nvPr/>
        </p:nvSpPr>
        <p:spPr bwMode="auto">
          <a:xfrm>
            <a:off x="3135604" y="4676460"/>
            <a:ext cx="137764" cy="137764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90" name="Elipse 89"/>
          <p:cNvSpPr/>
          <p:nvPr/>
        </p:nvSpPr>
        <p:spPr bwMode="auto">
          <a:xfrm>
            <a:off x="5000684" y="4692193"/>
            <a:ext cx="137764" cy="137764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91" name="Elipse 90"/>
          <p:cNvSpPr/>
          <p:nvPr/>
        </p:nvSpPr>
        <p:spPr bwMode="auto">
          <a:xfrm>
            <a:off x="6718520" y="4717357"/>
            <a:ext cx="137764" cy="137764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92" name="Elipse 91"/>
          <p:cNvSpPr/>
          <p:nvPr/>
        </p:nvSpPr>
        <p:spPr bwMode="auto">
          <a:xfrm>
            <a:off x="3759754" y="2807994"/>
            <a:ext cx="135379" cy="13537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93" name="Elipse 92"/>
          <p:cNvSpPr/>
          <p:nvPr/>
        </p:nvSpPr>
        <p:spPr bwMode="auto">
          <a:xfrm>
            <a:off x="8236483" y="4853464"/>
            <a:ext cx="137764" cy="137764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94" name="Elipse 93"/>
          <p:cNvSpPr/>
          <p:nvPr/>
        </p:nvSpPr>
        <p:spPr bwMode="auto">
          <a:xfrm>
            <a:off x="8199764" y="2757880"/>
            <a:ext cx="137764" cy="137764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95" name="Elipse 94"/>
          <p:cNvSpPr/>
          <p:nvPr/>
        </p:nvSpPr>
        <p:spPr bwMode="auto">
          <a:xfrm>
            <a:off x="1603552" y="1699937"/>
            <a:ext cx="137842" cy="137842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sp>
        <p:nvSpPr>
          <p:cNvPr id="96" name="Elipse 95"/>
          <p:cNvSpPr/>
          <p:nvPr/>
        </p:nvSpPr>
        <p:spPr bwMode="auto">
          <a:xfrm>
            <a:off x="8382990" y="2779353"/>
            <a:ext cx="124721" cy="124721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  <p:pic>
        <p:nvPicPr>
          <p:cNvPr id="97" name="Imagen 9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662" y="5337857"/>
            <a:ext cx="367225" cy="367225"/>
          </a:xfrm>
          <a:prstGeom prst="rect">
            <a:avLst/>
          </a:prstGeom>
        </p:spPr>
      </p:pic>
      <p:pic>
        <p:nvPicPr>
          <p:cNvPr id="98" name="Imagen 9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264" y="5364185"/>
            <a:ext cx="367225" cy="367225"/>
          </a:xfrm>
          <a:prstGeom prst="rect">
            <a:avLst/>
          </a:prstGeom>
        </p:spPr>
      </p:pic>
      <p:pic>
        <p:nvPicPr>
          <p:cNvPr id="99" name="Imagen 9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450" y="5370627"/>
            <a:ext cx="367225" cy="367225"/>
          </a:xfrm>
          <a:prstGeom prst="rect">
            <a:avLst/>
          </a:prstGeom>
        </p:spPr>
      </p:pic>
      <p:pic>
        <p:nvPicPr>
          <p:cNvPr id="100" name="Imagen 9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29" y="5347998"/>
            <a:ext cx="367225" cy="367225"/>
          </a:xfrm>
          <a:prstGeom prst="rect">
            <a:avLst/>
          </a:prstGeom>
        </p:spPr>
      </p:pic>
      <p:pic>
        <p:nvPicPr>
          <p:cNvPr id="101" name="Imagen 10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022" y="5387774"/>
            <a:ext cx="367225" cy="367225"/>
          </a:xfrm>
          <a:prstGeom prst="rect">
            <a:avLst/>
          </a:prstGeom>
        </p:spPr>
      </p:pic>
      <p:sp>
        <p:nvSpPr>
          <p:cNvPr id="102" name="Elipse 101"/>
          <p:cNvSpPr/>
          <p:nvPr/>
        </p:nvSpPr>
        <p:spPr bwMode="auto">
          <a:xfrm>
            <a:off x="2352291" y="1665192"/>
            <a:ext cx="135379" cy="13537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/>
          </a:p>
        </p:txBody>
      </p:sp>
    </p:spTree>
    <p:extLst>
      <p:ext uri="{BB962C8B-B14F-4D97-AF65-F5344CB8AC3E}">
        <p14:creationId xmlns:p14="http://schemas.microsoft.com/office/powerpoint/2010/main" val="19856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797" y="455184"/>
            <a:ext cx="7663180" cy="914400"/>
          </a:xfrm>
          <a:prstGeom prst="rect">
            <a:avLst/>
          </a:prstGeom>
          <a:noFill/>
        </p:spPr>
        <p:txBody>
          <a:bodyPr wrap="none"/>
          <a:lstStyle/>
          <a:p>
            <a:pPr>
              <a:defRPr/>
            </a:pP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ESPECIFICACIÓN DE TECNOLOGIAS </a:t>
            </a:r>
            <a:endParaRPr lang="es-ES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s-ES" sz="1800" dirty="0" smtClean="0">
                <a:solidFill>
                  <a:srgbClr val="3980D7"/>
                </a:solidFill>
              </a:rPr>
              <a:t>SISTEMA </a:t>
            </a:r>
            <a:r>
              <a:rPr lang="es-ES" sz="1800" dirty="0">
                <a:solidFill>
                  <a:srgbClr val="3980D7"/>
                </a:solidFill>
              </a:rPr>
              <a:t>DE </a:t>
            </a:r>
            <a:r>
              <a:rPr lang="es-ES" sz="1800" dirty="0" smtClean="0">
                <a:solidFill>
                  <a:srgbClr val="3980D7"/>
                </a:solidFill>
              </a:rPr>
              <a:t>UNIFICACION </a:t>
            </a:r>
            <a:r>
              <a:rPr lang="es-ES" sz="1800" dirty="0">
                <a:solidFill>
                  <a:srgbClr val="3980D7"/>
                </a:solidFill>
              </a:rPr>
              <a:t>HISTORIA CLINICA</a:t>
            </a:r>
            <a:endParaRPr lang="es-CO" sz="1800" dirty="0">
              <a:solidFill>
                <a:srgbClr val="3980D7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836856"/>
              </p:ext>
            </p:extLst>
          </p:nvPr>
        </p:nvGraphicFramePr>
        <p:xfrm>
          <a:off x="723356" y="1151220"/>
          <a:ext cx="7384324" cy="43126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66999"/>
                <a:gridCol w="1767840"/>
                <a:gridCol w="4049485"/>
              </a:tblGrid>
              <a:tr h="42214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CAPA</a:t>
                      </a:r>
                      <a:endParaRPr lang="es-CO" sz="11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TECNOLOGÍA</a:t>
                      </a:r>
                      <a:endParaRPr lang="es-CO" sz="11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DESCRIPCION</a:t>
                      </a:r>
                      <a:endParaRPr lang="es-CO" sz="1100" dirty="0"/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ALMACENAMIENTO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OLTP (MSSQL)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(Online Transaction Processing)  MSSQL</a:t>
                      </a:r>
                      <a:r>
                        <a:rPr lang="es-ES" sz="1100" baseline="0" dirty="0" smtClean="0"/>
                        <a:t> 2012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ETL (SSIS)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Extract, transform and load (SQL Server Integration Services)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OLAP (MSSQL)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CO" sz="1100" dirty="0" smtClean="0"/>
                        <a:t>(On-Line Analytical Processing) MSSQL 2012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ANALITICS </a:t>
                      </a:r>
                      <a:r>
                        <a:rPr lang="es-ES" sz="1100" baseline="0" dirty="0" smtClean="0"/>
                        <a:t>(SSAS)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Cubos</a:t>
                      </a:r>
                      <a:r>
                        <a:rPr lang="es-ES" sz="1100" baseline="0" dirty="0" smtClean="0"/>
                        <a:t>  y Análisis de Datos (SQL Server Analysis Services 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65715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TRANSPORTE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WCF (Web Servicie)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/>
                        <a:t>WEB</a:t>
                      </a:r>
                      <a:r>
                        <a:rPr lang="es-ES" sz="1100" baseline="0" dirty="0" smtClean="0"/>
                        <a:t> API (</a:t>
                      </a:r>
                      <a:r>
                        <a:rPr lang="es-ES" sz="1100" baseline="0" dirty="0" err="1" smtClean="0"/>
                        <a:t>RESTFul</a:t>
                      </a:r>
                      <a:r>
                        <a:rPr lang="es-ES" sz="1100" baseline="0" dirty="0" smtClean="0"/>
                        <a:t>)</a:t>
                      </a:r>
                      <a:endParaRPr lang="es-CO" sz="1100" dirty="0" smtClean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Servicios</a:t>
                      </a:r>
                      <a:r>
                        <a:rPr lang="es-ES" sz="1100" baseline="0" dirty="0" smtClean="0"/>
                        <a:t> Web (SOAP-XML WSDL)</a:t>
                      </a:r>
                    </a:p>
                    <a:p>
                      <a:endParaRPr lang="es-CO" sz="11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/>
                        <a:t>Servicios Web (REST</a:t>
                      </a:r>
                      <a:r>
                        <a:rPr lang="es-ES" sz="1100" baseline="0" dirty="0" smtClean="0"/>
                        <a:t> </a:t>
                      </a:r>
                      <a:r>
                        <a:rPr lang="es-ES" sz="1100" dirty="0" err="1" smtClean="0"/>
                        <a:t>Representational</a:t>
                      </a:r>
                      <a:r>
                        <a:rPr lang="es-ES" sz="1100" dirty="0" smtClean="0"/>
                        <a:t> </a:t>
                      </a:r>
                      <a:r>
                        <a:rPr lang="es-ES" sz="1100" dirty="0" err="1" smtClean="0"/>
                        <a:t>state</a:t>
                      </a:r>
                      <a:r>
                        <a:rPr lang="es-ES" sz="1100" dirty="0" smtClean="0"/>
                        <a:t> transfer) HTTPS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325223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CO" sz="1100" dirty="0" smtClean="0"/>
                        <a:t>ESB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CO" sz="1100" dirty="0" smtClean="0"/>
                        <a:t> Enterprise</a:t>
                      </a:r>
                      <a:r>
                        <a:rPr lang="es-CO" sz="1100" baseline="0" dirty="0" smtClean="0"/>
                        <a:t> </a:t>
                      </a:r>
                      <a:r>
                        <a:rPr lang="es-CO" sz="1100" baseline="0" dirty="0" err="1" smtClean="0"/>
                        <a:t>Service</a:t>
                      </a:r>
                      <a:r>
                        <a:rPr lang="es-CO" sz="1100" baseline="0" dirty="0" smtClean="0"/>
                        <a:t> BUS IBM 9,0,1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XML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CO" sz="1100" dirty="0" smtClean="0"/>
                        <a:t>Extensible Markup Language 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HL7 v3 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Estándar</a:t>
                      </a:r>
                      <a:r>
                        <a:rPr lang="es-ES" sz="1100" baseline="0" dirty="0" smtClean="0"/>
                        <a:t> HL7 versión 3x (PRPA, RCMR, CDA r2, MCCI)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37044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FRONT</a:t>
                      </a:r>
                      <a:r>
                        <a:rPr lang="es-ES" sz="1100" baseline="0" dirty="0" smtClean="0"/>
                        <a:t>-END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MVC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CO" sz="1100" dirty="0" smtClean="0"/>
                        <a:t>modelo–vista–controlador (patrón de desarrollo)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ANGULAR JS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MVVM cliente</a:t>
                      </a:r>
                      <a:r>
                        <a:rPr lang="es-ES" sz="1100" baseline="0" dirty="0" smtClean="0"/>
                        <a:t> enriquecido (Google Framework) JSON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49152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HTML 5 CSS3</a:t>
                      </a:r>
                      <a:r>
                        <a:rPr lang="es-ES" sz="1100" baseline="0" dirty="0" smtClean="0"/>
                        <a:t> JS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Tecnologías</a:t>
                      </a:r>
                      <a:r>
                        <a:rPr lang="es-ES" sz="1100" baseline="0" dirty="0" smtClean="0"/>
                        <a:t> de cliente web enriquecido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  <a:tr h="298746">
                <a:tc>
                  <a:txBody>
                    <a:bodyPr/>
                    <a:lstStyle/>
                    <a:p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PDF XLS…</a:t>
                      </a:r>
                      <a:endParaRPr lang="es-CO" sz="1100" dirty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Formatos de exportación de información</a:t>
                      </a:r>
                      <a:endParaRPr lang="es-ES" sz="1100" dirty="0" smtClean="0">
                        <a:solidFill>
                          <a:srgbClr val="006600"/>
                        </a:solidFill>
                      </a:endParaRPr>
                    </a:p>
                  </a:txBody>
                  <a:tcPr marT="45715" marB="457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45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81611" y="1082435"/>
            <a:ext cx="2320694" cy="2598709"/>
            <a:chOff x="564107" y="1111375"/>
            <a:chExt cx="2575313" cy="2896789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7" y="1111375"/>
              <a:ext cx="2575313" cy="28967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CuadroTexto 3"/>
            <p:cNvSpPr txBox="1"/>
            <p:nvPr/>
          </p:nvSpPr>
          <p:spPr>
            <a:xfrm>
              <a:off x="871103" y="2232792"/>
              <a:ext cx="17737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>
                  <a:solidFill>
                    <a:schemeClr val="bg1"/>
                  </a:solidFill>
                  <a:latin typeface="+mj-lt"/>
                </a:rPr>
                <a:t>Cundinamarca</a:t>
              </a:r>
              <a:endParaRPr lang="es-ES" sz="1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3193327" y="1094632"/>
            <a:ext cx="2176370" cy="2461024"/>
            <a:chOff x="3734201" y="1412415"/>
            <a:chExt cx="2233942" cy="25166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Rectángulo 5"/>
            <p:cNvSpPr/>
            <p:nvPr/>
          </p:nvSpPr>
          <p:spPr>
            <a:xfrm>
              <a:off x="3734201" y="1412415"/>
              <a:ext cx="2233942" cy="2516611"/>
            </a:xfrm>
            <a:prstGeom prst="rect">
              <a:avLst/>
            </a:prstGeom>
            <a:solidFill>
              <a:schemeClr val="bg1"/>
            </a:solidFill>
            <a:ln w="3175">
              <a:noFill/>
              <a:prstDash val="sysDot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3788675" y="1455479"/>
              <a:ext cx="2111475" cy="2308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s-ES" sz="900" dirty="0" smtClean="0">
                  <a:solidFill>
                    <a:srgbClr val="3980D7"/>
                  </a:solidFill>
                  <a:latin typeface="+mj-lt"/>
                </a:rPr>
                <a:t>Historia Clínica Unificada Cundinamarca</a:t>
              </a:r>
              <a:endParaRPr lang="es-ES" sz="900" dirty="0">
                <a:solidFill>
                  <a:srgbClr val="3980D7"/>
                </a:solidFill>
                <a:latin typeface="+mj-lt"/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3392354" y="1468548"/>
            <a:ext cx="1788754" cy="271235"/>
            <a:chOff x="4174958" y="1713486"/>
            <a:chExt cx="1892509" cy="295788"/>
          </a:xfrm>
        </p:grpSpPr>
        <p:sp>
          <p:nvSpPr>
            <p:cNvPr id="9" name="Rectángulo 8"/>
            <p:cNvSpPr/>
            <p:nvPr/>
          </p:nvSpPr>
          <p:spPr>
            <a:xfrm>
              <a:off x="4174958" y="1713486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0" name="Conector recto 9"/>
            <p:cNvCxnSpPr/>
            <p:nvPr/>
          </p:nvCxnSpPr>
          <p:spPr>
            <a:xfrm>
              <a:off x="4271211" y="1767000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/>
            <p:cNvCxnSpPr/>
            <p:nvPr/>
          </p:nvCxnSpPr>
          <p:spPr>
            <a:xfrm>
              <a:off x="4267201" y="1823145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/>
            <p:cNvCxnSpPr/>
            <p:nvPr/>
          </p:nvCxnSpPr>
          <p:spPr>
            <a:xfrm>
              <a:off x="4266513" y="1879289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/>
            <p:cNvCxnSpPr/>
            <p:nvPr/>
          </p:nvCxnSpPr>
          <p:spPr>
            <a:xfrm>
              <a:off x="4266513" y="1944603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o 13"/>
          <p:cNvGrpSpPr/>
          <p:nvPr/>
        </p:nvGrpSpPr>
        <p:grpSpPr>
          <a:xfrm>
            <a:off x="3392354" y="1804472"/>
            <a:ext cx="1788754" cy="271235"/>
            <a:chOff x="4174958" y="2049410"/>
            <a:chExt cx="1892509" cy="295788"/>
          </a:xfrm>
        </p:grpSpPr>
        <p:sp>
          <p:nvSpPr>
            <p:cNvPr id="15" name="Rectángulo 14"/>
            <p:cNvSpPr/>
            <p:nvPr/>
          </p:nvSpPr>
          <p:spPr>
            <a:xfrm>
              <a:off x="4174958" y="2049410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4271211" y="2102924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/>
            <p:cNvCxnSpPr/>
            <p:nvPr/>
          </p:nvCxnSpPr>
          <p:spPr>
            <a:xfrm>
              <a:off x="4267201" y="2159069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>
            <a:xfrm>
              <a:off x="4266513" y="2215213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4266513" y="2280527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o 19"/>
          <p:cNvGrpSpPr/>
          <p:nvPr/>
        </p:nvGrpSpPr>
        <p:grpSpPr>
          <a:xfrm>
            <a:off x="3398289" y="2134653"/>
            <a:ext cx="1788754" cy="271235"/>
            <a:chOff x="4170260" y="2379591"/>
            <a:chExt cx="1892509" cy="295788"/>
          </a:xfrm>
        </p:grpSpPr>
        <p:sp>
          <p:nvSpPr>
            <p:cNvPr id="21" name="Rectángulo 20"/>
            <p:cNvSpPr/>
            <p:nvPr/>
          </p:nvSpPr>
          <p:spPr>
            <a:xfrm>
              <a:off x="4170260" y="2379591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2" name="Conector recto 21"/>
            <p:cNvCxnSpPr/>
            <p:nvPr/>
          </p:nvCxnSpPr>
          <p:spPr>
            <a:xfrm>
              <a:off x="4266513" y="2433105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/>
            <p:cNvCxnSpPr/>
            <p:nvPr/>
          </p:nvCxnSpPr>
          <p:spPr>
            <a:xfrm>
              <a:off x="4262503" y="2489250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/>
            <p:cNvCxnSpPr/>
            <p:nvPr/>
          </p:nvCxnSpPr>
          <p:spPr>
            <a:xfrm>
              <a:off x="4261815" y="2545394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/>
            <p:cNvCxnSpPr/>
            <p:nvPr/>
          </p:nvCxnSpPr>
          <p:spPr>
            <a:xfrm>
              <a:off x="4261815" y="2610708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o 25"/>
          <p:cNvGrpSpPr/>
          <p:nvPr/>
        </p:nvGrpSpPr>
        <p:grpSpPr>
          <a:xfrm>
            <a:off x="3398289" y="2473424"/>
            <a:ext cx="1788754" cy="271235"/>
            <a:chOff x="4170260" y="2718362"/>
            <a:chExt cx="1892509" cy="295788"/>
          </a:xfrm>
        </p:grpSpPr>
        <p:sp>
          <p:nvSpPr>
            <p:cNvPr id="27" name="Rectángulo 26"/>
            <p:cNvSpPr/>
            <p:nvPr/>
          </p:nvSpPr>
          <p:spPr>
            <a:xfrm>
              <a:off x="4170260" y="2718362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8" name="Conector recto 27"/>
            <p:cNvCxnSpPr/>
            <p:nvPr/>
          </p:nvCxnSpPr>
          <p:spPr>
            <a:xfrm>
              <a:off x="4266513" y="2771876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>
              <a:off x="4262503" y="2828021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>
              <a:off x="4261815" y="2884165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>
              <a:off x="4261815" y="2949479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o 31"/>
          <p:cNvGrpSpPr/>
          <p:nvPr/>
        </p:nvGrpSpPr>
        <p:grpSpPr>
          <a:xfrm>
            <a:off x="3398289" y="2805031"/>
            <a:ext cx="1788754" cy="271235"/>
            <a:chOff x="4170260" y="3049969"/>
            <a:chExt cx="1892509" cy="295788"/>
          </a:xfrm>
        </p:grpSpPr>
        <p:sp>
          <p:nvSpPr>
            <p:cNvPr id="33" name="Rectángulo 32"/>
            <p:cNvSpPr/>
            <p:nvPr/>
          </p:nvSpPr>
          <p:spPr>
            <a:xfrm>
              <a:off x="4170260" y="3049969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4" name="Conector recto 33"/>
            <p:cNvCxnSpPr/>
            <p:nvPr/>
          </p:nvCxnSpPr>
          <p:spPr>
            <a:xfrm>
              <a:off x="4266513" y="3103483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/>
            <p:cNvCxnSpPr/>
            <p:nvPr/>
          </p:nvCxnSpPr>
          <p:spPr>
            <a:xfrm>
              <a:off x="4262503" y="3159628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>
              <a:off x="4261815" y="3215772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/>
            <p:cNvCxnSpPr/>
            <p:nvPr/>
          </p:nvCxnSpPr>
          <p:spPr>
            <a:xfrm>
              <a:off x="4261815" y="3281086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o 37"/>
          <p:cNvGrpSpPr/>
          <p:nvPr/>
        </p:nvGrpSpPr>
        <p:grpSpPr>
          <a:xfrm>
            <a:off x="3398289" y="3136638"/>
            <a:ext cx="1788754" cy="271235"/>
            <a:chOff x="4170260" y="3381576"/>
            <a:chExt cx="1892509" cy="295788"/>
          </a:xfrm>
        </p:grpSpPr>
        <p:sp>
          <p:nvSpPr>
            <p:cNvPr id="39" name="Rectángulo 38"/>
            <p:cNvSpPr/>
            <p:nvPr/>
          </p:nvSpPr>
          <p:spPr>
            <a:xfrm>
              <a:off x="4170260" y="3381576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40" name="Conector recto 39"/>
            <p:cNvCxnSpPr/>
            <p:nvPr/>
          </p:nvCxnSpPr>
          <p:spPr>
            <a:xfrm>
              <a:off x="4266513" y="3435090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40"/>
            <p:cNvCxnSpPr/>
            <p:nvPr/>
          </p:nvCxnSpPr>
          <p:spPr>
            <a:xfrm>
              <a:off x="4262503" y="3491235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/>
            <p:cNvCxnSpPr/>
            <p:nvPr/>
          </p:nvCxnSpPr>
          <p:spPr>
            <a:xfrm>
              <a:off x="4261815" y="3547379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4261815" y="3612693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4" name="Tabla 43"/>
          <p:cNvGraphicFramePr>
            <a:graphicFrameLocks noGrp="1"/>
          </p:cNvGraphicFramePr>
          <p:nvPr>
            <p:extLst/>
          </p:nvPr>
        </p:nvGraphicFramePr>
        <p:xfrm>
          <a:off x="6386539" y="1269367"/>
          <a:ext cx="2502088" cy="250233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502088"/>
              </a:tblGrid>
              <a:tr h="246817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Historia</a:t>
                      </a:r>
                      <a:r>
                        <a:rPr lang="es-ES" sz="1000" baseline="0" dirty="0" smtClean="0"/>
                        <a:t> Clínica Unificada</a:t>
                      </a:r>
                      <a:endParaRPr lang="es-ES" sz="1000" dirty="0"/>
                    </a:p>
                  </a:txBody>
                  <a:tcPr/>
                </a:tc>
              </a:tr>
              <a:tr h="23724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b="1" kern="1200" dirty="0" smtClean="0"/>
                        <a:t>Información y consultas en tiempo real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748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b="1" kern="1200" dirty="0" smtClean="0"/>
                        <a:t>Estadísticas e indicadores  (Departamentales y Municipales).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22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Salud Pública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74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Mejor calidad en Atención al paciente (seguridad al paciente).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22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Reducción de costos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22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Promoción y Prevención unificada.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58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Información  Georeferencial en tiempo real</a:t>
                      </a:r>
                      <a:endParaRPr lang="es-ES" sz="1000" b="1" dirty="0" smtClean="0"/>
                    </a:p>
                  </a:txBody>
                  <a:tcPr/>
                </a:tc>
              </a:tr>
              <a:tr h="2358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b="1" dirty="0" smtClean="0"/>
                        <a:t>Telemedicina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5" name="Grupo 44"/>
          <p:cNvGrpSpPr/>
          <p:nvPr/>
        </p:nvGrpSpPr>
        <p:grpSpPr>
          <a:xfrm>
            <a:off x="533408" y="4451372"/>
            <a:ext cx="2528093" cy="2249357"/>
            <a:chOff x="577075" y="4455336"/>
            <a:chExt cx="2528093" cy="2249357"/>
          </a:xfrm>
        </p:grpSpPr>
        <p:sp>
          <p:nvSpPr>
            <p:cNvPr id="46" name="CuadroTexto 45"/>
            <p:cNvSpPr txBox="1"/>
            <p:nvPr/>
          </p:nvSpPr>
          <p:spPr>
            <a:xfrm>
              <a:off x="1265145" y="4455336"/>
              <a:ext cx="10599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 smtClean="0">
                  <a:solidFill>
                    <a:srgbClr val="00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cs typeface="Aharoni" panose="02010803020104030203" pitchFamily="2" charset="-79"/>
                </a:rPr>
                <a:t>Hospital 1</a:t>
              </a:r>
              <a:endParaRPr lang="es-ES" sz="14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haroni" panose="02010803020104030203" pitchFamily="2" charset="-79"/>
              </a:endParaRPr>
            </a:p>
          </p:txBody>
        </p:sp>
        <p:pic>
          <p:nvPicPr>
            <p:cNvPr id="47" name="Imagen 46"/>
            <p:cNvPicPr>
              <a:picLocks noChangeAspect="1"/>
            </p:cNvPicPr>
            <p:nvPr/>
          </p:nvPicPr>
          <p:blipFill rotWithShape="1">
            <a:blip r:embed="rId3"/>
            <a:srcRect l="12678" r="12547"/>
            <a:stretch/>
          </p:blipFill>
          <p:spPr>
            <a:xfrm>
              <a:off x="577075" y="4802948"/>
              <a:ext cx="2528093" cy="190174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12700" stA="38000" endPos="28000" dist="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48" name="Rectángulo 47"/>
          <p:cNvSpPr/>
          <p:nvPr/>
        </p:nvSpPr>
        <p:spPr>
          <a:xfrm>
            <a:off x="533408" y="118218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HISTORIA CLÍNICA </a:t>
            </a:r>
          </a:p>
          <a:p>
            <a:r>
              <a:rPr lang="es-ES" dirty="0" smtClean="0">
                <a:solidFill>
                  <a:srgbClr val="3980D7"/>
                </a:solidFill>
              </a:rPr>
              <a:t>Unificada </a:t>
            </a:r>
            <a:r>
              <a:rPr lang="es-ES" dirty="0">
                <a:solidFill>
                  <a:srgbClr val="3980D7"/>
                </a:solidFill>
              </a:rPr>
              <a:t>Cundinamarca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3340364" y="4463815"/>
            <a:ext cx="2528093" cy="2251247"/>
            <a:chOff x="3340364" y="4463815"/>
            <a:chExt cx="2528093" cy="2251247"/>
          </a:xfrm>
        </p:grpSpPr>
        <p:sp>
          <p:nvSpPr>
            <p:cNvPr id="50" name="CuadroTexto 49"/>
            <p:cNvSpPr txBox="1"/>
            <p:nvPr/>
          </p:nvSpPr>
          <p:spPr>
            <a:xfrm>
              <a:off x="4074458" y="4463815"/>
              <a:ext cx="10599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 smtClean="0">
                  <a:solidFill>
                    <a:srgbClr val="3366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cs typeface="Segoe UI Semibold" panose="020B0702040204020203" pitchFamily="34" charset="0"/>
                </a:rPr>
                <a:t>Hospital </a:t>
              </a:r>
              <a:r>
                <a:rPr lang="es-ES" sz="1400" dirty="0">
                  <a:solidFill>
                    <a:srgbClr val="3366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  <p:pic>
          <p:nvPicPr>
            <p:cNvPr id="51" name="Imagen 50"/>
            <p:cNvPicPr>
              <a:picLocks noChangeAspect="1"/>
            </p:cNvPicPr>
            <p:nvPr/>
          </p:nvPicPr>
          <p:blipFill rotWithShape="1">
            <a:blip r:embed="rId3"/>
            <a:srcRect l="12678" r="12547"/>
            <a:stretch/>
          </p:blipFill>
          <p:spPr>
            <a:xfrm>
              <a:off x="3340364" y="4813317"/>
              <a:ext cx="2528093" cy="190174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12700" stA="38000" endPos="28000" dist="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52" name="Grupo 51"/>
          <p:cNvGrpSpPr/>
          <p:nvPr/>
        </p:nvGrpSpPr>
        <p:grpSpPr>
          <a:xfrm>
            <a:off x="6419858" y="4451372"/>
            <a:ext cx="2528093" cy="2263689"/>
            <a:chOff x="6419858" y="4451372"/>
            <a:chExt cx="2528093" cy="2263689"/>
          </a:xfrm>
        </p:grpSpPr>
        <p:sp>
          <p:nvSpPr>
            <p:cNvPr id="53" name="CuadroTexto 52"/>
            <p:cNvSpPr txBox="1"/>
            <p:nvPr/>
          </p:nvSpPr>
          <p:spPr>
            <a:xfrm>
              <a:off x="6912263" y="4451372"/>
              <a:ext cx="10599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</a:rPr>
                <a:t>Hospital 3</a:t>
              </a:r>
              <a:endParaRPr lang="es-ES" sz="14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  <p:pic>
          <p:nvPicPr>
            <p:cNvPr id="54" name="Imagen 53"/>
            <p:cNvPicPr>
              <a:picLocks noChangeAspect="1"/>
            </p:cNvPicPr>
            <p:nvPr/>
          </p:nvPicPr>
          <p:blipFill rotWithShape="1">
            <a:blip r:embed="rId3"/>
            <a:srcRect l="12678" r="12547"/>
            <a:stretch/>
          </p:blipFill>
          <p:spPr>
            <a:xfrm>
              <a:off x="6419858" y="4813316"/>
              <a:ext cx="2528093" cy="190174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12700" stA="38000" endPos="28000" dist="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55" name="Elipse 54"/>
          <p:cNvSpPr/>
          <p:nvPr/>
        </p:nvSpPr>
        <p:spPr>
          <a:xfrm>
            <a:off x="923925" y="1609615"/>
            <a:ext cx="162860" cy="16286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Elipse 55"/>
          <p:cNvSpPr/>
          <p:nvPr/>
        </p:nvSpPr>
        <p:spPr>
          <a:xfrm>
            <a:off x="1895475" y="1925598"/>
            <a:ext cx="162860" cy="16286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Elipse 56"/>
          <p:cNvSpPr/>
          <p:nvPr/>
        </p:nvSpPr>
        <p:spPr>
          <a:xfrm>
            <a:off x="953435" y="3150967"/>
            <a:ext cx="162860" cy="16286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8" name="Grupo 57"/>
          <p:cNvGrpSpPr/>
          <p:nvPr/>
        </p:nvGrpSpPr>
        <p:grpSpPr>
          <a:xfrm>
            <a:off x="2335979" y="3472420"/>
            <a:ext cx="732654" cy="894745"/>
            <a:chOff x="2335979" y="3472420"/>
            <a:chExt cx="732654" cy="894745"/>
          </a:xfrm>
        </p:grpSpPr>
        <p:cxnSp>
          <p:nvCxnSpPr>
            <p:cNvPr id="59" name="Conector recto de flecha 58"/>
            <p:cNvCxnSpPr/>
            <p:nvPr/>
          </p:nvCxnSpPr>
          <p:spPr>
            <a:xfrm flipH="1">
              <a:off x="2335979" y="3472420"/>
              <a:ext cx="732654" cy="894745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2352528" y="3702640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000" dirty="0" smtClean="0"/>
                <a:t>HL7</a:t>
              </a:r>
              <a:endParaRPr lang="es-ES" sz="1000" dirty="0"/>
            </a:p>
          </p:txBody>
        </p:sp>
      </p:grpSp>
      <p:grpSp>
        <p:nvGrpSpPr>
          <p:cNvPr id="61" name="Grupo 60"/>
          <p:cNvGrpSpPr/>
          <p:nvPr/>
        </p:nvGrpSpPr>
        <p:grpSpPr>
          <a:xfrm>
            <a:off x="3970597" y="3620579"/>
            <a:ext cx="418704" cy="746586"/>
            <a:chOff x="3970597" y="3620579"/>
            <a:chExt cx="418704" cy="746586"/>
          </a:xfrm>
        </p:grpSpPr>
        <p:cxnSp>
          <p:nvCxnSpPr>
            <p:cNvPr id="62" name="Conector recto de flecha 61"/>
            <p:cNvCxnSpPr/>
            <p:nvPr/>
          </p:nvCxnSpPr>
          <p:spPr>
            <a:xfrm>
              <a:off x="4389301" y="3620579"/>
              <a:ext cx="0" cy="746586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CuadroTexto 62"/>
            <p:cNvSpPr txBox="1"/>
            <p:nvPr/>
          </p:nvSpPr>
          <p:spPr>
            <a:xfrm>
              <a:off x="3970597" y="3861314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000" dirty="0" smtClean="0"/>
                <a:t>HL7</a:t>
              </a:r>
              <a:endParaRPr lang="es-ES" sz="1000" dirty="0"/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5532941" y="3447444"/>
            <a:ext cx="814925" cy="814801"/>
            <a:chOff x="5532941" y="3447444"/>
            <a:chExt cx="814925" cy="814801"/>
          </a:xfrm>
        </p:grpSpPr>
        <p:cxnSp>
          <p:nvCxnSpPr>
            <p:cNvPr id="65" name="Conector recto de flecha 64"/>
            <p:cNvCxnSpPr/>
            <p:nvPr/>
          </p:nvCxnSpPr>
          <p:spPr>
            <a:xfrm>
              <a:off x="5532941" y="3447444"/>
              <a:ext cx="814925" cy="81480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6" name="CuadroTexto 65"/>
            <p:cNvSpPr txBox="1"/>
            <p:nvPr/>
          </p:nvSpPr>
          <p:spPr>
            <a:xfrm>
              <a:off x="5558697" y="381309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000" dirty="0" smtClean="0"/>
                <a:t>HL7</a:t>
              </a:r>
              <a:endParaRPr lang="es-ES" sz="1000" dirty="0"/>
            </a:p>
          </p:txBody>
        </p:sp>
      </p:grpSp>
      <p:sp>
        <p:nvSpPr>
          <p:cNvPr id="67" name="Elipse 66"/>
          <p:cNvSpPr/>
          <p:nvPr/>
        </p:nvSpPr>
        <p:spPr>
          <a:xfrm>
            <a:off x="2352528" y="2694536"/>
            <a:ext cx="162860" cy="16286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4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802340" y="5016400"/>
            <a:ext cx="1107575" cy="2767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+mn-lt"/>
              </a:rPr>
              <a:t>Antioquia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2915717" y="1077894"/>
            <a:ext cx="2233560" cy="2631713"/>
            <a:chOff x="3751222" y="1191361"/>
            <a:chExt cx="2233560" cy="24499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" name="Rectángulo 3"/>
            <p:cNvSpPr/>
            <p:nvPr/>
          </p:nvSpPr>
          <p:spPr>
            <a:xfrm>
              <a:off x="3751222" y="1191361"/>
              <a:ext cx="2233560" cy="244996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3938153" y="1204699"/>
              <a:ext cx="1861407" cy="2005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s-ES" sz="800" dirty="0" smtClean="0">
                  <a:solidFill>
                    <a:srgbClr val="006600"/>
                  </a:solidFill>
                </a:rPr>
                <a:t>Historia Clínica Unificada Colombia</a:t>
              </a:r>
              <a:endParaRPr lang="es-ES" sz="800" dirty="0">
                <a:solidFill>
                  <a:srgbClr val="006600"/>
                </a:solidFill>
              </a:endParaRPr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0" y="1136119"/>
            <a:ext cx="1970701" cy="2603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634462" y="2422636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</a:rPr>
              <a:t>Colombia</a:t>
            </a:r>
            <a:endParaRPr lang="es-ES" sz="1600" dirty="0">
              <a:solidFill>
                <a:schemeClr val="bg1"/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3115245" y="1534749"/>
            <a:ext cx="1892509" cy="295788"/>
            <a:chOff x="4174958" y="1713486"/>
            <a:chExt cx="1892509" cy="295788"/>
          </a:xfrm>
        </p:grpSpPr>
        <p:sp>
          <p:nvSpPr>
            <p:cNvPr id="9" name="Rectángulo 8"/>
            <p:cNvSpPr/>
            <p:nvPr/>
          </p:nvSpPr>
          <p:spPr>
            <a:xfrm>
              <a:off x="4174958" y="1713486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0" name="Conector recto 9"/>
            <p:cNvCxnSpPr/>
            <p:nvPr/>
          </p:nvCxnSpPr>
          <p:spPr>
            <a:xfrm>
              <a:off x="4271211" y="1767000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/>
            <p:cNvCxnSpPr/>
            <p:nvPr/>
          </p:nvCxnSpPr>
          <p:spPr>
            <a:xfrm>
              <a:off x="4267201" y="1823145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/>
            <p:cNvCxnSpPr/>
            <p:nvPr/>
          </p:nvCxnSpPr>
          <p:spPr>
            <a:xfrm>
              <a:off x="4266513" y="1879289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/>
            <p:cNvCxnSpPr/>
            <p:nvPr/>
          </p:nvCxnSpPr>
          <p:spPr>
            <a:xfrm>
              <a:off x="4266513" y="1944603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o 13"/>
          <p:cNvGrpSpPr/>
          <p:nvPr/>
        </p:nvGrpSpPr>
        <p:grpSpPr>
          <a:xfrm>
            <a:off x="3115245" y="1870673"/>
            <a:ext cx="1892509" cy="295788"/>
            <a:chOff x="4174958" y="2049410"/>
            <a:chExt cx="1892509" cy="295788"/>
          </a:xfrm>
        </p:grpSpPr>
        <p:sp>
          <p:nvSpPr>
            <p:cNvPr id="15" name="Rectángulo 14"/>
            <p:cNvSpPr/>
            <p:nvPr/>
          </p:nvSpPr>
          <p:spPr>
            <a:xfrm>
              <a:off x="4174958" y="2049410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4271211" y="2102924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/>
            <p:cNvCxnSpPr/>
            <p:nvPr/>
          </p:nvCxnSpPr>
          <p:spPr>
            <a:xfrm>
              <a:off x="4267201" y="2159069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>
            <a:xfrm>
              <a:off x="4266513" y="2215213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4266513" y="2280527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o 19"/>
          <p:cNvGrpSpPr/>
          <p:nvPr/>
        </p:nvGrpSpPr>
        <p:grpSpPr>
          <a:xfrm>
            <a:off x="3112036" y="2200854"/>
            <a:ext cx="1892509" cy="295788"/>
            <a:chOff x="4170260" y="2379591"/>
            <a:chExt cx="1892509" cy="295788"/>
          </a:xfrm>
        </p:grpSpPr>
        <p:sp>
          <p:nvSpPr>
            <p:cNvPr id="21" name="Rectángulo 20"/>
            <p:cNvSpPr/>
            <p:nvPr/>
          </p:nvSpPr>
          <p:spPr>
            <a:xfrm>
              <a:off x="4170260" y="2379591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2" name="Conector recto 21"/>
            <p:cNvCxnSpPr/>
            <p:nvPr/>
          </p:nvCxnSpPr>
          <p:spPr>
            <a:xfrm>
              <a:off x="4266513" y="2433105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/>
            <p:cNvCxnSpPr/>
            <p:nvPr/>
          </p:nvCxnSpPr>
          <p:spPr>
            <a:xfrm>
              <a:off x="4262503" y="2489250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/>
            <p:cNvCxnSpPr/>
            <p:nvPr/>
          </p:nvCxnSpPr>
          <p:spPr>
            <a:xfrm>
              <a:off x="4261815" y="2545394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/>
            <p:cNvCxnSpPr/>
            <p:nvPr/>
          </p:nvCxnSpPr>
          <p:spPr>
            <a:xfrm>
              <a:off x="4261815" y="2610708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o 25"/>
          <p:cNvGrpSpPr/>
          <p:nvPr/>
        </p:nvGrpSpPr>
        <p:grpSpPr>
          <a:xfrm>
            <a:off x="3112036" y="2539625"/>
            <a:ext cx="1892509" cy="295788"/>
            <a:chOff x="4170260" y="2718362"/>
            <a:chExt cx="1892509" cy="295788"/>
          </a:xfrm>
        </p:grpSpPr>
        <p:sp>
          <p:nvSpPr>
            <p:cNvPr id="27" name="Rectángulo 26"/>
            <p:cNvSpPr/>
            <p:nvPr/>
          </p:nvSpPr>
          <p:spPr>
            <a:xfrm>
              <a:off x="4170260" y="2718362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8" name="Conector recto 27"/>
            <p:cNvCxnSpPr/>
            <p:nvPr/>
          </p:nvCxnSpPr>
          <p:spPr>
            <a:xfrm>
              <a:off x="4266513" y="2771876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>
              <a:off x="4262503" y="2828021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>
              <a:off x="4261815" y="2884165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>
              <a:off x="4261815" y="2949479"/>
              <a:ext cx="16844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o 31"/>
          <p:cNvGrpSpPr/>
          <p:nvPr/>
        </p:nvGrpSpPr>
        <p:grpSpPr>
          <a:xfrm>
            <a:off x="3112036" y="2871232"/>
            <a:ext cx="1892509" cy="295788"/>
            <a:chOff x="4170260" y="3049969"/>
            <a:chExt cx="1892509" cy="295788"/>
          </a:xfrm>
        </p:grpSpPr>
        <p:sp>
          <p:nvSpPr>
            <p:cNvPr id="33" name="Rectángulo 32"/>
            <p:cNvSpPr/>
            <p:nvPr/>
          </p:nvSpPr>
          <p:spPr>
            <a:xfrm>
              <a:off x="4170260" y="3049969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4" name="Conector recto 33"/>
            <p:cNvCxnSpPr/>
            <p:nvPr/>
          </p:nvCxnSpPr>
          <p:spPr>
            <a:xfrm>
              <a:off x="4266513" y="3103483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/>
            <p:cNvCxnSpPr/>
            <p:nvPr/>
          </p:nvCxnSpPr>
          <p:spPr>
            <a:xfrm>
              <a:off x="4262503" y="3159628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>
              <a:off x="4261815" y="3215772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/>
            <p:cNvCxnSpPr/>
            <p:nvPr/>
          </p:nvCxnSpPr>
          <p:spPr>
            <a:xfrm>
              <a:off x="4261815" y="3281086"/>
              <a:ext cx="16844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o 37"/>
          <p:cNvGrpSpPr/>
          <p:nvPr/>
        </p:nvGrpSpPr>
        <p:grpSpPr>
          <a:xfrm>
            <a:off x="3112036" y="3202839"/>
            <a:ext cx="1892509" cy="295788"/>
            <a:chOff x="4170260" y="3381576"/>
            <a:chExt cx="1892509" cy="295788"/>
          </a:xfrm>
        </p:grpSpPr>
        <p:sp>
          <p:nvSpPr>
            <p:cNvPr id="39" name="Rectángulo 38"/>
            <p:cNvSpPr/>
            <p:nvPr/>
          </p:nvSpPr>
          <p:spPr>
            <a:xfrm>
              <a:off x="4170260" y="3381576"/>
              <a:ext cx="1892509" cy="29578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40" name="Conector recto 39"/>
            <p:cNvCxnSpPr/>
            <p:nvPr/>
          </p:nvCxnSpPr>
          <p:spPr>
            <a:xfrm>
              <a:off x="4266513" y="3435090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40"/>
            <p:cNvCxnSpPr/>
            <p:nvPr/>
          </p:nvCxnSpPr>
          <p:spPr>
            <a:xfrm>
              <a:off x="4262503" y="3491235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/>
            <p:cNvCxnSpPr/>
            <p:nvPr/>
          </p:nvCxnSpPr>
          <p:spPr>
            <a:xfrm>
              <a:off x="4261815" y="3547379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4261815" y="3612693"/>
              <a:ext cx="1684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4" name="Tabla 43"/>
          <p:cNvGraphicFramePr>
            <a:graphicFrameLocks noGrp="1"/>
          </p:cNvGraphicFramePr>
          <p:nvPr>
            <p:extLst/>
          </p:nvPr>
        </p:nvGraphicFramePr>
        <p:xfrm>
          <a:off x="6206700" y="1295336"/>
          <a:ext cx="2583073" cy="2452183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583073"/>
              </a:tblGrid>
              <a:tr h="258237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Historia</a:t>
                      </a:r>
                      <a:r>
                        <a:rPr lang="es-ES" sz="1200" baseline="0" dirty="0" smtClean="0"/>
                        <a:t> Clínica Unificada</a:t>
                      </a:r>
                      <a:endParaRPr lang="es-ES" sz="1200" dirty="0"/>
                    </a:p>
                  </a:txBody>
                  <a:tcPr/>
                </a:tc>
              </a:tr>
              <a:tr h="25512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b="1" kern="1200" dirty="0" smtClean="0"/>
                        <a:t>Información y consultas en tiempo real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1719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b="1" kern="1200" dirty="0" smtClean="0"/>
                        <a:t>Estadísticas e indicadores a</a:t>
                      </a:r>
                      <a:r>
                        <a:rPr lang="es-ES" sz="1000" b="1" kern="1200" baseline="0" dirty="0" smtClean="0"/>
                        <a:t> nivel Nacional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551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Salud Pública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145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Mejor calidad en Atención al paciente (seguridad al paciente).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551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Reducción de costos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551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Promoción y Prevención unificada.</a:t>
                      </a:r>
                      <a:endParaRPr lang="es-E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56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 smtClean="0"/>
                        <a:t>Información  Georeferencial en tiempo real</a:t>
                      </a:r>
                      <a:endParaRPr lang="es-ES" sz="1000" b="1" dirty="0" smtClean="0"/>
                    </a:p>
                  </a:txBody>
                  <a:tcPr/>
                </a:tc>
              </a:tr>
              <a:tr h="2551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dirty="0" smtClean="0"/>
                        <a:t>Telemedicina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5" name="Grupo 44"/>
          <p:cNvGrpSpPr/>
          <p:nvPr/>
        </p:nvGrpSpPr>
        <p:grpSpPr>
          <a:xfrm>
            <a:off x="482950" y="4403230"/>
            <a:ext cx="2475546" cy="2222450"/>
            <a:chOff x="482950" y="4403230"/>
            <a:chExt cx="2475546" cy="2222450"/>
          </a:xfrm>
        </p:grpSpPr>
        <p:grpSp>
          <p:nvGrpSpPr>
            <p:cNvPr id="46" name="Grupo 45"/>
            <p:cNvGrpSpPr/>
            <p:nvPr/>
          </p:nvGrpSpPr>
          <p:grpSpPr>
            <a:xfrm>
              <a:off x="903229" y="4403230"/>
              <a:ext cx="1929595" cy="1387970"/>
              <a:chOff x="903229" y="4403230"/>
              <a:chExt cx="1929595" cy="1387970"/>
            </a:xfrm>
          </p:grpSpPr>
          <p:sp>
            <p:nvSpPr>
              <p:cNvPr id="48" name="CuadroTexto 47"/>
              <p:cNvSpPr txBox="1"/>
              <p:nvPr/>
            </p:nvSpPr>
            <p:spPr>
              <a:xfrm>
                <a:off x="903229" y="4403230"/>
                <a:ext cx="14270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>
                    <a:solidFill>
                      <a:srgbClr val="E5097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Departamento 1</a:t>
                </a:r>
                <a:endParaRPr lang="es-ES" sz="1400" dirty="0">
                  <a:solidFill>
                    <a:srgbClr val="E5097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49" name="Rectángulo 48"/>
              <p:cNvSpPr/>
              <p:nvPr/>
            </p:nvSpPr>
            <p:spPr>
              <a:xfrm>
                <a:off x="2108886" y="5074508"/>
                <a:ext cx="723938" cy="716692"/>
              </a:xfrm>
              <a:prstGeom prst="rect">
                <a:avLst/>
              </a:prstGeom>
              <a:solidFill>
                <a:srgbClr val="F3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47" name="Imagen 46"/>
            <p:cNvPicPr>
              <a:picLocks noChangeAspect="1"/>
            </p:cNvPicPr>
            <p:nvPr/>
          </p:nvPicPr>
          <p:blipFill rotWithShape="1">
            <a:blip r:embed="rId3"/>
            <a:srcRect l="25971" t="14552" r="16248" b="8175"/>
            <a:stretch/>
          </p:blipFill>
          <p:spPr>
            <a:xfrm>
              <a:off x="482950" y="4763430"/>
              <a:ext cx="2475546" cy="18622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grpSp>
        <p:nvGrpSpPr>
          <p:cNvPr id="50" name="Grupo 49"/>
          <p:cNvGrpSpPr/>
          <p:nvPr/>
        </p:nvGrpSpPr>
        <p:grpSpPr>
          <a:xfrm>
            <a:off x="3302538" y="4398025"/>
            <a:ext cx="2486616" cy="2225489"/>
            <a:chOff x="3302538" y="4398025"/>
            <a:chExt cx="2486616" cy="2225489"/>
          </a:xfrm>
        </p:grpSpPr>
        <p:sp>
          <p:nvSpPr>
            <p:cNvPr id="51" name="CuadroTexto 50"/>
            <p:cNvSpPr txBox="1"/>
            <p:nvPr/>
          </p:nvSpPr>
          <p:spPr>
            <a:xfrm>
              <a:off x="3562105" y="4398025"/>
              <a:ext cx="19674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smtClean="0">
                  <a:solidFill>
                    <a:srgbClr val="11980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Distrito o Municipio</a:t>
              </a:r>
              <a:endParaRPr lang="es-ES" sz="1400" dirty="0">
                <a:solidFill>
                  <a:srgbClr val="1198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pic>
          <p:nvPicPr>
            <p:cNvPr id="52" name="Imagen 51"/>
            <p:cNvPicPr>
              <a:picLocks noChangeAspect="1"/>
            </p:cNvPicPr>
            <p:nvPr/>
          </p:nvPicPr>
          <p:blipFill rotWithShape="1">
            <a:blip r:embed="rId4"/>
            <a:srcRect l="855" t="190" r="24830"/>
            <a:stretch/>
          </p:blipFill>
          <p:spPr>
            <a:xfrm>
              <a:off x="3302538" y="4744946"/>
              <a:ext cx="2486616" cy="187856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grpSp>
        <p:nvGrpSpPr>
          <p:cNvPr id="53" name="Grupo 52"/>
          <p:cNvGrpSpPr/>
          <p:nvPr/>
        </p:nvGrpSpPr>
        <p:grpSpPr>
          <a:xfrm>
            <a:off x="6133196" y="4403230"/>
            <a:ext cx="2550289" cy="2201800"/>
            <a:chOff x="6133196" y="4403230"/>
            <a:chExt cx="2550289" cy="2201800"/>
          </a:xfrm>
        </p:grpSpPr>
        <p:sp>
          <p:nvSpPr>
            <p:cNvPr id="54" name="CuadroTexto 53"/>
            <p:cNvSpPr txBox="1"/>
            <p:nvPr/>
          </p:nvSpPr>
          <p:spPr>
            <a:xfrm>
              <a:off x="6615520" y="4403230"/>
              <a:ext cx="14270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smtClean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Departamento 2</a:t>
              </a:r>
              <a:endParaRPr lang="es-ES" sz="1400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pic>
          <p:nvPicPr>
            <p:cNvPr id="55" name="Imagen 54"/>
            <p:cNvPicPr>
              <a:picLocks noChangeAspect="1"/>
            </p:cNvPicPr>
            <p:nvPr/>
          </p:nvPicPr>
          <p:blipFill rotWithShape="1">
            <a:blip r:embed="rId5"/>
            <a:srcRect t="3522" r="25594"/>
            <a:stretch/>
          </p:blipFill>
          <p:spPr>
            <a:xfrm>
              <a:off x="6133196" y="4744946"/>
              <a:ext cx="2550289" cy="186008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56" name="Rectángulo 55"/>
          <p:cNvSpPr/>
          <p:nvPr/>
        </p:nvSpPr>
        <p:spPr>
          <a:xfrm>
            <a:off x="337915" y="2454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dirty="0">
                <a:solidFill>
                  <a:srgbClr val="3980D7"/>
                </a:solidFill>
              </a:rPr>
              <a:t>Historia Clínica </a:t>
            </a:r>
            <a:r>
              <a:rPr lang="es-ES" sz="2000" dirty="0" smtClean="0">
                <a:solidFill>
                  <a:srgbClr val="3980D7"/>
                </a:solidFill>
              </a:rPr>
              <a:t>Unificada País</a:t>
            </a:r>
            <a:endParaRPr lang="es-ES" sz="2000" dirty="0">
              <a:solidFill>
                <a:srgbClr val="3980D7"/>
              </a:solidFill>
            </a:endParaRPr>
          </a:p>
        </p:txBody>
      </p:sp>
      <p:grpSp>
        <p:nvGrpSpPr>
          <p:cNvPr id="57" name="Grupo 56"/>
          <p:cNvGrpSpPr/>
          <p:nvPr/>
        </p:nvGrpSpPr>
        <p:grpSpPr>
          <a:xfrm>
            <a:off x="1720723" y="2971217"/>
            <a:ext cx="1005017" cy="1179500"/>
            <a:chOff x="1720723" y="2971217"/>
            <a:chExt cx="1005017" cy="1179500"/>
          </a:xfrm>
        </p:grpSpPr>
        <p:cxnSp>
          <p:nvCxnSpPr>
            <p:cNvPr id="58" name="Conector recto de flecha 57"/>
            <p:cNvCxnSpPr/>
            <p:nvPr/>
          </p:nvCxnSpPr>
          <p:spPr>
            <a:xfrm flipH="1">
              <a:off x="1720723" y="2971217"/>
              <a:ext cx="1005017" cy="11795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9" name="CuadroTexto 58"/>
            <p:cNvSpPr txBox="1"/>
            <p:nvPr/>
          </p:nvSpPr>
          <p:spPr>
            <a:xfrm>
              <a:off x="2105038" y="3657844"/>
              <a:ext cx="465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HL7</a:t>
              </a:r>
              <a:endParaRPr lang="es-ES" sz="1200" dirty="0"/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4071489" y="3631450"/>
            <a:ext cx="546255" cy="656257"/>
            <a:chOff x="4071489" y="3631450"/>
            <a:chExt cx="546255" cy="656257"/>
          </a:xfrm>
        </p:grpSpPr>
        <p:cxnSp>
          <p:nvCxnSpPr>
            <p:cNvPr id="61" name="Conector recto de flecha 60"/>
            <p:cNvCxnSpPr/>
            <p:nvPr/>
          </p:nvCxnSpPr>
          <p:spPr>
            <a:xfrm flipH="1">
              <a:off x="4071489" y="3631450"/>
              <a:ext cx="2439" cy="6562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2" name="CuadroTexto 61"/>
            <p:cNvSpPr txBox="1"/>
            <p:nvPr/>
          </p:nvSpPr>
          <p:spPr>
            <a:xfrm>
              <a:off x="4152552" y="3796580"/>
              <a:ext cx="465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HL7</a:t>
              </a:r>
              <a:endParaRPr lang="es-ES" sz="1200" dirty="0"/>
            </a:p>
          </p:txBody>
        </p:sp>
      </p:grpSp>
      <p:grpSp>
        <p:nvGrpSpPr>
          <p:cNvPr id="63" name="Grupo 62"/>
          <p:cNvGrpSpPr/>
          <p:nvPr/>
        </p:nvGrpSpPr>
        <p:grpSpPr>
          <a:xfrm>
            <a:off x="5341616" y="3167020"/>
            <a:ext cx="969767" cy="1113440"/>
            <a:chOff x="5418175" y="3167020"/>
            <a:chExt cx="969767" cy="1113440"/>
          </a:xfrm>
        </p:grpSpPr>
        <p:cxnSp>
          <p:nvCxnSpPr>
            <p:cNvPr id="64" name="Conector recto de flecha 63"/>
            <p:cNvCxnSpPr/>
            <p:nvPr/>
          </p:nvCxnSpPr>
          <p:spPr>
            <a:xfrm>
              <a:off x="5418175" y="3167020"/>
              <a:ext cx="969767" cy="111344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5" name="CuadroTexto 64"/>
            <p:cNvSpPr txBox="1"/>
            <p:nvPr/>
          </p:nvSpPr>
          <p:spPr>
            <a:xfrm>
              <a:off x="5529587" y="3739232"/>
              <a:ext cx="465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HL7</a:t>
              </a:r>
              <a:endParaRPr lang="es-E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031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 bwMode="auto">
          <a:xfrm>
            <a:off x="958184" y="1005309"/>
            <a:ext cx="7922744" cy="358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lnSpc>
                <a:spcPct val="70000"/>
              </a:lnSpc>
              <a:defRPr sz="4800" b="1" spc="-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s-CO" sz="3600" i="1" dirty="0"/>
          </a:p>
          <a:p>
            <a:pPr algn="just"/>
            <a:endParaRPr lang="es-CO" sz="3600" i="1" dirty="0" smtClean="0"/>
          </a:p>
          <a:p>
            <a:pPr marL="571500" indent="-571500" algn="just">
              <a:buFont typeface="Arial" pitchFamily="34" charset="0"/>
              <a:buChar char="•"/>
            </a:pPr>
            <a:r>
              <a:rPr lang="es-CO" sz="3600" i="1" dirty="0" smtClean="0"/>
              <a:t>D.P.S. </a:t>
            </a:r>
            <a:r>
              <a:rPr lang="es-CO" sz="3600" i="1" dirty="0"/>
              <a:t>Familias en acción </a:t>
            </a:r>
            <a:endParaRPr lang="es-CO" sz="3600" i="1" dirty="0" smtClean="0"/>
          </a:p>
          <a:p>
            <a:pPr marL="571500" indent="-571500" algn="just">
              <a:buFont typeface="Arial" pitchFamily="34" charset="0"/>
              <a:buChar char="•"/>
            </a:pPr>
            <a:endParaRPr lang="es-CO" sz="3600" i="1" dirty="0" smtClean="0"/>
          </a:p>
          <a:p>
            <a:pPr marL="571500" indent="-571500" algn="just">
              <a:buFont typeface="Arial" pitchFamily="34" charset="0"/>
              <a:buChar char="•"/>
            </a:pPr>
            <a:endParaRPr lang="es-CO" sz="3600" i="1" dirty="0" smtClean="0"/>
          </a:p>
          <a:p>
            <a:pPr marL="571500" indent="-571500" algn="just">
              <a:buFont typeface="Arial" pitchFamily="34" charset="0"/>
              <a:buChar char="•"/>
            </a:pPr>
            <a:r>
              <a:rPr lang="es-CO" sz="3600" i="1" dirty="0" smtClean="0"/>
              <a:t>Saga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es-CO" sz="3600" i="1" dirty="0" smtClean="0"/>
          </a:p>
          <a:p>
            <a:pPr marL="571500" indent="-571500" algn="just">
              <a:buFont typeface="Arial" pitchFamily="34" charset="0"/>
              <a:buChar char="•"/>
            </a:pPr>
            <a:endParaRPr lang="es-CO" sz="3600" i="1" dirty="0"/>
          </a:p>
          <a:p>
            <a:pPr marL="571500" indent="-571500" algn="just">
              <a:buFont typeface="Arial" pitchFamily="34" charset="0"/>
              <a:buChar char="•"/>
            </a:pPr>
            <a:r>
              <a:rPr lang="es-CO" sz="3600" i="1" dirty="0" smtClean="0"/>
              <a:t>Rendición de cuentas en línea</a:t>
            </a:r>
            <a:endParaRPr lang="es-CO" sz="3600" i="1" dirty="0"/>
          </a:p>
        </p:txBody>
      </p:sp>
    </p:spTree>
    <p:extLst>
      <p:ext uri="{BB962C8B-B14F-4D97-AF65-F5344CB8AC3E}">
        <p14:creationId xmlns:p14="http://schemas.microsoft.com/office/powerpoint/2010/main" val="238495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560" y="1205345"/>
            <a:ext cx="3994295" cy="484458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3" name="2 Rectángulo"/>
          <p:cNvSpPr/>
          <p:nvPr/>
        </p:nvSpPr>
        <p:spPr>
          <a:xfrm>
            <a:off x="591561" y="559014"/>
            <a:ext cx="4174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Distribución niveles de riesgo suministro de agua en Cundinamarca 2013.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765965" y="1034579"/>
            <a:ext cx="4174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Distribución niveles de riesgo suministro de agua en Cundinamarca 2014 (p).</a:t>
            </a:r>
            <a:endParaRPr lang="es-E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0037" y="1680909"/>
            <a:ext cx="3800332" cy="436901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6" name="5 Rectángulo"/>
          <p:cNvSpPr/>
          <p:nvPr/>
        </p:nvSpPr>
        <p:spPr>
          <a:xfrm>
            <a:off x="1865168" y="6220691"/>
            <a:ext cx="42446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>
                <a:latin typeface="Arial" pitchFamily="34" charset="0"/>
                <a:cs typeface="Arial" pitchFamily="34" charset="0"/>
              </a:rPr>
              <a:t>Fuentes:  SIVICAP  WEB y SIVICAP 1.8  (Informes consolidados anuales y mensuales por persona prestadora y por municipio)</a:t>
            </a:r>
            <a:endParaRPr lang="es-ES" sz="9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02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 bwMode="auto">
          <a:xfrm>
            <a:off x="805784" y="1754609"/>
            <a:ext cx="7922744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lnSpc>
                <a:spcPct val="70000"/>
              </a:lnSpc>
              <a:defRPr sz="4800" b="1" spc="-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pPr marL="571500" indent="-571500">
              <a:buFont typeface="Wingdings" pitchFamily="2" charset="2"/>
              <a:buChar char="ü"/>
            </a:pPr>
            <a:endParaRPr lang="es-CO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71500" indent="-571500" algn="just">
              <a:buFont typeface="Wingdings" pitchFamily="2" charset="2"/>
              <a:buChar char="ü"/>
            </a:pPr>
            <a:r>
              <a:rPr lang="es-CO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Definir política pública departamental</a:t>
            </a:r>
          </a:p>
          <a:p>
            <a:pPr marL="571500" indent="-571500" algn="just">
              <a:buFont typeface="Wingdings" pitchFamily="2" charset="2"/>
              <a:buChar char="ü"/>
            </a:pPr>
            <a:endParaRPr lang="es-CO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71500" indent="-571500" algn="just">
              <a:buFont typeface="Wingdings" pitchFamily="2" charset="2"/>
              <a:buChar char="ü"/>
            </a:pPr>
            <a:r>
              <a:rPr lang="es-CO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Telemedicina</a:t>
            </a:r>
          </a:p>
          <a:p>
            <a:pPr marL="571500" indent="-571500" algn="just">
              <a:buFont typeface="Wingdings" pitchFamily="2" charset="2"/>
              <a:buChar char="ü"/>
            </a:pPr>
            <a:endParaRPr lang="es-CO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71500" indent="-571500" algn="just">
              <a:buFont typeface="Wingdings" pitchFamily="2" charset="2"/>
              <a:buChar char="ü"/>
            </a:pPr>
            <a:r>
              <a:rPr lang="es-CO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Telepresencia</a:t>
            </a:r>
            <a:r>
              <a:rPr lang="es-CO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</a:p>
          <a:p>
            <a:pPr marL="571500" indent="-571500" algn="just">
              <a:buFont typeface="Wingdings" pitchFamily="2" charset="2"/>
              <a:buChar char="ü"/>
            </a:pPr>
            <a:endParaRPr lang="es-CO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71500" indent="-571500" algn="just">
              <a:buFont typeface="Wingdings" pitchFamily="2" charset="2"/>
              <a:buChar char="ü"/>
            </a:pPr>
            <a:r>
              <a:rPr lang="es-CO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Telefonía IP</a:t>
            </a:r>
          </a:p>
        </p:txBody>
      </p:sp>
    </p:spTree>
    <p:extLst>
      <p:ext uri="{BB962C8B-B14F-4D97-AF65-F5344CB8AC3E}">
        <p14:creationId xmlns:p14="http://schemas.microsoft.com/office/powerpoint/2010/main" val="11328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Rectángulo"/>
          <p:cNvSpPr/>
          <p:nvPr/>
        </p:nvSpPr>
        <p:spPr>
          <a:xfrm>
            <a:off x="2809795" y="868102"/>
            <a:ext cx="2531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1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12 Rectángulo"/>
          <p:cNvSpPr/>
          <p:nvPr/>
        </p:nvSpPr>
        <p:spPr>
          <a:xfrm>
            <a:off x="307975" y="290513"/>
            <a:ext cx="5442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y Estadísticas 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775855" y="1452877"/>
            <a:ext cx="7869381" cy="42829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43,33</a:t>
            </a:r>
            <a:r>
              <a:rPr lang="es-CO" dirty="0"/>
              <a:t>% </a:t>
            </a:r>
            <a:r>
              <a:rPr lang="es-CO" dirty="0" smtClean="0"/>
              <a:t>Se concibieron desde </a:t>
            </a:r>
            <a:r>
              <a:rPr lang="es-CO" dirty="0"/>
              <a:t>la Gestión de la Salud Pública </a:t>
            </a:r>
            <a:endParaRPr lang="es-CO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56,67</a:t>
            </a:r>
            <a:r>
              <a:rPr lang="es-CO" dirty="0"/>
              <a:t>% Se concibieron desde </a:t>
            </a:r>
            <a:r>
              <a:rPr lang="es-CO" dirty="0" smtClean="0"/>
              <a:t>el </a:t>
            </a:r>
            <a:r>
              <a:rPr lang="es-CO" dirty="0"/>
              <a:t>Desarrollo y gestión de la red de prestadores de </a:t>
            </a:r>
            <a:r>
              <a:rPr lang="es-CO" dirty="0" smtClean="0"/>
              <a:t>servicios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215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 Rectángulo"/>
          <p:cNvSpPr/>
          <p:nvPr/>
        </p:nvSpPr>
        <p:spPr>
          <a:xfrm>
            <a:off x="206377" y="290513"/>
            <a:ext cx="612379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Filtros posibles para todos los</a:t>
            </a:r>
          </a:p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Reportes.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1175" y="1549854"/>
            <a:ext cx="8357052" cy="3573690"/>
          </a:xfrm>
        </p:spPr>
        <p:txBody>
          <a:bodyPr numCol="2">
            <a:noAutofit/>
          </a:bodyPr>
          <a:lstStyle/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Fechas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Departamento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Municipios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Provincias 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IPS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EPS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Redes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Tipo de atención (</a:t>
            </a:r>
            <a:r>
              <a:rPr lang="es-CO" sz="2400" dirty="0" err="1" smtClean="0">
                <a:solidFill>
                  <a:schemeClr val="tx2">
                    <a:lumMod val="50000"/>
                  </a:schemeClr>
                </a:solidFill>
              </a:rPr>
              <a:t>Cx</a:t>
            </a:r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CO" sz="2400" dirty="0" err="1" smtClean="0">
                <a:solidFill>
                  <a:schemeClr val="tx2">
                    <a:lumMod val="50000"/>
                  </a:schemeClr>
                </a:solidFill>
              </a:rPr>
              <a:t>Urg</a:t>
            </a:r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CO" sz="2400" dirty="0" err="1" smtClean="0">
                <a:solidFill>
                  <a:schemeClr val="tx2">
                    <a:lumMod val="50000"/>
                  </a:schemeClr>
                </a:solidFill>
              </a:rPr>
              <a:t>Hsp</a:t>
            </a:r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CO" sz="2400" dirty="0" err="1" smtClean="0">
                <a:solidFill>
                  <a:schemeClr val="tx2">
                    <a:lumMod val="50000"/>
                  </a:schemeClr>
                </a:solidFill>
              </a:rPr>
              <a:t>Qx</a:t>
            </a:r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, ADT)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Edad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Sexo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Profesional o especialista tratante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Diagnósticos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Tipo de paciente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Servicios y especialidades</a:t>
            </a:r>
          </a:p>
          <a:p>
            <a:r>
              <a:rPr lang="es-CO" sz="2400" dirty="0" smtClean="0">
                <a:solidFill>
                  <a:schemeClr val="tx2">
                    <a:lumMod val="50000"/>
                  </a:schemeClr>
                </a:solidFill>
              </a:rPr>
              <a:t>Poblaciones especiales</a:t>
            </a:r>
          </a:p>
          <a:p>
            <a:endParaRPr lang="es-CO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496661" y="1607910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Flecha derecha 4"/>
          <p:cNvSpPr/>
          <p:nvPr/>
        </p:nvSpPr>
        <p:spPr>
          <a:xfrm>
            <a:off x="496661" y="2038362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Flecha derecha 5"/>
          <p:cNvSpPr/>
          <p:nvPr/>
        </p:nvSpPr>
        <p:spPr>
          <a:xfrm>
            <a:off x="511175" y="2468814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Flecha derecha 6"/>
          <p:cNvSpPr/>
          <p:nvPr/>
        </p:nvSpPr>
        <p:spPr>
          <a:xfrm>
            <a:off x="511175" y="2899266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Flecha derecha 7"/>
          <p:cNvSpPr/>
          <p:nvPr/>
        </p:nvSpPr>
        <p:spPr>
          <a:xfrm>
            <a:off x="503918" y="3387774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Flecha derecha 8"/>
          <p:cNvSpPr/>
          <p:nvPr/>
        </p:nvSpPr>
        <p:spPr>
          <a:xfrm>
            <a:off x="496661" y="3821132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Flecha derecha 9"/>
          <p:cNvSpPr/>
          <p:nvPr/>
        </p:nvSpPr>
        <p:spPr>
          <a:xfrm>
            <a:off x="496661" y="4282065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Flecha derecha 10"/>
          <p:cNvSpPr/>
          <p:nvPr/>
        </p:nvSpPr>
        <p:spPr>
          <a:xfrm>
            <a:off x="503918" y="4751434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Flecha derecha 11"/>
          <p:cNvSpPr/>
          <p:nvPr/>
        </p:nvSpPr>
        <p:spPr>
          <a:xfrm>
            <a:off x="4502603" y="1607910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Flecha derecha 12"/>
          <p:cNvSpPr/>
          <p:nvPr/>
        </p:nvSpPr>
        <p:spPr>
          <a:xfrm>
            <a:off x="4502603" y="2088268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Flecha derecha 13"/>
          <p:cNvSpPr/>
          <p:nvPr/>
        </p:nvSpPr>
        <p:spPr>
          <a:xfrm>
            <a:off x="4488089" y="2547748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Flecha derecha 14"/>
          <p:cNvSpPr/>
          <p:nvPr/>
        </p:nvSpPr>
        <p:spPr>
          <a:xfrm>
            <a:off x="4496933" y="3313401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Flecha derecha 15"/>
          <p:cNvSpPr/>
          <p:nvPr/>
        </p:nvSpPr>
        <p:spPr>
          <a:xfrm>
            <a:off x="4502603" y="3743853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Flecha derecha 16"/>
          <p:cNvSpPr/>
          <p:nvPr/>
        </p:nvSpPr>
        <p:spPr>
          <a:xfrm>
            <a:off x="4525961" y="4171608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Flecha derecha 17"/>
          <p:cNvSpPr/>
          <p:nvPr/>
        </p:nvSpPr>
        <p:spPr>
          <a:xfrm>
            <a:off x="4531631" y="4599363"/>
            <a:ext cx="374196" cy="38054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295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hQQERUUEhASEhUUFRYXGBQUFRAYFxcUFRIVFRcWFBYYHCYeGRkkGRQSHy8gIycpLCwsFSAxNTAqNScrLCkBCQoKDgwOGg8PGiwkHyUqLSwuMTQtLDUsMCwuKiwpNCosMi80LC8vNSwsLCwsKio0LS8pNCwtNCwsKSwvKiwpKf/AABEIAMMBAwMBIgACEQEDEQH/xAAcAAEAAQUBAQAAAAAAAAAAAAAABgEDBAUHCAL/xABFEAACAQICBgYHBQQJBQEAAAAAAQIDEQQhBQYSMUFhByJRcYGREzJCUqGxwRQjcoLRQ2LC4TNTc4OSorLS8ERUY5PiFv/EABkBAQADAQEAAAAAAAAAAAAAAAACBAUDAf/EADARAQABAwIDBgQGAwAAAAAAAAABAgMEITEREvATIkFRgaEFMmGRFDNxsdHhI0LB/9oADAMBAAIRAxEAPwDuIAAAAAAAAAAAAAAAAAAAAAAAAAAAAAAAAPmdRRV20kt7eSS5kK090r4bDtxpJ4ie7qu0E+c3v8EwJuCH6h65VtIyqOeGjTpxWVSMpNOV/U6yzaWba3EwAAAAAAAAAAAAAAAAAAAAAAAAAAAAAAAAAAAAAUlJLN5ICpG9adeqGATUn6SrwpRav+Z7orvIrrv0pKG1Rwck5bpVuC4Whz/e8jnOi9G1sdXVOmnUqTd25N2SvnOcuC5+WYG103rbi9KVFT6zUnaNCknZ96Wcu97uRMNVuiNK1TGvafChB9Vf2k1v7o5c2S3VLUulo+naKU6sl16rWcuS92PLzuSJAWsPho04qEIRhGKsoxSSS7EluLoAAAAAAAAAAAAAAAAAAAAAAAAAAAAAAAAAAAtV68YRcpSUYxV227JJK7bAV8RGEXKclGMVdybsklxbONa+dJEsU5UcO3Cjuct0qnf2R5cePYY+v+v8sbN0qLcaEXzTqNe1Ll2IhcIOTSSbbaSS3tvJJcwMnR+AniKkaVKLnObsor69iSzvuSO96maow0fR2VaVWdnUqe8+xdkVd2Xe+Jruj3UlYCl6Sqk8RUS2v/HHeqcfq+L5ImdgAAAAAAAAAAAAAAAAAAAAAAAAAuDmvSfr/LDv7Nh5bNRr7yot8U1lGPZJre+AEq09r1hMG9mrWTmv2cE5yXfbKPi0YWhek7BYqoqcakqc5O0VVjspvsUk2r8na5wKUm3du75lAPVSZU5/0Xa7vF0/s9aV61KPVk99SmrK77ZK6T7d/aT9AVAAAAMCjZxrpM18eIm8PQl91F2lJftJL+FPzefYSrpR1v8AstH0FOVqtVO7W+NPd4OW7uucSbAqdW6KdSLJY2vHNr7iL4Jr+lffns8s+winR3qd9vxF6i+4pNOp++98aa7+PLvR3uEUlZKyXBAVRUAAAAAAAAAAAAAAAAAAAAAAAAAAzzZrk5PH4nb3+mqf6nb4WPSbOQ9MGqbjP7ZTV4y2Y1kvZklaM+5qyfNLtA5iALgZ2hNLTwmIp14etTkpW7V7UfFXXiel8DjI1qcKkHeE4qUX2xkrr4M8tXO09DmnvTYWWHk+tQfV50ptteUtpeKA6GAABhaY0rDC0J1qj6sFfm3wiubdl4mY2ca6WNbfTVfs1OXUpPrNe1U3Pwjmu9vkBC9PaYni6861R3lN35JcEuSSSXcWNGaOnia0KNJXnUkopfNvkldvkmYp17od1X2KbxlSPWqXjSvwpp9aS/E1bujzAnOregoYLDwoU1lFdaXGc3603zb+CtwNoAAAAAAAAAAAAAAAAAAAAAAAAAAAAAs4vCxqwlCcVKE04yi9zTVmi8APN2uOrMtH4mVJ3cH1qcn7VNt2u/eTyfdzNHc730o6tLF4OU4x+9oJ1I23uKXXh4xV++KOCHgXJBqJrD9hxtOo3anL7up+CbSv+V7MvBkeAHq2MrlTn/RVrmsTRWGqz++oq0bvOpSW5rtlHc+5Pi7SrWPWOlgaLqVZL92CfWm+Cj+vA9Gp6Q9bVgcO1F/fVE1Dtitzn4Xy5tHAalVybb4mx1k1hqY2vKrUeb3JXtGK3RjyX6vias8G11Z0HLG4qnQjfrvrNezTWc5eXxaPSWFw0acIwhFRjCKjFLcoxVkvI570N6t+ioSxU11q/VhypRe/80r+EUdIR6AAAAAAAAAAAAAAAAAAAAAAAAAAAAAAAAKSjc82666C+xY2rSStHa2of2c84+V7flPSTOW9Nmh1KnSxMbbUH6Oe6+xK7i/CW1/iPJeTPByMFGylwcV2jXlCSlCUoyi7qUW00+TWaL2O0pVry2qtWdSXvTk2/iYlxcHF9I2ermhJY3E0qEfbl1mvZgs5y8Ip+NjVJnWeh7AUqFOeIqzjGpV6sFLK1JPNpv3pLygiM1RTvPBGquKfmng6lhMPGnCMIRUYwioxS4RirJeVi8WaWJjL1ZRl3NP5F5EonjslE8dgAHr0AAAAAAAAAAAAAAAAAAAAAAAAKXLWKxUacXKclFLiyO1NL1sVNww8XCPGb325vh3LM4Xb9NvTeZ2jxcLt+m3pvM7RG7d47StOj680n7qzl5GDHSlar/Q0dmL9uq2l4R3/ADMWphqGDW1UvVqPdfNt8k9y5ss0FXx2bl6KlyvmuXvd7y7yrXermrl8fKN/WfBTrvXJq5Z38o39Z8H3isRFO1bFzm/6ujku7L+Ri47Q32qjUpQwagqkHH0lWT2lfdJb3dPM2derh8BHKKc2slvk+bfBEdx+slarfrbEfdhl5vezhcrptz3518o1n7y4Xa6LU9+dfKNZ9Zni4ni8NKlUnTmrShKUZLslF2fxRZuSbXrR2zUVZLKplL8a4vvVvIim0aFq7FyiKoaNm7FyiKofdxtFrbKwu2kk23kkt7vwR05nTi3Greh/tmJp0dtQjJ3nN2tGCzk++2S5tHf8PgK1OnGNKdCrTilGMZQSSilZJOOW6xzDVnQ32an1reknnN9nZBcln4skGFxc6bvCTg/3Xbz7fEy7uZTNXDhp9JZN3Npmvhwnh5xPUSkVeVOL+/wsqD/rKTdr9qt/MzMNGq1tYbFKql7FTN9196+Bb0LrKqv3dZK8slK3Vk3wkt1/gz60nq44/e4ZuElnsxdr/h58tzJ06089vWPppV7aS6U609pb1j6aVe2k/ZkU9YtiWziKUqT7d8X/AM8Tc0a8ZJSjJST3NO6I3orTUcSvRV4xcnubWUn9JdxYx2CqYKXpKMm6beaeduUu1czrTkVRTz/NT7x+rrRk1U08/wA1PvH6peDW6H01HERyykvWjxXNcjZF6iumuOanZforprp5qZ4wAAkmAAAAAAAAAAAAAAAAFnFYlU4ylJ2UVcvEW1zxjWxTXG8n4ZR+vkcMi72Vua1fJvdjbmtra2IqY6so7ld2XCMVvb5/yRJ57GDoNxWUV4yk9132tmp1KopupLirRXdm39PIzNcYv0Ctu2437s/rYoWONNmq/OtU8Wdj8abFWROtU8Uf0dReLxH3jvfrS/CuC7N9vEnFS1ODaVlGLdl2RV7LyIVqpilDEJP204rvvFr5W8SczSatvOnw/hNuavGZ1dPhsRNqao+aZ1cwxOJlUk5yd5Sd3/LuLEjaaa0JLDyeV4N9WXLgn2M1bMWuKqapivdh3IqoqmK92FpHCxq05Qmrxkrd3FNc0c10poiph5NSi3G+U0nstfR8mdSqIiumMR6ZuKuof6u8tY+RNvTwWsbJm1p4IPF3dkTbVnQsaVqjcZze5rNR/Dz5mtjo+K3JGRhb03eDafL6osXcnnjhCzeyueOEJjCZejUNZo/HqouyS4fVGdHMz5ZtTIVU6nhbuEdrfsq/fbP4kP1c1Vk5KpWjsxWcYPe3wclwXIluJxcaUHObsoq7f/OJr4NqbdM11acW38Ps1WqZrr049cUH1kpKniZbOV9meXBtX+ab8SY6PqKvQhKSvtwzT45WZz/HYyWIrSlZ3m1aO/LdGPlY6LovC+hpQg98YpPv4/G5DCnmu1zHy/254M8165MfLP8AKDVZSweJey84Sy/ei7Oz8H8CfYXEKpGMlukk13NXIDrPWUsVUtwtHyir/H5Eu1Xb+zU79j8tuVhhVct2u3G2v78DAq5b1dqNtfaeDbAA1myAAAAAAAAAAAAAAAAEN1zpv0sJcHC3jGTf8SJkazT2i/tFJpess4vn2PvKuXam7ammndTzbM3bM0077o9qhj1Cq4PdUSt+KN8vJslmLwyqwlCW6St/NHNZpxlZ3jKL7mmvqS7QetCmlCq1GfCTyUv0ZnYOTTy9jc6+jN+H5VPL2Fz0/hGtJ6Pnh57Ml+GXCS7Vz+K+Jv8AQutiso18nu2+D/F2PmSLFYOFWDjOKkn2/NdjIvpDUxq7ozuvdnk/CXHxJTjXsarns6x5JVYt7Fr57GseXW/7pTtRqR9mcZLk00aTG6l0p5wbpvsWcfJ7vMi7hiMK72qUvPZf0Zn4bXWtH1owqLu2X5rL4Epy7Nzu36OE9er2c2xd7uRRwnr1WNKajYjYapSpzvlvcXbxTXxIzV6Psav2F+6dJ/xExn0mwhK0sPPLjGUX87F2HSfhuNOuvy0/95Ds8Orarh19YR7LCq2rmOvrCDR1Axr/AOmfjKkv4jLodGWLl6ypQ/FUv8Ipkun0n4bhTrv8tNfxmJW6VKa9TDTf4pxXyue9niRvX19jssOneuevRY0X0VbLUquJeXClG3htSv8AImGj9BUaGcKav7zzl5vd4ECxnShiJZQp0qfN7Un4XaXwMXB4zHYuear1YPJ2WzBdj3KJ7Tfx6J/xU8ZSpyMa3P8AiomqevV0DSOtFGjdKXpJe7Czz5y3Ih+kNK1cXNJpvPq04X+XF8/kbXA6jzdnVmor3Y5vzeS+JJ8Boqlh49SCj2yebfe2Tm3kZPz92lObeTlfmd2ny66+jU6uasehaqVbOpwjwj/9Gdp7TKw1Pg5yXVjz7XyRh6X1uhTvGk1Un2+xHvfHuREKlWpiKl3tVJyfj3JcF8ERu5FuxR2Vnfr3Ru5VvHo7KxrPX3lShRlVqKKzlN/Fve/mdMwWGVOEYLdGKivBGp1d1eWHW1OzqPs3RXYvqzenfBxptU81W8rGBizZpmqveQAGg0gAAAAAAAAAAAAAAAAAAafTWr0cRmupO2UuD5SXEhekNGVKDtUi12SWcX3P/jOmHxUoqSs0mnvTV0/AoZGDRe70aSzsn4fbvd6NJ63c90frFWo2SltRXsyu14PevkSLB650pf0ilTfb60fNZ/AuY3U6jPOF6b/dzj/hf0aNHi9Ta0fUcKi5PZfk/wBSlFOZj6RrH3/tQijNxtI70ff+0ww+kqVT1KkJck1fyLWI0PRn61KDfbspPzWZAK+iq0PWozVuOy2vNXRiYnSlWjB7NWpB7laUl9SU/EPC7R16pT8S8L1vr1TbEahYSbb9HJN+7Un+pjPo1wvbWX519UQenrji1uxU337EvmmX1rxjP6//ACUv9p5+KxZ3t+0I/i8Od7ftH8pjHo2wi/rX/efojJo6g4OP7Ha/FOo/hchWE1txlSWeIait9o0l4eqZdTTleW+vU8JNf6bHn4vFja37QfjMSna37QnVDQuGoZxo0aduOzBf5nmWsdrbhaWUsRBv3YPaflG9jneK0RVxGcY1Zy7qkk/F5JlcHqFi5/slTX78or4K7Jxm3J0tW+vZ0jOuVRws2uvTgk9XpGhNtUacm1udSyT52V38jT4/TVavlObs/YjlHyW/4my0X0ZKLUqtdtrhTVv80s/giWYLQdKj6lNJ+885ebPZsZV/8yeEdeROPl5H5lXCOvL/ALKGaM1Vq1rNr0ce2W+3KO/zsTHReg6eHXUWfGTttPx4LkjYJFS7YxLdnWNZ81/HwrVjWNZ81EVALa6AAAAAAAAAAAAAAAAAAAAAAAAFLFQBTZPiph4y9aMZd6T+ZcA3N2DPQWHlvw1F/wB3D9C1/wDmcL/2tD/1w/Q2YIdnR5R9nPsqJ/1j7MGloOhD1cPSj3QgvoZMMLCO6EV3JIug9iimNoexRTG0KbI2SoJJqJFQ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4" descr="data:image/jpeg;base64,/9j/4AAQSkZJRgABAQAAAQABAAD/2wCEAAkGBhQQERUUEhASEhUUFRYXGBQUFRAYFxcUFRIVFRcWFBYYHCYeGRkkGRQSHy8gIycpLCwsFSAxNTAqNScrLCkBCQoKDgwOGg8PGiwkHyUqLSwuMTQtLDUsMCwuKiwpNCosMi80LC8vNSwsLCwsKio0LS8pNCwtNCwsKSwvKiwpKf/AABEIAMMBAwMBIgACEQEDEQH/xAAcAAEAAQUBAQAAAAAAAAAAAAAABgEDBAUHCAL/xABFEAACAQICBgYHBQQJBQEAAAAAAQIDEQQhBQYSMUFhByJRcYGREzJCUqGxwRQjcoLRQ2LC4TNTc4OSorLS8ERUY5PiFv/EABkBAQADAQEAAAAAAAAAAAAAAAACBAUDAf/EADARAQABAwIDBgQGAwAAAAAAAAABAgMEITEREvATIkFRgaEFMmGRFDNxsdHhI0LB/9oADAMBAAIRAxEAPwDuIAAAAAAAAAAAAAAAAAAAAAAAAAAAAAAAAPmdRRV20kt7eSS5kK090r4bDtxpJ4ie7qu0E+c3v8EwJuCH6h65VtIyqOeGjTpxWVSMpNOV/U6yzaWba3EwAAAAAAAAAAAAAAAAAAAAAAAAAAAAAAAAAAAAAUlJLN5ICpG9adeqGATUn6SrwpRav+Z7orvIrrv0pKG1Rwck5bpVuC4Whz/e8jnOi9G1sdXVOmnUqTd25N2SvnOcuC5+WYG103rbi9KVFT6zUnaNCknZ96Wcu97uRMNVuiNK1TGvafChB9Vf2k1v7o5c2S3VLUulo+naKU6sl16rWcuS92PLzuSJAWsPho04qEIRhGKsoxSSS7EluLoAAAAAAAAAAAAAAAAAAAAAAAAAAAAAAAAAAAtV68YRcpSUYxV227JJK7bAV8RGEXKclGMVdybsklxbONa+dJEsU5UcO3Cjuct0qnf2R5cePYY+v+v8sbN0qLcaEXzTqNe1Ll2IhcIOTSSbbaSS3tvJJcwMnR+AniKkaVKLnObsor69iSzvuSO96maow0fR2VaVWdnUqe8+xdkVd2Xe+Jruj3UlYCl6Sqk8RUS2v/HHeqcfq+L5ImdgAAAAAAAAAAAAAAAAAAAAAAAAAuDmvSfr/LDv7Nh5bNRr7yot8U1lGPZJre+AEq09r1hMG9mrWTmv2cE5yXfbKPi0YWhek7BYqoqcakqc5O0VVjspvsUk2r8na5wKUm3du75lAPVSZU5/0Xa7vF0/s9aV61KPVk99SmrK77ZK6T7d/aT9AVAAAAMCjZxrpM18eIm8PQl91F2lJftJL+FPzefYSrpR1v8AstH0FOVqtVO7W+NPd4OW7uucSbAqdW6KdSLJY2vHNr7iL4Jr+lffns8s+winR3qd9vxF6i+4pNOp++98aa7+PLvR3uEUlZKyXBAVRUAAAAAAAAAAAAAAAAAAAAAAAAAAzzZrk5PH4nb3+mqf6nb4WPSbOQ9MGqbjP7ZTV4y2Y1kvZklaM+5qyfNLtA5iALgZ2hNLTwmIp14etTkpW7V7UfFXXiel8DjI1qcKkHeE4qUX2xkrr4M8tXO09DmnvTYWWHk+tQfV50ptteUtpeKA6GAABhaY0rDC0J1qj6sFfm3wiubdl4mY2ca6WNbfTVfs1OXUpPrNe1U3Pwjmu9vkBC9PaYni6861R3lN35JcEuSSSXcWNGaOnia0KNJXnUkopfNvkldvkmYp17od1X2KbxlSPWqXjSvwpp9aS/E1bujzAnOregoYLDwoU1lFdaXGc3603zb+CtwNoAAAAAAAAAAAAAAAAAAAAAAAAAAAAAs4vCxqwlCcVKE04yi9zTVmi8APN2uOrMtH4mVJ3cH1qcn7VNt2u/eTyfdzNHc730o6tLF4OU4x+9oJ1I23uKXXh4xV++KOCHgXJBqJrD9hxtOo3anL7up+CbSv+V7MvBkeAHq2MrlTn/RVrmsTRWGqz++oq0bvOpSW5rtlHc+5Pi7SrWPWOlgaLqVZL92CfWm+Cj+vA9Gp6Q9bVgcO1F/fVE1Dtitzn4Xy5tHAalVybb4mx1k1hqY2vKrUeb3JXtGK3RjyX6vias8G11Z0HLG4qnQjfrvrNezTWc5eXxaPSWFw0acIwhFRjCKjFLcoxVkvI570N6t+ioSxU11q/VhypRe/80r+EUdIR6AAAAAAAAAAAAAAAAAAAAAAAAAAAAAAAAKSjc82666C+xY2rSStHa2of2c84+V7flPSTOW9Nmh1KnSxMbbUH6Oe6+xK7i/CW1/iPJeTPByMFGylwcV2jXlCSlCUoyi7qUW00+TWaL2O0pVry2qtWdSXvTk2/iYlxcHF9I2ermhJY3E0qEfbl1mvZgs5y8Ip+NjVJnWeh7AUqFOeIqzjGpV6sFLK1JPNpv3pLygiM1RTvPBGquKfmng6lhMPGnCMIRUYwioxS4RirJeVi8WaWJjL1ZRl3NP5F5EonjslE8dgAHr0AAAAAAAAAAAAAAAAAAAAAAAAKXLWKxUacXKclFLiyO1NL1sVNww8XCPGb325vh3LM4Xb9NvTeZ2jxcLt+m3pvM7RG7d47StOj680n7qzl5GDHSlar/Q0dmL9uq2l4R3/ADMWphqGDW1UvVqPdfNt8k9y5ss0FXx2bl6KlyvmuXvd7y7yrXermrl8fKN/WfBTrvXJq5Z38o39Z8H3isRFO1bFzm/6ujku7L+Ri47Q32qjUpQwagqkHH0lWT2lfdJb3dPM2derh8BHKKc2slvk+bfBEdx+slarfrbEfdhl5vezhcrptz3518o1n7y4Xa6LU9+dfKNZ9Zni4ni8NKlUnTmrShKUZLslF2fxRZuSbXrR2zUVZLKplL8a4vvVvIim0aFq7FyiKoaNm7FyiKofdxtFrbKwu2kk23kkt7vwR05nTi3Greh/tmJp0dtQjJ3nN2tGCzk++2S5tHf8PgK1OnGNKdCrTilGMZQSSilZJOOW6xzDVnQ32an1reknnN9nZBcln4skGFxc6bvCTg/3Xbz7fEy7uZTNXDhp9JZN3Npmvhwnh5xPUSkVeVOL+/wsqD/rKTdr9qt/MzMNGq1tYbFKql7FTN9196+Bb0LrKqv3dZK8slK3Vk3wkt1/gz60nq44/e4ZuElnsxdr/h58tzJ06089vWPppV7aS6U609pb1j6aVe2k/ZkU9YtiWziKUqT7d8X/AM8Tc0a8ZJSjJST3NO6I3orTUcSvRV4xcnubWUn9JdxYx2CqYKXpKMm6beaeduUu1czrTkVRTz/NT7x+rrRk1U08/wA1PvH6peDW6H01HERyykvWjxXNcjZF6iumuOanZforprp5qZ4wAAkmAAAAAAAAAAAAAAAAFnFYlU4ylJ2UVcvEW1zxjWxTXG8n4ZR+vkcMi72Vua1fJvdjbmtra2IqY6so7ld2XCMVvb5/yRJ57GDoNxWUV4yk9132tmp1KopupLirRXdm39PIzNcYv0Ctu2437s/rYoWONNmq/OtU8Wdj8abFWROtU8Uf0dReLxH3jvfrS/CuC7N9vEnFS1ODaVlGLdl2RV7LyIVqpilDEJP204rvvFr5W8SczSatvOnw/hNuavGZ1dPhsRNqao+aZ1cwxOJlUk5yd5Sd3/LuLEjaaa0JLDyeV4N9WXLgn2M1bMWuKqapivdh3IqoqmK92FpHCxq05Qmrxkrd3FNc0c10poiph5NSi3G+U0nstfR8mdSqIiumMR6ZuKuof6u8tY+RNvTwWsbJm1p4IPF3dkTbVnQsaVqjcZze5rNR/Dz5mtjo+K3JGRhb03eDafL6osXcnnjhCzeyueOEJjCZejUNZo/HqouyS4fVGdHMz5ZtTIVU6nhbuEdrfsq/fbP4kP1c1Vk5KpWjsxWcYPe3wclwXIluJxcaUHObsoq7f/OJr4NqbdM11acW38Ps1WqZrr049cUH1kpKniZbOV9meXBtX+ab8SY6PqKvQhKSvtwzT45WZz/HYyWIrSlZ3m1aO/LdGPlY6LovC+hpQg98YpPv4/G5DCnmu1zHy/254M8165MfLP8AKDVZSweJey84Sy/ei7Oz8H8CfYXEKpGMlukk13NXIDrPWUsVUtwtHyir/H5Eu1Xb+zU79j8tuVhhVct2u3G2v78DAq5b1dqNtfaeDbAA1myAAAAAAAAAAAAAAAAEN1zpv0sJcHC3jGTf8SJkazT2i/tFJpess4vn2PvKuXam7ammndTzbM3bM0077o9qhj1Cq4PdUSt+KN8vJslmLwyqwlCW6St/NHNZpxlZ3jKL7mmvqS7QetCmlCq1GfCTyUv0ZnYOTTy9jc6+jN+H5VPL2Fz0/hGtJ6Pnh57Ml+GXCS7Vz+K+Jv8AQutiso18nu2+D/F2PmSLFYOFWDjOKkn2/NdjIvpDUxq7ozuvdnk/CXHxJTjXsarns6x5JVYt7Fr57GseXW/7pTtRqR9mcZLk00aTG6l0p5wbpvsWcfJ7vMi7hiMK72qUvPZf0Zn4bXWtH1owqLu2X5rL4Epy7Nzu36OE9er2c2xd7uRRwnr1WNKajYjYapSpzvlvcXbxTXxIzV6Psav2F+6dJ/xExn0mwhK0sPPLjGUX87F2HSfhuNOuvy0/95Ds8Orarh19YR7LCq2rmOvrCDR1Axr/AOmfjKkv4jLodGWLl6ypQ/FUv8Ipkun0n4bhTrv8tNfxmJW6VKa9TDTf4pxXyue9niRvX19jssOneuevRY0X0VbLUquJeXClG3htSv8AImGj9BUaGcKav7zzl5vd4ECxnShiJZQp0qfN7Un4XaXwMXB4zHYuear1YPJ2WzBdj3KJ7Tfx6J/xU8ZSpyMa3P8AiomqevV0DSOtFGjdKXpJe7Czz5y3Ih+kNK1cXNJpvPq04X+XF8/kbXA6jzdnVmor3Y5vzeS+JJ8Boqlh49SCj2yebfe2Tm3kZPz92lObeTlfmd2ny66+jU6uasehaqVbOpwjwj/9Gdp7TKw1Pg5yXVjz7XyRh6X1uhTvGk1Un2+xHvfHuREKlWpiKl3tVJyfj3JcF8ERu5FuxR2Vnfr3Ru5VvHo7KxrPX3lShRlVqKKzlN/Fve/mdMwWGVOEYLdGKivBGp1d1eWHW1OzqPs3RXYvqzenfBxptU81W8rGBizZpmqveQAGg0gAAAAAAAAAAAAAAAAAAafTWr0cRmupO2UuD5SXEhekNGVKDtUi12SWcX3P/jOmHxUoqSs0mnvTV0/AoZGDRe70aSzsn4fbvd6NJ63c90frFWo2SltRXsyu14PevkSLB650pf0ilTfb60fNZ/AuY3U6jPOF6b/dzj/hf0aNHi9Ta0fUcKi5PZfk/wBSlFOZj6RrH3/tQijNxtI70ff+0ww+kqVT1KkJck1fyLWI0PRn61KDfbspPzWZAK+iq0PWozVuOy2vNXRiYnSlWjB7NWpB7laUl9SU/EPC7R16pT8S8L1vr1TbEahYSbb9HJN+7Un+pjPo1wvbWX519UQenrji1uxU337EvmmX1rxjP6//ACUv9p5+KxZ3t+0I/i8Od7ftH8pjHo2wi/rX/efojJo6g4OP7Ha/FOo/hchWE1txlSWeIait9o0l4eqZdTTleW+vU8JNf6bHn4vFja37QfjMSna37QnVDQuGoZxo0aduOzBf5nmWsdrbhaWUsRBv3YPaflG9jneK0RVxGcY1Zy7qkk/F5JlcHqFi5/slTX78or4K7Jxm3J0tW+vZ0jOuVRws2uvTgk9XpGhNtUacm1udSyT52V38jT4/TVavlObs/YjlHyW/4my0X0ZKLUqtdtrhTVv80s/giWYLQdKj6lNJ+885ebPZsZV/8yeEdeROPl5H5lXCOvL/ALKGaM1Vq1rNr0ce2W+3KO/zsTHReg6eHXUWfGTttPx4LkjYJFS7YxLdnWNZ81/HwrVjWNZ81EVALa6AAAAAAAAAAAAAAAAAAAAAAAAFLFQBTZPiph4y9aMZd6T+ZcA3N2DPQWHlvw1F/wB3D9C1/wDmcL/2tD/1w/Q2YIdnR5R9nPsqJ/1j7MGloOhD1cPSj3QgvoZMMLCO6EV3JIug9iimNoexRTG0KbI2SoJJqJFQ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8226" t="727" r="8719" b="7385"/>
          <a:stretch/>
        </p:blipFill>
        <p:spPr>
          <a:xfrm>
            <a:off x="745957" y="1034717"/>
            <a:ext cx="6818625" cy="4128204"/>
          </a:xfrm>
          <a:prstGeom prst="rect">
            <a:avLst/>
          </a:prstGeom>
        </p:spPr>
      </p:pic>
      <p:sp>
        <p:nvSpPr>
          <p:cNvPr id="12" name="12 Rectángulo"/>
          <p:cNvSpPr/>
          <p:nvPr/>
        </p:nvSpPr>
        <p:spPr>
          <a:xfrm>
            <a:off x="307975" y="172750"/>
            <a:ext cx="56733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Clasificación Reportes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375564" y="5029200"/>
            <a:ext cx="2923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Total 197 Reportes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9566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Rectángulo"/>
          <p:cNvSpPr/>
          <p:nvPr/>
        </p:nvSpPr>
        <p:spPr>
          <a:xfrm>
            <a:off x="748767" y="590228"/>
            <a:ext cx="2531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1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12 Rectángulo"/>
          <p:cNvSpPr/>
          <p:nvPr/>
        </p:nvSpPr>
        <p:spPr>
          <a:xfrm>
            <a:off x="88537" y="109494"/>
            <a:ext cx="5442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y Estadísticas 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56342" y="1407011"/>
            <a:ext cx="7692571" cy="4081117"/>
          </a:xfrm>
        </p:spPr>
        <p:txBody>
          <a:bodyPr wrap="square" anchor="ctr">
            <a:spAutoFit/>
          </a:bodyPr>
          <a:lstStyle/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mortalidad infantil en menores de 1 y 5 años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de niños menores de 2 meses atendidos por AIEPI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de niños de 2 meses a 5 años atendidos por AIEPI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casos de diarrea en niños de 0 a 5 años 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mortalidad en menores de 5 años por Enfermedad Diarreica Aguda (EDA)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mortalidad en menores de 5 años por Enfermedad Respiratoria Aguda (ERA)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de niños con suplementación de Hierro en niños atendidos en consulta con la estrategia AIEPI y que son diagnosticados con 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anemia.</a:t>
            </a:r>
          </a:p>
        </p:txBody>
      </p:sp>
      <p:sp>
        <p:nvSpPr>
          <p:cNvPr id="7" name="Explosión 1 6"/>
          <p:cNvSpPr/>
          <p:nvPr/>
        </p:nvSpPr>
        <p:spPr>
          <a:xfrm>
            <a:off x="825862" y="1500414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xplosión 1 7"/>
          <p:cNvSpPr/>
          <p:nvPr/>
        </p:nvSpPr>
        <p:spPr>
          <a:xfrm>
            <a:off x="825862" y="1918788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Explosión 1 8"/>
          <p:cNvSpPr/>
          <p:nvPr/>
        </p:nvSpPr>
        <p:spPr>
          <a:xfrm>
            <a:off x="825862" y="2337162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xplosión 1 9"/>
          <p:cNvSpPr/>
          <p:nvPr/>
        </p:nvSpPr>
        <p:spPr>
          <a:xfrm>
            <a:off x="825862" y="2755536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xplosión 1 10"/>
          <p:cNvSpPr/>
          <p:nvPr/>
        </p:nvSpPr>
        <p:spPr>
          <a:xfrm>
            <a:off x="825862" y="3163386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xplosión 1 11"/>
          <p:cNvSpPr/>
          <p:nvPr/>
        </p:nvSpPr>
        <p:spPr>
          <a:xfrm>
            <a:off x="825862" y="3917907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xplosión 1 12"/>
          <p:cNvSpPr/>
          <p:nvPr/>
        </p:nvSpPr>
        <p:spPr>
          <a:xfrm>
            <a:off x="789213" y="4723425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776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Rectángulo"/>
          <p:cNvSpPr/>
          <p:nvPr/>
        </p:nvSpPr>
        <p:spPr>
          <a:xfrm>
            <a:off x="2809795" y="868102"/>
            <a:ext cx="2531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1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12 Rectángulo"/>
          <p:cNvSpPr/>
          <p:nvPr/>
        </p:nvSpPr>
        <p:spPr>
          <a:xfrm>
            <a:off x="307975" y="290513"/>
            <a:ext cx="5442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y Estadísticas 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88548" y="1575883"/>
            <a:ext cx="7965168" cy="4130361"/>
          </a:xfrm>
        </p:spPr>
        <p:txBody>
          <a:bodyPr wrap="square">
            <a:spAutoFit/>
          </a:bodyPr>
          <a:lstStyle/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</a:t>
            </a: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niños con maltrato 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infantil.</a:t>
            </a:r>
            <a:endParaRPr lang="es-CO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de niños de 0 a 5 años con neumonía, víctimas de conflicto armado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de casos de niños de 0 a 6 meses con enfermedad diarreica victimas de conflicto armado y 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desplazamiento.</a:t>
            </a:r>
            <a:endParaRPr lang="es-CO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 de vacunación BCG en niños  y niñas menores de 1 año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Prevalencia de desnutrición global en niños y niñas menores de 5 años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de casos de </a:t>
            </a:r>
            <a:r>
              <a:rPr lang="es-CO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-infección tuberculosis /VIH-SIDA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Brigadas de salud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asignación de citas de Medicina General (días) </a:t>
            </a:r>
          </a:p>
        </p:txBody>
      </p:sp>
      <p:sp>
        <p:nvSpPr>
          <p:cNvPr id="7" name="Explosión 1 6"/>
          <p:cNvSpPr/>
          <p:nvPr/>
        </p:nvSpPr>
        <p:spPr>
          <a:xfrm>
            <a:off x="825862" y="1691997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xplosión 1 7"/>
          <p:cNvSpPr/>
          <p:nvPr/>
        </p:nvSpPr>
        <p:spPr>
          <a:xfrm>
            <a:off x="825862" y="2112911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Explosión 1 8"/>
          <p:cNvSpPr/>
          <p:nvPr/>
        </p:nvSpPr>
        <p:spPr>
          <a:xfrm>
            <a:off x="823322" y="2838906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xplosión 1 9"/>
          <p:cNvSpPr/>
          <p:nvPr/>
        </p:nvSpPr>
        <p:spPr>
          <a:xfrm>
            <a:off x="823322" y="3604777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xplosión 1 10"/>
          <p:cNvSpPr/>
          <p:nvPr/>
        </p:nvSpPr>
        <p:spPr>
          <a:xfrm>
            <a:off x="823322" y="4052716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xplosión 1 11"/>
          <p:cNvSpPr/>
          <p:nvPr/>
        </p:nvSpPr>
        <p:spPr>
          <a:xfrm>
            <a:off x="823322" y="4480522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xplosión 1 12"/>
          <p:cNvSpPr/>
          <p:nvPr/>
        </p:nvSpPr>
        <p:spPr>
          <a:xfrm>
            <a:off x="823322" y="4908328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xplosión 1 13"/>
          <p:cNvSpPr/>
          <p:nvPr/>
        </p:nvSpPr>
        <p:spPr>
          <a:xfrm>
            <a:off x="823322" y="5287258"/>
            <a:ext cx="378098" cy="30480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879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Rectángulo"/>
          <p:cNvSpPr/>
          <p:nvPr/>
        </p:nvSpPr>
        <p:spPr>
          <a:xfrm>
            <a:off x="2809795" y="868102"/>
            <a:ext cx="2531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1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12 Rectángulo"/>
          <p:cNvSpPr/>
          <p:nvPr/>
        </p:nvSpPr>
        <p:spPr>
          <a:xfrm>
            <a:off x="307975" y="290513"/>
            <a:ext cx="5442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y Estadísticas 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623130" y="1731003"/>
            <a:ext cx="8172528" cy="3666132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Asignación de citas de Medicina Interna (días)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Asignación de citas de 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Ginecología </a:t>
            </a: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(días)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Asignación de citas de Pediatría(días)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de espera en Consulta Médica especializada de Cirugía General (días )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Proporción de cancelación de cirugía programada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de la Atención de Urgencias en Paciente Clasificado como Triage II (Minutos)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Atención en el Servicio de Imágenes Diagnósticas Básicas (días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CO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xplosión 1 8"/>
          <p:cNvSpPr/>
          <p:nvPr/>
        </p:nvSpPr>
        <p:spPr>
          <a:xfrm>
            <a:off x="623130" y="1844397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xplosión 1 9"/>
          <p:cNvSpPr/>
          <p:nvPr/>
        </p:nvSpPr>
        <p:spPr>
          <a:xfrm>
            <a:off x="596006" y="2221038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xplosión 1 10"/>
          <p:cNvSpPr/>
          <p:nvPr/>
        </p:nvSpPr>
        <p:spPr>
          <a:xfrm>
            <a:off x="596006" y="2665161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xplosión 1 11"/>
          <p:cNvSpPr/>
          <p:nvPr/>
        </p:nvSpPr>
        <p:spPr>
          <a:xfrm>
            <a:off x="596006" y="3076753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xplosión 1 12"/>
          <p:cNvSpPr/>
          <p:nvPr/>
        </p:nvSpPr>
        <p:spPr>
          <a:xfrm>
            <a:off x="596006" y="3468366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xplosión 1 13"/>
          <p:cNvSpPr/>
          <p:nvPr/>
        </p:nvSpPr>
        <p:spPr>
          <a:xfrm>
            <a:off x="596006" y="3898892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xplosión 1 14"/>
          <p:cNvSpPr/>
          <p:nvPr/>
        </p:nvSpPr>
        <p:spPr>
          <a:xfrm>
            <a:off x="596006" y="4660705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15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Rectángulo"/>
          <p:cNvSpPr/>
          <p:nvPr/>
        </p:nvSpPr>
        <p:spPr>
          <a:xfrm>
            <a:off x="2809795" y="868102"/>
            <a:ext cx="2531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1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12 Rectángulo"/>
          <p:cNvSpPr/>
          <p:nvPr/>
        </p:nvSpPr>
        <p:spPr>
          <a:xfrm>
            <a:off x="307975" y="290513"/>
            <a:ext cx="5442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y Estadísticas 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318330" y="1542316"/>
            <a:ext cx="8549898" cy="4084708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Atención en el Servicio de Imágenes Diagnósticas Especializadas (días)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Asignación de citas de Odontología General (días)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de Tiempo para la Realización de Cirugía General Programada por Consulta Externa (días)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reingreso de pacientes hospitalizados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Proporción de pacientes con Hipertensión arterial controlada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mortalidad intrahospitalaria  después de 48 horas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infección intrahospitalaria 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Proporción de vigilancia de eventos adversos </a:t>
            </a:r>
            <a:endParaRPr lang="es-CO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xplosión 1 5"/>
          <p:cNvSpPr/>
          <p:nvPr/>
        </p:nvSpPr>
        <p:spPr>
          <a:xfrm>
            <a:off x="307975" y="1669855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Explosión 1 6"/>
          <p:cNvSpPr/>
          <p:nvPr/>
        </p:nvSpPr>
        <p:spPr>
          <a:xfrm>
            <a:off x="280503" y="2467402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Explosión 1 8"/>
          <p:cNvSpPr/>
          <p:nvPr/>
        </p:nvSpPr>
        <p:spPr>
          <a:xfrm>
            <a:off x="280503" y="2881449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xplosión 1 9"/>
          <p:cNvSpPr/>
          <p:nvPr/>
        </p:nvSpPr>
        <p:spPr>
          <a:xfrm>
            <a:off x="280503" y="3648439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xplosión 1 10"/>
          <p:cNvSpPr/>
          <p:nvPr/>
        </p:nvSpPr>
        <p:spPr>
          <a:xfrm>
            <a:off x="280503" y="4042678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xplosión 1 11"/>
          <p:cNvSpPr/>
          <p:nvPr/>
        </p:nvSpPr>
        <p:spPr>
          <a:xfrm>
            <a:off x="280503" y="4438557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xplosión 1 12"/>
          <p:cNvSpPr/>
          <p:nvPr/>
        </p:nvSpPr>
        <p:spPr>
          <a:xfrm>
            <a:off x="280503" y="4895757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xplosión 1 13"/>
          <p:cNvSpPr/>
          <p:nvPr/>
        </p:nvSpPr>
        <p:spPr>
          <a:xfrm>
            <a:off x="280503" y="5281505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059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Rectángulo"/>
          <p:cNvSpPr/>
          <p:nvPr/>
        </p:nvSpPr>
        <p:spPr>
          <a:xfrm>
            <a:off x="2809795" y="868102"/>
            <a:ext cx="2531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2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318330" y="1542316"/>
            <a:ext cx="8549898" cy="3391698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ASEGURAMIENTO compra servicios de salud - recobros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IVC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 PUBLICA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CRUE: emergencias y </a:t>
            </a:r>
            <a:r>
              <a:rPr lang="es-CO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desatres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transporte medico, referencia y </a:t>
            </a:r>
            <a:r>
              <a:rPr lang="es-CO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contrareferencia</a:t>
            </a:r>
            <a:endParaRPr lang="es-CO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JURIDICA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DE SERVICIOS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PLANEACION</a:t>
            </a:r>
          </a:p>
        </p:txBody>
      </p:sp>
      <p:sp>
        <p:nvSpPr>
          <p:cNvPr id="6" name="Explosión 1 5"/>
          <p:cNvSpPr/>
          <p:nvPr/>
        </p:nvSpPr>
        <p:spPr>
          <a:xfrm>
            <a:off x="307975" y="1669855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Explosión 1 6"/>
          <p:cNvSpPr/>
          <p:nvPr/>
        </p:nvSpPr>
        <p:spPr>
          <a:xfrm>
            <a:off x="280503" y="2467402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Explosión 1 8"/>
          <p:cNvSpPr/>
          <p:nvPr/>
        </p:nvSpPr>
        <p:spPr>
          <a:xfrm>
            <a:off x="280503" y="2881449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xplosión 1 9"/>
          <p:cNvSpPr/>
          <p:nvPr/>
        </p:nvSpPr>
        <p:spPr>
          <a:xfrm>
            <a:off x="280503" y="3648439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xplosión 1 10"/>
          <p:cNvSpPr/>
          <p:nvPr/>
        </p:nvSpPr>
        <p:spPr>
          <a:xfrm>
            <a:off x="280503" y="4042678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xplosión 1 11"/>
          <p:cNvSpPr/>
          <p:nvPr/>
        </p:nvSpPr>
        <p:spPr>
          <a:xfrm>
            <a:off x="280503" y="4438557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xplosión 1 14"/>
          <p:cNvSpPr/>
          <p:nvPr/>
        </p:nvSpPr>
        <p:spPr>
          <a:xfrm>
            <a:off x="314447" y="2048459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xplosión 1 15"/>
          <p:cNvSpPr/>
          <p:nvPr/>
        </p:nvSpPr>
        <p:spPr>
          <a:xfrm>
            <a:off x="271326" y="3298100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217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Rectángulo"/>
          <p:cNvSpPr/>
          <p:nvPr/>
        </p:nvSpPr>
        <p:spPr>
          <a:xfrm>
            <a:off x="2809795" y="1160489"/>
            <a:ext cx="2531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CO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3 SIUS</a:t>
            </a:r>
            <a:endParaRPr lang="es-CO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2654206" y="2539843"/>
            <a:ext cx="8549898" cy="880241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 SECTORES</a:t>
            </a:r>
          </a:p>
          <a:p>
            <a:pPr marL="0" algn="just">
              <a:lnSpc>
                <a:spcPct val="150000"/>
              </a:lnSpc>
            </a:pP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 FUENTES DE INFORMACION</a:t>
            </a:r>
          </a:p>
        </p:txBody>
      </p:sp>
      <p:sp>
        <p:nvSpPr>
          <p:cNvPr id="6" name="Explosión 1 5"/>
          <p:cNvSpPr/>
          <p:nvPr/>
        </p:nvSpPr>
        <p:spPr>
          <a:xfrm>
            <a:off x="2535786" y="2595448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Explosión 1 5"/>
          <p:cNvSpPr/>
          <p:nvPr/>
        </p:nvSpPr>
        <p:spPr>
          <a:xfrm>
            <a:off x="2557279" y="3115284"/>
            <a:ext cx="378098" cy="304800"/>
          </a:xfrm>
          <a:prstGeom prst="irregularSeal1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713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41269" y="1176135"/>
            <a:ext cx="61976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s-ES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INFORMACION UNIFICADO DE SALUD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s-ES" sz="2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HISTORIA CLINICA UNIFICADA</a:t>
            </a:r>
            <a:r>
              <a:rPr lang="es-ES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s-E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REALIDAD EN CUNDINAMARCA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solidFill>
                  <a:srgbClr val="3980D7"/>
                </a:solidFill>
              </a:rPr>
              <a:t/>
            </a:r>
            <a:br>
              <a:rPr lang="es-ES" dirty="0">
                <a:solidFill>
                  <a:srgbClr val="3980D7"/>
                </a:solidFill>
              </a:rPr>
            </a:b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 Grupo"/>
          <p:cNvGrpSpPr>
            <a:grpSpLocks/>
          </p:cNvGrpSpPr>
          <p:nvPr/>
        </p:nvGrpSpPr>
        <p:grpSpPr bwMode="auto">
          <a:xfrm>
            <a:off x="1154906" y="2614612"/>
            <a:ext cx="6834187" cy="1628775"/>
            <a:chOff x="1214414" y="1285860"/>
            <a:chExt cx="6834210" cy="162877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4414" y="1500174"/>
              <a:ext cx="3905250" cy="1057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285860"/>
              <a:ext cx="3619500" cy="162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1 CuadroTexto"/>
          <p:cNvSpPr txBox="1"/>
          <p:nvPr/>
        </p:nvSpPr>
        <p:spPr>
          <a:xfrm>
            <a:off x="3577867" y="4137103"/>
            <a:ext cx="5542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/>
              <a:t>@</a:t>
            </a:r>
            <a:r>
              <a:rPr lang="es-CO" sz="2400" b="1" dirty="0" err="1" smtClean="0"/>
              <a:t>germansaludable</a:t>
            </a:r>
            <a:r>
              <a:rPr lang="es-CO" sz="2400" b="1" dirty="0" smtClean="0"/>
              <a:t> </a:t>
            </a:r>
            <a:endParaRPr lang="es-CO" sz="2400" b="1" dirty="0"/>
          </a:p>
        </p:txBody>
      </p:sp>
      <p:sp>
        <p:nvSpPr>
          <p:cNvPr id="4" name="AutoShape 2" descr="http://www.aedweb.org/web/images/twitter-bi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4" descr="http://www.aedweb.org/web/images/twitter-big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AutoShape 6" descr="http://www.technollama.co.uk/wp-content/uploads/2015/01/twitter3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793" y="4012321"/>
            <a:ext cx="687156" cy="631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87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7480</TotalTime>
  <Words>1212</Words>
  <Application>Microsoft Office PowerPoint</Application>
  <PresentationFormat>Carta (216 x 279 mm)</PresentationFormat>
  <Paragraphs>282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29</vt:i4>
      </vt:variant>
    </vt:vector>
  </HeadingPairs>
  <TitlesOfParts>
    <vt:vector size="31" baseType="lpstr">
      <vt:lpstr>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Gobernacion de Cundinamarca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Maryluz Rozo</dc:creator>
  <cp:lastModifiedBy>Diego Fernando Charry Ballesteros</cp:lastModifiedBy>
  <cp:revision>261</cp:revision>
  <cp:lastPrinted>2014-01-15T15:56:34Z</cp:lastPrinted>
  <dcterms:created xsi:type="dcterms:W3CDTF">2014-01-13T17:04:10Z</dcterms:created>
  <dcterms:modified xsi:type="dcterms:W3CDTF">2015-04-09T15:01:00Z</dcterms:modified>
</cp:coreProperties>
</file>