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2"/>
  </p:sldMasterIdLst>
  <p:sldIdLst>
    <p:sldId id="256" r:id="rId3"/>
    <p:sldId id="260" r:id="rId4"/>
    <p:sldId id="276" r:id="rId5"/>
    <p:sldId id="269" r:id="rId6"/>
    <p:sldId id="271" r:id="rId7"/>
    <p:sldId id="273" r:id="rId8"/>
    <p:sldId id="288" r:id="rId9"/>
    <p:sldId id="289" r:id="rId10"/>
    <p:sldId id="290" r:id="rId11"/>
    <p:sldId id="291" r:id="rId12"/>
    <p:sldId id="261" r:id="rId13"/>
    <p:sldId id="262" r:id="rId14"/>
    <p:sldId id="267" r:id="rId15"/>
    <p:sldId id="263" r:id="rId16"/>
    <p:sldId id="268" r:id="rId17"/>
    <p:sldId id="287" r:id="rId18"/>
    <p:sldId id="285" r:id="rId19"/>
    <p:sldId id="278" r:id="rId20"/>
    <p:sldId id="275" r:id="rId21"/>
    <p:sldId id="270"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0" d="100"/>
          <a:sy n="110" d="100"/>
        </p:scale>
        <p:origin x="-1632" y="-84"/>
      </p:cViewPr>
      <p:guideLst>
        <p:guide orient="horz" pos="2160"/>
        <p:guide pos="2880"/>
      </p:guideLst>
    </p:cSldViewPr>
  </p:slideViewPr>
  <p:notesTextViewPr>
    <p:cViewPr>
      <p:scale>
        <a:sx n="100" d="100"/>
        <a:sy n="100"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D6BBA996-C06F-46DB-9E07-378D78B74EB6}" type="slidenum">
              <a:rPr lang="es-ES" smtClean="0"/>
              <a:pPr/>
              <a:t>‹Nº›</a:t>
            </a:fld>
            <a:endParaRPr lang="es-ES"/>
          </a:p>
        </p:txBody>
      </p:sp>
      <p:pic>
        <p:nvPicPr>
          <p:cNvPr id="7" name="Picture 2" descr="C:\Documents and Settings\Usuario\Mis documentos\Mis imágenes\planeta tierra\1141596411CbW8Hk.jpg"/>
          <p:cNvPicPr>
            <a:picLocks noChangeAspect="1" noChangeArrowheads="1"/>
          </p:cNvPicPr>
          <p:nvPr userDrawn="1"/>
        </p:nvPicPr>
        <p:blipFill>
          <a:blip r:embed="rId2" cstate="print">
            <a:lum contrast="10000"/>
          </a:blip>
          <a:srcRect/>
          <a:stretch>
            <a:fillRect/>
          </a:stretch>
        </p:blipFill>
        <p:spPr bwMode="auto">
          <a:xfrm>
            <a:off x="2880000" y="-262952"/>
            <a:ext cx="6572272" cy="6572272"/>
          </a:xfrm>
          <a:prstGeom prst="ellipse">
            <a:avLst/>
          </a:prstGeom>
          <a:ln>
            <a:noFill/>
          </a:ln>
          <a:effectLst>
            <a:softEdge rad="317500"/>
          </a:effectLst>
        </p:spPr>
      </p:pic>
    </p:spTree>
    <p:extLst>
      <p:ext uri="{BB962C8B-B14F-4D97-AF65-F5344CB8AC3E}">
        <p14:creationId xmlns:p14="http://schemas.microsoft.com/office/powerpoint/2010/main" val="7828814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6BBA996-C06F-46DB-9E07-378D78B74EB6}" type="slidenum">
              <a:rPr lang="es-ES" smtClean="0"/>
              <a:pPr/>
              <a:t>‹Nº›</a:t>
            </a:fld>
            <a:endParaRPr lang="es-ES"/>
          </a:p>
        </p:txBody>
      </p:sp>
      <p:pic>
        <p:nvPicPr>
          <p:cNvPr id="8" name="Picture 2"/>
          <p:cNvPicPr>
            <a:picLocks noChangeAspect="1" noChangeArrowheads="1"/>
          </p:cNvPicPr>
          <p:nvPr userDrawn="1"/>
        </p:nvPicPr>
        <p:blipFill>
          <a:blip r:embed="rId2" cstate="print">
            <a:clrChange>
              <a:clrFrom>
                <a:srgbClr val="FFFFFF"/>
              </a:clrFrom>
              <a:clrTo>
                <a:srgbClr val="FFFFFF">
                  <a:alpha val="0"/>
                </a:srgbClr>
              </a:clrTo>
            </a:clrChange>
          </a:blip>
          <a:srcRect t="74312" r="43119" b="-3650"/>
          <a:stretch>
            <a:fillRect/>
          </a:stretch>
        </p:blipFill>
        <p:spPr bwMode="auto">
          <a:xfrm>
            <a:off x="0" y="928581"/>
            <a:ext cx="9144000" cy="357279"/>
          </a:xfrm>
          <a:prstGeom prst="rect">
            <a:avLst/>
          </a:prstGeom>
          <a:noFill/>
          <a:ln w="9525">
            <a:noFill/>
            <a:round/>
            <a:headEnd/>
            <a:tailEnd/>
          </a:ln>
          <a:effectLst/>
          <a:scene3d>
            <a:camera prst="orthographicFront">
              <a:rot lat="0" lon="0" rev="0"/>
            </a:camera>
            <a:lightRig rig="chilly" dir="t">
              <a:rot lat="0" lon="0" rev="18480000"/>
            </a:lightRig>
          </a:scene3d>
          <a:sp3d prstMaterial="clear">
            <a:bevelT h="63500"/>
          </a:sp3d>
        </p:spPr>
      </p:pic>
      <p:pic>
        <p:nvPicPr>
          <p:cNvPr id="9" name="Picture 2" descr="C:\Documents and Settings\Usuario\Mis documentos\Mis imágenes\planeta tierra\1141596411CbW8Hk.jpg"/>
          <p:cNvPicPr>
            <a:picLocks noChangeAspect="1" noChangeArrowheads="1"/>
          </p:cNvPicPr>
          <p:nvPr userDrawn="1"/>
        </p:nvPicPr>
        <p:blipFill>
          <a:blip r:embed="rId3" cstate="print">
            <a:lum contrast="10000"/>
          </a:blip>
          <a:srcRect/>
          <a:stretch>
            <a:fillRect/>
          </a:stretch>
        </p:blipFill>
        <p:spPr bwMode="auto">
          <a:xfrm>
            <a:off x="7072330" y="4786322"/>
            <a:ext cx="2285992" cy="2285992"/>
          </a:xfrm>
          <a:prstGeom prst="ellipse">
            <a:avLst/>
          </a:prstGeom>
          <a:ln>
            <a:noFill/>
          </a:ln>
          <a:effectLst>
            <a:softEdge rad="317500"/>
          </a:effectLst>
        </p:spPr>
      </p:pic>
    </p:spTree>
    <p:extLst>
      <p:ext uri="{BB962C8B-B14F-4D97-AF65-F5344CB8AC3E}">
        <p14:creationId xmlns:p14="http://schemas.microsoft.com/office/powerpoint/2010/main" val="19621417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6BBA996-C06F-46DB-9E07-378D78B74EB6}" type="slidenum">
              <a:rPr lang="es-ES" smtClean="0"/>
              <a:pPr/>
              <a:t>‹Nº›</a:t>
            </a:fld>
            <a:endParaRPr lang="es-ES"/>
          </a:p>
        </p:txBody>
      </p:sp>
      <p:pic>
        <p:nvPicPr>
          <p:cNvPr id="8" name="Picture 2" descr="C:\Documents and Settings\Usuario\Mis documentos\Mis imágenes\planeta tierra\1141596411CbW8Hk.jpg"/>
          <p:cNvPicPr>
            <a:picLocks noChangeAspect="1" noChangeArrowheads="1"/>
          </p:cNvPicPr>
          <p:nvPr userDrawn="1"/>
        </p:nvPicPr>
        <p:blipFill>
          <a:blip r:embed="rId2" cstate="print">
            <a:lum contrast="10000"/>
          </a:blip>
          <a:srcRect/>
          <a:stretch>
            <a:fillRect/>
          </a:stretch>
        </p:blipFill>
        <p:spPr bwMode="auto">
          <a:xfrm>
            <a:off x="7072330" y="4786322"/>
            <a:ext cx="2285992" cy="2285992"/>
          </a:xfrm>
          <a:prstGeom prst="ellipse">
            <a:avLst/>
          </a:prstGeom>
          <a:ln>
            <a:noFill/>
          </a:ln>
          <a:effectLst>
            <a:softEdge rad="317500"/>
          </a:effectLst>
        </p:spPr>
      </p:pic>
    </p:spTree>
    <p:extLst>
      <p:ext uri="{BB962C8B-B14F-4D97-AF65-F5344CB8AC3E}">
        <p14:creationId xmlns:p14="http://schemas.microsoft.com/office/powerpoint/2010/main" val="27802796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504034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1720609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370281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20188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100185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797925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1239199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B868963-59A6-42C9-8F7D-A83B254759AC}" type="datetimeFigureOut">
              <a:rPr lang="es-ES" smtClean="0"/>
              <a:pPr/>
              <a:t>08/04/2015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6BBA996-C06F-46DB-9E07-378D78B74EB6}" type="slidenum">
              <a:rPr lang="es-ES" smtClean="0"/>
              <a:pPr/>
              <a:t>‹Nº›</a:t>
            </a:fld>
            <a:endParaRPr lang="es-ES"/>
          </a:p>
        </p:txBody>
      </p:sp>
    </p:spTree>
    <p:extLst>
      <p:ext uri="{BB962C8B-B14F-4D97-AF65-F5344CB8AC3E}">
        <p14:creationId xmlns:p14="http://schemas.microsoft.com/office/powerpoint/2010/main" val="364080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BB919-1222-C44B-9E10-02A946C9D47D}" type="datetimeFigureOut">
              <a:rPr lang="es-ES" smtClean="0"/>
              <a:t>08/04/2015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86A287-B37E-5A48-88B8-C15150DAEC82}" type="slidenum">
              <a:rPr lang="es-ES" smtClean="0"/>
              <a:t>‹Nº›</a:t>
            </a:fld>
            <a:endParaRPr lang="es-ES"/>
          </a:p>
        </p:txBody>
      </p:sp>
    </p:spTree>
    <p:extLst>
      <p:ext uri="{BB962C8B-B14F-4D97-AF65-F5344CB8AC3E}">
        <p14:creationId xmlns:p14="http://schemas.microsoft.com/office/powerpoint/2010/main" val="80914755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2204864"/>
            <a:ext cx="7124328" cy="1470025"/>
          </a:xfrm>
        </p:spPr>
        <p:txBody>
          <a:bodyPr>
            <a:normAutofit/>
          </a:bodyPr>
          <a:lstStyle/>
          <a:p>
            <a:pPr algn="l"/>
            <a:r>
              <a:rPr lang="es-VE" dirty="0" smtClean="0">
                <a:ln>
                  <a:solidFill>
                    <a:sysClr val="windowText" lastClr="000000"/>
                  </a:solidFill>
                </a:ln>
                <a:solidFill>
                  <a:srgbClr val="FFC000"/>
                </a:solidFill>
                <a:effectLst>
                  <a:outerShdw blurRad="38100" dist="38100" dir="2700000" algn="tl">
                    <a:srgbClr val="000000">
                      <a:alpha val="43137"/>
                    </a:srgbClr>
                  </a:outerShdw>
                </a:effectLst>
                <a:latin typeface="Arial" pitchFamily="34" charset="0"/>
                <a:cs typeface="Arial" pitchFamily="34" charset="0"/>
              </a:rPr>
              <a:t> </a:t>
            </a:r>
            <a:br>
              <a:rPr lang="es-VE" dirty="0" smtClean="0">
                <a:ln>
                  <a:solidFill>
                    <a:sysClr val="windowText" lastClr="000000"/>
                  </a:solidFill>
                </a:ln>
                <a:solidFill>
                  <a:srgbClr val="FFC000"/>
                </a:solidFill>
                <a:effectLst>
                  <a:outerShdw blurRad="38100" dist="38100" dir="2700000" algn="tl">
                    <a:srgbClr val="000000">
                      <a:alpha val="43137"/>
                    </a:srgbClr>
                  </a:outerShdw>
                </a:effectLst>
                <a:latin typeface="Arial" pitchFamily="34" charset="0"/>
                <a:cs typeface="Arial" pitchFamily="34" charset="0"/>
              </a:rPr>
            </a:br>
            <a:r>
              <a:rPr lang="es-ES" dirty="0" smtClean="0">
                <a:solidFill>
                  <a:srgbClr val="FFC000"/>
                </a:solidFill>
                <a:effectLst>
                  <a:outerShdw blurRad="38100" dist="38100" dir="2700000" algn="tl">
                    <a:srgbClr val="000000">
                      <a:alpha val="43137"/>
                    </a:srgbClr>
                  </a:outerShdw>
                </a:effectLst>
              </a:rPr>
              <a:t>Ética en telemedicina</a:t>
            </a:r>
            <a:endParaRPr lang="es-ES" dirty="0">
              <a:ln>
                <a:solidFill>
                  <a:sysClr val="windowText" lastClr="000000"/>
                </a:solidFill>
              </a:ln>
              <a:solidFill>
                <a:srgbClr val="FFC0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Subtítulo"/>
          <p:cNvSpPr>
            <a:spLocks noGrp="1"/>
          </p:cNvSpPr>
          <p:nvPr>
            <p:ph type="subTitle" idx="1"/>
          </p:nvPr>
        </p:nvSpPr>
        <p:spPr>
          <a:xfrm>
            <a:off x="323528" y="4221088"/>
            <a:ext cx="5112568" cy="1872208"/>
          </a:xfrm>
          <a:solidFill>
            <a:schemeClr val="accent1">
              <a:alpha val="58000"/>
            </a:schemeClr>
          </a:solidFill>
        </p:spPr>
        <p:txBody>
          <a:bodyPr>
            <a:noAutofit/>
          </a:bodyPr>
          <a:lstStyle/>
          <a:p>
            <a:pPr algn="l"/>
            <a:r>
              <a:rPr lang="es-ES" sz="2000" dirty="0" smtClean="0">
                <a:solidFill>
                  <a:schemeClr val="bg1"/>
                </a:solidFill>
              </a:rPr>
              <a:t>Marcial García Rojo</a:t>
            </a:r>
          </a:p>
          <a:p>
            <a:pPr algn="l"/>
            <a:r>
              <a:rPr lang="es-ES" sz="2000" dirty="0" smtClean="0">
                <a:solidFill>
                  <a:schemeClr val="bg1"/>
                </a:solidFill>
              </a:rPr>
              <a:t>Presidente</a:t>
            </a:r>
          </a:p>
          <a:p>
            <a:pPr algn="l"/>
            <a:r>
              <a:rPr lang="es-ES" sz="2000" dirty="0" smtClean="0">
                <a:solidFill>
                  <a:schemeClr val="bg1"/>
                </a:solidFill>
              </a:rPr>
              <a:t>Asociación Iberoamericana de </a:t>
            </a:r>
            <a:r>
              <a:rPr lang="es-ES" sz="2000" dirty="0" err="1" smtClean="0">
                <a:solidFill>
                  <a:schemeClr val="bg1"/>
                </a:solidFill>
              </a:rPr>
              <a:t>Telesalud</a:t>
            </a:r>
            <a:r>
              <a:rPr lang="es-ES" sz="2000" dirty="0" smtClean="0">
                <a:solidFill>
                  <a:schemeClr val="bg1"/>
                </a:solidFill>
              </a:rPr>
              <a:t> y Telemedicina (AITT)</a:t>
            </a:r>
            <a:endParaRPr lang="es-ES" sz="2000" dirty="0" smtClean="0">
              <a:solidFill>
                <a:schemeClr val="bg1"/>
              </a:solidFill>
            </a:endParaRPr>
          </a:p>
          <a:p>
            <a:pPr algn="l"/>
            <a:r>
              <a:rPr lang="es-ES" sz="2000" dirty="0" smtClean="0">
                <a:solidFill>
                  <a:schemeClr val="bg1"/>
                </a:solidFill>
              </a:rPr>
              <a:t>marcial@seis.es</a:t>
            </a:r>
            <a:endParaRPr lang="es-ES" sz="2000" dirty="0" smtClean="0">
              <a:solidFill>
                <a:schemeClr val="bg1"/>
              </a:solidFill>
            </a:endParaRPr>
          </a:p>
          <a:p>
            <a:pPr algn="l"/>
            <a:endParaRPr lang="es-ES" sz="2000" dirty="0" smtClean="0">
              <a:solidFill>
                <a:schemeClr val="bg1"/>
              </a:solidFill>
            </a:endParaRPr>
          </a:p>
          <a:p>
            <a:pPr algn="l"/>
            <a:endParaRPr lang="es-ES" sz="2000" dirty="0">
              <a:solidFill>
                <a:schemeClr val="bg1"/>
              </a:solidFill>
            </a:endParaRPr>
          </a:p>
        </p:txBody>
      </p:sp>
      <p:sp>
        <p:nvSpPr>
          <p:cNvPr id="7" name="Rectangle 17" descr="Narrow horizontal"/>
          <p:cNvSpPr>
            <a:spLocks noChangeArrowheads="1"/>
          </p:cNvSpPr>
          <p:nvPr/>
        </p:nvSpPr>
        <p:spPr bwMode="auto">
          <a:xfrm>
            <a:off x="0" y="0"/>
            <a:ext cx="320675" cy="6858000"/>
          </a:xfrm>
          <a:prstGeom prst="rect">
            <a:avLst/>
          </a:prstGeom>
          <a:pattFill prst="narHorz">
            <a:fgClr>
              <a:srgbClr val="333333"/>
            </a:fgClr>
            <a:bgClr>
              <a:srgbClr val="4B598D"/>
            </a:bgClr>
          </a:pattFill>
          <a:ln w="9525">
            <a:noFill/>
            <a:miter lim="800000"/>
            <a:headEnd/>
            <a:tailEnd/>
          </a:ln>
          <a:effectLst/>
        </p:spPr>
        <p:txBody>
          <a:bodyPr wrap="none" anchor="ctr"/>
          <a:lstStyle/>
          <a:p>
            <a:endParaRPr lang="es-ES"/>
          </a:p>
        </p:txBody>
      </p:sp>
      <p:pic>
        <p:nvPicPr>
          <p:cNvPr id="10246" name="Picture 6" descr="http://www.technicaljones.com/Telemed_May%202010.jpg"/>
          <p:cNvPicPr>
            <a:picLocks noChangeAspect="1" noChangeArrowheads="1"/>
          </p:cNvPicPr>
          <p:nvPr/>
        </p:nvPicPr>
        <p:blipFill>
          <a:blip r:embed="rId2" cstate="print"/>
          <a:srcRect/>
          <a:stretch>
            <a:fillRect/>
          </a:stretch>
        </p:blipFill>
        <p:spPr bwMode="auto">
          <a:xfrm>
            <a:off x="320675" y="-19936"/>
            <a:ext cx="2395346" cy="2708920"/>
          </a:xfrm>
          <a:prstGeom prst="rect">
            <a:avLst/>
          </a:prstGeom>
          <a:noFill/>
        </p:spPr>
      </p:pic>
      <p:pic>
        <p:nvPicPr>
          <p:cNvPr id="1026" name="Picture 2" descr="C:\Users\Marcial\Documents\AITT\Logos\AIT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261" y="-27384"/>
            <a:ext cx="1789849" cy="167485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683568" y="2492896"/>
            <a:ext cx="7772400" cy="2592288"/>
          </a:xfrm>
        </p:spPr>
        <p:txBody>
          <a:bodyPr>
            <a:normAutofit/>
          </a:bodyPr>
          <a:lstStyle/>
          <a:p>
            <a:r>
              <a:rPr lang="es-ES" dirty="0"/>
              <a:t>Consideraciones éticas, por encima de las bases técnicas de esta </a:t>
            </a:r>
            <a:r>
              <a:rPr lang="es-ES" u="sng" dirty="0"/>
              <a:t>nueva forma de proveer servicios de </a:t>
            </a:r>
            <a:r>
              <a:rPr lang="es-ES" u="sng" dirty="0" smtClean="0"/>
              <a:t>salud</a:t>
            </a:r>
            <a:endParaRPr lang="es-ES" dirty="0"/>
          </a:p>
        </p:txBody>
      </p:sp>
      <p:sp>
        <p:nvSpPr>
          <p:cNvPr id="8" name="7 Marcador de contenido"/>
          <p:cNvSpPr>
            <a:spLocks noGrp="1"/>
          </p:cNvSpPr>
          <p:nvPr>
            <p:ph type="body" idx="1"/>
          </p:nvPr>
        </p:nvSpPr>
        <p:spPr>
          <a:xfrm>
            <a:off x="539552" y="1159840"/>
            <a:ext cx="7772400" cy="1500187"/>
          </a:xfrm>
        </p:spPr>
        <p:txBody>
          <a:bodyPr/>
          <a:lstStyle/>
          <a:p>
            <a:r>
              <a:rPr lang="es-ES" dirty="0" smtClean="0"/>
              <a:t>Telemedicina</a:t>
            </a:r>
            <a:endParaRPr lang="es-ES" dirty="0"/>
          </a:p>
          <a:p>
            <a:endParaRPr lang="es-ES" dirty="0" smtClean="0"/>
          </a:p>
        </p:txBody>
      </p:sp>
      <p:pic>
        <p:nvPicPr>
          <p:cNvPr id="6146" name="Picture 2" descr="http://pmj.bmj.com/content/80/944/335/F1.large.jpg"/>
          <p:cNvPicPr>
            <a:picLocks noChangeAspect="1" noChangeArrowheads="1"/>
          </p:cNvPicPr>
          <p:nvPr/>
        </p:nvPicPr>
        <p:blipFill>
          <a:blip r:embed="rId2" cstate="print"/>
          <a:srcRect/>
          <a:stretch>
            <a:fillRect/>
          </a:stretch>
        </p:blipFill>
        <p:spPr bwMode="auto">
          <a:xfrm>
            <a:off x="7164288" y="1"/>
            <a:ext cx="1979712" cy="112474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Principios básicos en bioética</a:t>
            </a:r>
            <a:endParaRPr lang="es-ES" dirty="0"/>
          </a:p>
        </p:txBody>
      </p:sp>
      <p:sp>
        <p:nvSpPr>
          <p:cNvPr id="2" name="1 Marcador de contenido"/>
          <p:cNvSpPr>
            <a:spLocks noGrp="1"/>
          </p:cNvSpPr>
          <p:nvPr>
            <p:ph idx="1"/>
          </p:nvPr>
        </p:nvSpPr>
        <p:spPr/>
        <p:txBody>
          <a:bodyPr>
            <a:normAutofit fontScale="70000" lnSpcReduction="20000"/>
          </a:bodyPr>
          <a:lstStyle/>
          <a:p>
            <a:r>
              <a:rPr lang="es-ES" u="sng" dirty="0" smtClean="0"/>
              <a:t>No- maleficencia</a:t>
            </a:r>
            <a:r>
              <a:rPr lang="es-ES" dirty="0" smtClean="0"/>
              <a:t>: Respeto de la integridad del ser humano, sobre todo ante los avances técnico-científicos</a:t>
            </a:r>
            <a:endParaRPr lang="es-ES" u="sng" dirty="0" smtClean="0"/>
          </a:p>
          <a:p>
            <a:r>
              <a:rPr lang="es-ES" u="sng" dirty="0" smtClean="0"/>
              <a:t>Beneficencia</a:t>
            </a:r>
            <a:r>
              <a:rPr lang="es-ES" dirty="0" smtClean="0"/>
              <a:t>: Obligación de hacer el bien</a:t>
            </a:r>
            <a:endParaRPr lang="es-ES" u="sng" dirty="0" smtClean="0"/>
          </a:p>
          <a:p>
            <a:r>
              <a:rPr lang="es-ES" u="sng" dirty="0" smtClean="0"/>
              <a:t>Autonomía</a:t>
            </a:r>
            <a:r>
              <a:rPr lang="es-ES" dirty="0" smtClean="0"/>
              <a:t>: Respetar los valores y opciones personales de cada individuo en aquellas decisiones básicas que le atañen.</a:t>
            </a:r>
            <a:endParaRPr lang="es-ES" u="sng" dirty="0" smtClean="0"/>
          </a:p>
          <a:p>
            <a:r>
              <a:rPr lang="es-ES" u="sng" dirty="0" smtClean="0"/>
              <a:t>Justicia</a:t>
            </a:r>
            <a:r>
              <a:rPr lang="es-ES" dirty="0" smtClean="0"/>
              <a:t>: Reparto equitativo de cargas y beneficios en el ámbito del bienestar vital, evitando la discriminación en el acceso a los recursos sanitarios</a:t>
            </a:r>
            <a:endParaRPr lang="es-ES" u="sng" dirty="0" smtClean="0"/>
          </a:p>
          <a:p>
            <a:r>
              <a:rPr lang="es-ES" dirty="0" smtClean="0"/>
              <a:t>Ecuanimidad: </a:t>
            </a:r>
            <a:r>
              <a:rPr lang="es-ES" dirty="0" smtClean="0"/>
              <a:t>Imparcialidad. Pacientes iguales, iguales oportunidades</a:t>
            </a:r>
            <a:endParaRPr lang="es-ES" dirty="0" smtClean="0"/>
          </a:p>
          <a:p>
            <a:r>
              <a:rPr lang="es-ES" dirty="0" smtClean="0"/>
              <a:t>Privacidad y confidencialidad</a:t>
            </a:r>
            <a:endParaRPr lang="es-ES" dirty="0" smtClean="0"/>
          </a:p>
          <a:p>
            <a:r>
              <a:rPr lang="es-ES" dirty="0" smtClean="0"/>
              <a:t>Libertad del paciente a tomar sus propias decisiones</a:t>
            </a:r>
            <a:endParaRPr lang="es-ES" dirty="0" smtClean="0"/>
          </a:p>
          <a:p>
            <a:r>
              <a:rPr lang="es-ES" dirty="0" smtClean="0"/>
              <a:t>Respeto a la dignidad </a:t>
            </a:r>
            <a:r>
              <a:rPr lang="es-ES" dirty="0" smtClean="0"/>
              <a:t>humana. Guías clínicas establecidas</a:t>
            </a:r>
            <a:endParaRPr lang="es-ES" dirty="0" smtClean="0"/>
          </a:p>
          <a:p>
            <a:r>
              <a:rPr lang="es-ES" dirty="0" smtClean="0"/>
              <a:t>Integridad física del </a:t>
            </a:r>
            <a:r>
              <a:rPr lang="es-ES" dirty="0" smtClean="0"/>
              <a:t>individuo y respeto a vulnerabilidad</a:t>
            </a:r>
            <a:endParaRPr lang="es-ES" dirty="0" smtClean="0"/>
          </a:p>
          <a:p>
            <a:endParaRPr lang="es-ES" u="sng" dirty="0"/>
          </a:p>
        </p:txBody>
      </p:sp>
      <p:sp>
        <p:nvSpPr>
          <p:cNvPr id="4" name="3 Rectángulo"/>
          <p:cNvSpPr/>
          <p:nvPr/>
        </p:nvSpPr>
        <p:spPr>
          <a:xfrm>
            <a:off x="2376264" y="1052736"/>
            <a:ext cx="4499992" cy="276999"/>
          </a:xfrm>
          <a:prstGeom prst="rect">
            <a:avLst/>
          </a:prstGeom>
        </p:spPr>
        <p:txBody>
          <a:bodyPr wrap="square">
            <a:spAutoFit/>
          </a:bodyPr>
          <a:lstStyle/>
          <a:p>
            <a:r>
              <a:rPr lang="en-US" sz="1200" i="1" dirty="0"/>
              <a:t>Universal Declaration on Bioethics and Human Rights (2005)</a:t>
            </a:r>
            <a:endParaRPr lang="es-ES" sz="12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14282" y="274638"/>
            <a:ext cx="8929718" cy="796908"/>
          </a:xfrm>
        </p:spPr>
        <p:txBody>
          <a:bodyPr>
            <a:normAutofit/>
          </a:bodyPr>
          <a:lstStyle/>
          <a:p>
            <a:r>
              <a:rPr lang="es-ES" dirty="0" smtClean="0"/>
              <a:t>Principios éticos en </a:t>
            </a:r>
            <a:r>
              <a:rPr lang="es-ES" dirty="0" smtClean="0"/>
              <a:t>telemedicina</a:t>
            </a:r>
            <a:endParaRPr lang="es-ES" dirty="0"/>
          </a:p>
        </p:txBody>
      </p:sp>
      <p:sp>
        <p:nvSpPr>
          <p:cNvPr id="2" name="1 Marcador de contenido"/>
          <p:cNvSpPr>
            <a:spLocks noGrp="1"/>
          </p:cNvSpPr>
          <p:nvPr>
            <p:ph idx="1"/>
          </p:nvPr>
        </p:nvSpPr>
        <p:spPr/>
        <p:txBody>
          <a:bodyPr>
            <a:normAutofit fontScale="85000" lnSpcReduction="10000"/>
          </a:bodyPr>
          <a:lstStyle/>
          <a:p>
            <a:r>
              <a:rPr lang="es-ES" dirty="0" smtClean="0"/>
              <a:t>Los principios que se aplican a la relación convencional cara-cara entre el médico y el paciente, son igualmente válidos en el contexto de la práctica de la medicina a través de sistemas de información</a:t>
            </a:r>
          </a:p>
          <a:p>
            <a:r>
              <a:rPr lang="es-ES" dirty="0" smtClean="0"/>
              <a:t>La responsabilidad final estará en manos del especialista consultante y del médico que brinda la atención directa al paciente</a:t>
            </a:r>
          </a:p>
          <a:p>
            <a:r>
              <a:rPr lang="es-ES" dirty="0" smtClean="0"/>
              <a:t>El intercambio de criterios diagnósticos debe ser realizado en el marco estricto de la ética médica, con pleno acuerdo de las partes y nunca de forma unilateral </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Situación legal</a:t>
            </a:r>
            <a:endParaRPr lang="es-ES" dirty="0"/>
          </a:p>
        </p:txBody>
      </p:sp>
      <p:sp>
        <p:nvSpPr>
          <p:cNvPr id="2" name="1 Marcador de contenido"/>
          <p:cNvSpPr>
            <a:spLocks noGrp="1"/>
          </p:cNvSpPr>
          <p:nvPr>
            <p:ph idx="1"/>
          </p:nvPr>
        </p:nvSpPr>
        <p:spPr/>
        <p:txBody>
          <a:bodyPr>
            <a:normAutofit fontScale="85000" lnSpcReduction="10000"/>
          </a:bodyPr>
          <a:lstStyle/>
          <a:p>
            <a:r>
              <a:rPr lang="es-ES" dirty="0" smtClean="0"/>
              <a:t>Los países disponen de legislación más o menos completa sobre aspectos de bioética relacionados con el uso de sistemas de información y comunicación</a:t>
            </a:r>
          </a:p>
          <a:p>
            <a:r>
              <a:rPr lang="es-ES" dirty="0"/>
              <a:t>Ejemplos en España: Ley de Investigación Biomédica de 2007 y la Ley 33/2011, </a:t>
            </a:r>
            <a:r>
              <a:rPr lang="es-ES" dirty="0" smtClean="0"/>
              <a:t>General </a:t>
            </a:r>
            <a:r>
              <a:rPr lang="es-ES" dirty="0"/>
              <a:t>de Salud Pública:</a:t>
            </a:r>
          </a:p>
          <a:p>
            <a:pPr lvl="1"/>
            <a:r>
              <a:rPr lang="es-ES" dirty="0" smtClean="0"/>
              <a:t>Derechos de los ciudadanos en relación a los sistemas de información: Confidencialidad de datos y Seguridad </a:t>
            </a:r>
          </a:p>
          <a:p>
            <a:pPr lvl="1"/>
            <a:r>
              <a:rPr lang="es-ES" dirty="0" smtClean="0"/>
              <a:t>Cuatro principios éticos básicos: </a:t>
            </a:r>
          </a:p>
          <a:p>
            <a:pPr lvl="2"/>
            <a:r>
              <a:rPr lang="es-ES" dirty="0" smtClean="0"/>
              <a:t>autonomía </a:t>
            </a:r>
          </a:p>
          <a:p>
            <a:pPr lvl="2"/>
            <a:r>
              <a:rPr lang="es-ES" dirty="0" smtClean="0"/>
              <a:t>beneficencia y no maleficencia </a:t>
            </a:r>
          </a:p>
          <a:p>
            <a:pPr lvl="2"/>
            <a:r>
              <a:rPr lang="es-ES" dirty="0" smtClean="0"/>
              <a:t>justicia y veracidad</a:t>
            </a:r>
          </a:p>
          <a:p>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Unión Europea</a:t>
            </a:r>
            <a:endParaRPr lang="es-ES" dirty="0"/>
          </a:p>
        </p:txBody>
      </p:sp>
      <p:sp>
        <p:nvSpPr>
          <p:cNvPr id="2" name="1 Marcador de contenido"/>
          <p:cNvSpPr>
            <a:spLocks noGrp="1"/>
          </p:cNvSpPr>
          <p:nvPr>
            <p:ph idx="1"/>
          </p:nvPr>
        </p:nvSpPr>
        <p:spPr/>
        <p:txBody>
          <a:bodyPr>
            <a:normAutofit lnSpcReduction="10000"/>
          </a:bodyPr>
          <a:lstStyle/>
          <a:p>
            <a:r>
              <a:rPr lang="es-ES" dirty="0" smtClean="0"/>
              <a:t>Año 2000: Ley para reglamentar el ejercicio de la telemedicina: </a:t>
            </a:r>
          </a:p>
          <a:p>
            <a:pPr lvl="1"/>
            <a:r>
              <a:rPr lang="es-ES" dirty="0" smtClean="0"/>
              <a:t>Licenciamiento de los profesionales</a:t>
            </a:r>
          </a:p>
          <a:p>
            <a:pPr lvl="1"/>
            <a:r>
              <a:rPr lang="es-ES" dirty="0" smtClean="0"/>
              <a:t>Confidencialidad de la información</a:t>
            </a:r>
          </a:p>
          <a:p>
            <a:pPr lvl="1"/>
            <a:r>
              <a:rPr lang="es-ES" dirty="0" smtClean="0"/>
              <a:t>Consentimiento informado </a:t>
            </a:r>
          </a:p>
          <a:p>
            <a:pPr lvl="1"/>
            <a:r>
              <a:rPr lang="es-ES" dirty="0" smtClean="0"/>
              <a:t>Experimentación con sujetos humanos</a:t>
            </a:r>
          </a:p>
          <a:p>
            <a:pPr lvl="1"/>
            <a:endParaRPr lang="es-ES" dirty="0"/>
          </a:p>
          <a:p>
            <a:r>
              <a:rPr lang="en-US" dirty="0"/>
              <a:t>European data </a:t>
            </a:r>
            <a:r>
              <a:rPr lang="en-US" dirty="0" smtClean="0"/>
              <a:t>protection: EC </a:t>
            </a:r>
            <a:r>
              <a:rPr lang="en-US" dirty="0"/>
              <a:t>Directive 95/46/</a:t>
            </a:r>
            <a:r>
              <a:rPr lang="en-US" dirty="0" err="1"/>
              <a:t>ECon</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Unión Europea</a:t>
            </a:r>
            <a:endParaRPr lang="es-ES" dirty="0"/>
          </a:p>
        </p:txBody>
      </p:sp>
      <p:sp>
        <p:nvSpPr>
          <p:cNvPr id="3" name="2 Marcador de contenido"/>
          <p:cNvSpPr>
            <a:spLocks noGrp="1"/>
          </p:cNvSpPr>
          <p:nvPr>
            <p:ph idx="1"/>
          </p:nvPr>
        </p:nvSpPr>
        <p:spPr/>
        <p:txBody>
          <a:bodyPr>
            <a:normAutofit/>
          </a:bodyPr>
          <a:lstStyle/>
          <a:p>
            <a:r>
              <a:rPr lang="es-ES" dirty="0" smtClean="0"/>
              <a:t>Los servicios de </a:t>
            </a:r>
            <a:r>
              <a:rPr lang="es-ES" dirty="0" err="1" smtClean="0"/>
              <a:t>eSalud</a:t>
            </a:r>
            <a:r>
              <a:rPr lang="es-ES" dirty="0" smtClean="0"/>
              <a:t> deben cumplir con las autorizaciones y requisitos de cada miembro estado (país), tomando también como referencia la Directiva  de </a:t>
            </a:r>
            <a:r>
              <a:rPr lang="es-ES" dirty="0" err="1" smtClean="0"/>
              <a:t>eComercio</a:t>
            </a:r>
            <a:r>
              <a:rPr lang="es-ES" dirty="0" smtClean="0"/>
              <a:t> (2000/31/EC) y la Directiva sobre derechos de pacientes en cuidados transfronterizos (2011/24/EU).</a:t>
            </a:r>
          </a:p>
          <a:p>
            <a:endParaRPr lang="es-ES" dirty="0"/>
          </a:p>
        </p:txBody>
      </p:sp>
    </p:spTree>
    <p:extLst>
      <p:ext uri="{BB962C8B-B14F-4D97-AF65-F5344CB8AC3E}">
        <p14:creationId xmlns:p14="http://schemas.microsoft.com/office/powerpoint/2010/main" val="2283617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Unión Europea</a:t>
            </a:r>
            <a:endParaRPr lang="es-ES" dirty="0"/>
          </a:p>
        </p:txBody>
      </p:sp>
      <p:sp>
        <p:nvSpPr>
          <p:cNvPr id="3" name="2 Marcador de contenido"/>
          <p:cNvSpPr>
            <a:spLocks noGrp="1"/>
          </p:cNvSpPr>
          <p:nvPr>
            <p:ph idx="1"/>
          </p:nvPr>
        </p:nvSpPr>
        <p:spPr/>
        <p:txBody>
          <a:bodyPr>
            <a:normAutofit/>
          </a:bodyPr>
          <a:lstStyle/>
          <a:p>
            <a:r>
              <a:rPr lang="en-US" dirty="0" smtClean="0"/>
              <a:t>Los </a:t>
            </a:r>
            <a:r>
              <a:rPr lang="en-US" dirty="0" err="1" smtClean="0"/>
              <a:t>productos</a:t>
            </a:r>
            <a:r>
              <a:rPr lang="en-US" dirty="0" smtClean="0"/>
              <a:t> </a:t>
            </a:r>
            <a:r>
              <a:rPr lang="en-US" dirty="0" err="1" smtClean="0"/>
              <a:t>comerciales</a:t>
            </a:r>
            <a:r>
              <a:rPr lang="en-US" dirty="0" smtClean="0"/>
              <a:t> de </a:t>
            </a:r>
            <a:r>
              <a:rPr lang="en-US" dirty="0" err="1" smtClean="0"/>
              <a:t>telemedicina</a:t>
            </a:r>
            <a:r>
              <a:rPr lang="en-US" dirty="0" smtClean="0"/>
              <a:t> </a:t>
            </a:r>
            <a:r>
              <a:rPr lang="en-US" dirty="0" err="1" smtClean="0"/>
              <a:t>deben</a:t>
            </a:r>
            <a:r>
              <a:rPr lang="en-US" dirty="0" smtClean="0"/>
              <a:t> </a:t>
            </a:r>
            <a:r>
              <a:rPr lang="en-US" dirty="0" err="1" smtClean="0"/>
              <a:t>cumplir</a:t>
            </a:r>
            <a:r>
              <a:rPr lang="en-US" dirty="0" smtClean="0"/>
              <a:t> </a:t>
            </a:r>
            <a:r>
              <a:rPr lang="en-US" dirty="0" err="1" smtClean="0"/>
              <a:t>las</a:t>
            </a:r>
            <a:r>
              <a:rPr lang="en-US" dirty="0" smtClean="0"/>
              <a:t> </a:t>
            </a:r>
            <a:r>
              <a:rPr lang="en-US" dirty="0" err="1" smtClean="0"/>
              <a:t>Directivas</a:t>
            </a:r>
            <a:r>
              <a:rPr lang="en-US" dirty="0" smtClean="0"/>
              <a:t> de </a:t>
            </a:r>
            <a:r>
              <a:rPr lang="en-US" dirty="0" err="1" smtClean="0"/>
              <a:t>Dispositivos</a:t>
            </a:r>
            <a:r>
              <a:rPr lang="en-US" dirty="0" smtClean="0"/>
              <a:t> </a:t>
            </a:r>
            <a:r>
              <a:rPr lang="en-US" dirty="0" err="1" smtClean="0"/>
              <a:t>Médicos</a:t>
            </a:r>
            <a:r>
              <a:rPr lang="en-US" dirty="0" smtClean="0"/>
              <a:t> de la UE. El software </a:t>
            </a:r>
            <a:r>
              <a:rPr lang="en-US" dirty="0" err="1" smtClean="0"/>
              <a:t>médico</a:t>
            </a:r>
            <a:r>
              <a:rPr lang="en-US" dirty="0" smtClean="0"/>
              <a:t> </a:t>
            </a:r>
            <a:r>
              <a:rPr lang="en-US" dirty="0" err="1" smtClean="0"/>
              <a:t>es</a:t>
            </a:r>
            <a:r>
              <a:rPr lang="en-US" dirty="0" smtClean="0"/>
              <a:t> </a:t>
            </a:r>
            <a:r>
              <a:rPr lang="en-US" dirty="0" err="1" smtClean="0"/>
              <a:t>considerado</a:t>
            </a:r>
            <a:r>
              <a:rPr lang="en-US" dirty="0" smtClean="0"/>
              <a:t> un </a:t>
            </a:r>
            <a:r>
              <a:rPr lang="en-US" dirty="0" err="1" smtClean="0"/>
              <a:t>dispositivo</a:t>
            </a:r>
            <a:r>
              <a:rPr lang="en-US" dirty="0" smtClean="0"/>
              <a:t> </a:t>
            </a:r>
            <a:r>
              <a:rPr lang="en-US" dirty="0" err="1" smtClean="0"/>
              <a:t>médico</a:t>
            </a:r>
            <a:r>
              <a:rPr lang="en-US" dirty="0" smtClean="0"/>
              <a:t> y se le </a:t>
            </a:r>
            <a:r>
              <a:rPr lang="en-US" dirty="0" err="1" smtClean="0"/>
              <a:t>aplica</a:t>
            </a:r>
            <a:r>
              <a:rPr lang="en-US" dirty="0" smtClean="0"/>
              <a:t> </a:t>
            </a:r>
            <a:r>
              <a:rPr lang="en-US" dirty="0" err="1" smtClean="0"/>
              <a:t>las</a:t>
            </a:r>
            <a:r>
              <a:rPr lang="en-US" dirty="0" smtClean="0"/>
              <a:t> </a:t>
            </a:r>
            <a:r>
              <a:rPr lang="en-US" dirty="0" err="1" smtClean="0"/>
              <a:t>normas</a:t>
            </a:r>
            <a:r>
              <a:rPr lang="en-US" dirty="0" smtClean="0"/>
              <a:t> </a:t>
            </a:r>
            <a:r>
              <a:rPr lang="en-US" dirty="0" err="1" smtClean="0"/>
              <a:t>éticas</a:t>
            </a:r>
            <a:r>
              <a:rPr lang="en-US" dirty="0" smtClean="0"/>
              <a:t> y </a:t>
            </a:r>
            <a:r>
              <a:rPr lang="en-US" dirty="0" err="1" smtClean="0"/>
              <a:t>legales</a:t>
            </a:r>
            <a:r>
              <a:rPr lang="en-US" dirty="0" smtClean="0"/>
              <a:t> </a:t>
            </a:r>
            <a:r>
              <a:rPr lang="en-US" dirty="0" err="1" smtClean="0"/>
              <a:t>correspondientes</a:t>
            </a:r>
            <a:endParaRPr lang="en-US" dirty="0" smtClean="0"/>
          </a:p>
          <a:p>
            <a:endParaRPr lang="en-US" dirty="0"/>
          </a:p>
        </p:txBody>
      </p:sp>
    </p:spTree>
    <p:extLst>
      <p:ext uri="{BB962C8B-B14F-4D97-AF65-F5344CB8AC3E}">
        <p14:creationId xmlns:p14="http://schemas.microsoft.com/office/powerpoint/2010/main" val="3777547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Unión Europea</a:t>
            </a:r>
            <a:endParaRPr lang="es-ES" dirty="0"/>
          </a:p>
        </p:txBody>
      </p:sp>
      <p:sp>
        <p:nvSpPr>
          <p:cNvPr id="3" name="2 Marcador de contenido"/>
          <p:cNvSpPr>
            <a:spLocks noGrp="1"/>
          </p:cNvSpPr>
          <p:nvPr>
            <p:ph idx="1"/>
          </p:nvPr>
        </p:nvSpPr>
        <p:spPr/>
        <p:txBody>
          <a:bodyPr>
            <a:normAutofit fontScale="92500" lnSpcReduction="20000"/>
          </a:bodyPr>
          <a:lstStyle/>
          <a:p>
            <a:r>
              <a:rPr lang="es-ES" dirty="0" smtClean="0"/>
              <a:t>El marco legal de responsabilidad y telemedicina indica que los médicos siempre deben considerar si la telemedicina es o no el mejor método para proveer servicios de salud en cada caso particular</a:t>
            </a:r>
          </a:p>
          <a:p>
            <a:r>
              <a:rPr lang="es-ES" dirty="0" smtClean="0"/>
              <a:t>Debemos valorar si hay circunstancias en las que los servicios de </a:t>
            </a:r>
            <a:r>
              <a:rPr lang="es-ES" dirty="0" err="1" smtClean="0"/>
              <a:t>eSalud</a:t>
            </a:r>
            <a:r>
              <a:rPr lang="es-ES" dirty="0" smtClean="0"/>
              <a:t> suponen un mayor riesgo para el paciente – por ejemplo, ante una situación de emergencia donde un retraso en la provisión de cuidados pueda suponer para el paciente un riesgo mayor que los posibles beneficios de realizar una sesión de </a:t>
            </a:r>
            <a:r>
              <a:rPr lang="es-ES" dirty="0" err="1" smtClean="0"/>
              <a:t>telesalud</a:t>
            </a:r>
            <a:r>
              <a:rPr lang="es-ES" dirty="0" smtClean="0"/>
              <a:t>.</a:t>
            </a:r>
          </a:p>
          <a:p>
            <a:endParaRPr lang="es-ES" dirty="0"/>
          </a:p>
        </p:txBody>
      </p:sp>
    </p:spTree>
    <p:extLst>
      <p:ext uri="{BB962C8B-B14F-4D97-AF65-F5344CB8AC3E}">
        <p14:creationId xmlns:p14="http://schemas.microsoft.com/office/powerpoint/2010/main" val="1099339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Unión Europea</a:t>
            </a:r>
            <a:endParaRPr lang="es-ES" dirty="0"/>
          </a:p>
        </p:txBody>
      </p:sp>
      <p:sp>
        <p:nvSpPr>
          <p:cNvPr id="3" name="2 Marcador de contenido"/>
          <p:cNvSpPr>
            <a:spLocks noGrp="1"/>
          </p:cNvSpPr>
          <p:nvPr>
            <p:ph idx="1"/>
          </p:nvPr>
        </p:nvSpPr>
        <p:spPr/>
        <p:txBody>
          <a:bodyPr>
            <a:normAutofit fontScale="92500" lnSpcReduction="10000"/>
          </a:bodyPr>
          <a:lstStyle/>
          <a:p>
            <a:r>
              <a:rPr lang="es-ES" dirty="0" smtClean="0"/>
              <a:t>Los fallos técnicos durante una sesión de telemedicina pueden dar lugar a reclamaciones contra el fabricante o el proveedor de servicios de telemedicina. Si se tratad e un producto defectuoso, se aplica la Directiva de Responsabilidad de Producto.</a:t>
            </a:r>
          </a:p>
          <a:p>
            <a:r>
              <a:rPr lang="es-ES" dirty="0" smtClean="0"/>
              <a:t>No hay una legislación europea específica para la responsabilidad médica o responsabilidad de servicios en </a:t>
            </a:r>
            <a:r>
              <a:rPr lang="es-ES" dirty="0" err="1" smtClean="0"/>
              <a:t>eSalud</a:t>
            </a:r>
            <a:r>
              <a:rPr lang="es-ES" dirty="0" smtClean="0"/>
              <a:t>, por lo que se aplica la legislación de cada país.</a:t>
            </a:r>
          </a:p>
          <a:p>
            <a:endParaRPr lang="es-ES" dirty="0"/>
          </a:p>
        </p:txBody>
      </p:sp>
    </p:spTree>
    <p:extLst>
      <p:ext uri="{BB962C8B-B14F-4D97-AF65-F5344CB8AC3E}">
        <p14:creationId xmlns:p14="http://schemas.microsoft.com/office/powerpoint/2010/main" val="3900607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14282" y="274638"/>
            <a:ext cx="7814102" cy="796908"/>
          </a:xfrm>
        </p:spPr>
        <p:txBody>
          <a:bodyPr>
            <a:normAutofit fontScale="90000"/>
          </a:bodyPr>
          <a:lstStyle/>
          <a:p>
            <a:r>
              <a:rPr lang="es-ES" dirty="0" smtClean="0"/>
              <a:t>Primeros aspectos éticos a considerar</a:t>
            </a:r>
            <a:endParaRPr lang="es-ES" dirty="0"/>
          </a:p>
        </p:txBody>
      </p:sp>
      <p:sp>
        <p:nvSpPr>
          <p:cNvPr id="2" name="1 Marcador de contenido"/>
          <p:cNvSpPr>
            <a:spLocks noGrp="1"/>
          </p:cNvSpPr>
          <p:nvPr>
            <p:ph idx="1"/>
          </p:nvPr>
        </p:nvSpPr>
        <p:spPr/>
        <p:txBody>
          <a:bodyPr>
            <a:normAutofit fontScale="77500" lnSpcReduction="20000"/>
          </a:bodyPr>
          <a:lstStyle/>
          <a:p>
            <a:pPr>
              <a:buNone/>
            </a:pPr>
            <a:r>
              <a:rPr lang="es-ES" dirty="0" smtClean="0"/>
              <a:t>Posibles riesgos en la introducción de tecnología:</a:t>
            </a:r>
          </a:p>
          <a:p>
            <a:r>
              <a:rPr lang="es-ES" dirty="0" smtClean="0"/>
              <a:t>El alto coste de la introducción de nuevas tecnologías obliga a usarlos de manera selectiva (conflicto)</a:t>
            </a:r>
          </a:p>
          <a:p>
            <a:r>
              <a:rPr lang="es-ES" dirty="0" smtClean="0"/>
              <a:t>Uso indebido (mal uso o consumo excesivo) desequilibra el balance coste/beneficio</a:t>
            </a:r>
          </a:p>
          <a:p>
            <a:pPr>
              <a:buNone/>
            </a:pPr>
            <a:r>
              <a:rPr lang="es-ES" dirty="0" smtClean="0"/>
              <a:t>Para evitarlos, analizar (González Fraga, </a:t>
            </a:r>
            <a:r>
              <a:rPr lang="es-ES" dirty="0" err="1" smtClean="0"/>
              <a:t>Rev</a:t>
            </a:r>
            <a:r>
              <a:rPr lang="es-ES" dirty="0" smtClean="0"/>
              <a:t> Cubana </a:t>
            </a:r>
            <a:r>
              <a:rPr lang="es-ES" dirty="0" err="1" smtClean="0"/>
              <a:t>Enfermer</a:t>
            </a:r>
            <a:r>
              <a:rPr lang="es-ES" dirty="0" smtClean="0"/>
              <a:t> 2007): </a:t>
            </a:r>
          </a:p>
          <a:p>
            <a:r>
              <a:rPr lang="es-ES" dirty="0" smtClean="0"/>
              <a:t>La pertinencia de los nuevos métodos de diagnóstico y tratamiento</a:t>
            </a:r>
          </a:p>
          <a:p>
            <a:r>
              <a:rPr lang="es-ES" dirty="0" smtClean="0"/>
              <a:t>Las causas del abuso tecnológico</a:t>
            </a:r>
          </a:p>
          <a:p>
            <a:r>
              <a:rPr lang="es-ES" dirty="0" smtClean="0"/>
              <a:t>Aspectos éticos en el uso de la tecnología</a:t>
            </a:r>
          </a:p>
          <a:p>
            <a:r>
              <a:rPr lang="es-ES" dirty="0" smtClean="0"/>
              <a:t>Las relaciones entre tecnología y sociedad</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Cómo cumplir requisitos éticos</a:t>
            </a:r>
            <a:endParaRPr lang="es-ES" dirty="0"/>
          </a:p>
        </p:txBody>
      </p:sp>
      <p:sp>
        <p:nvSpPr>
          <p:cNvPr id="2" name="1 Marcador de contenido"/>
          <p:cNvSpPr>
            <a:spLocks noGrp="1"/>
          </p:cNvSpPr>
          <p:nvPr>
            <p:ph idx="1"/>
          </p:nvPr>
        </p:nvSpPr>
        <p:spPr/>
        <p:txBody>
          <a:bodyPr>
            <a:normAutofit fontScale="77500" lnSpcReduction="20000"/>
          </a:bodyPr>
          <a:lstStyle/>
          <a:p>
            <a:r>
              <a:rPr lang="es-ES" dirty="0" smtClean="0"/>
              <a:t>Primero, crear las condiciones adecuadas para la introducción de tecnología (otros programas salud)</a:t>
            </a:r>
          </a:p>
          <a:p>
            <a:r>
              <a:rPr lang="es-ES" dirty="0" smtClean="0"/>
              <a:t>Alcance. Educación de pacientes: las tecnologías costosas no son bienes de consumo disponibles universalmente</a:t>
            </a:r>
          </a:p>
          <a:p>
            <a:r>
              <a:rPr lang="es-ES" dirty="0" smtClean="0"/>
              <a:t>Importación de tecnología: Derechos de aduana en lugares con menos recursos</a:t>
            </a:r>
          </a:p>
          <a:p>
            <a:r>
              <a:rPr lang="es-ES" dirty="0" smtClean="0"/>
              <a:t>Tecnología basada en pruebas. Objetivo: beneficios claros para el paciente</a:t>
            </a:r>
          </a:p>
          <a:p>
            <a:r>
              <a:rPr lang="es-ES" dirty="0" smtClean="0"/>
              <a:t>Personal cualificado para su explotación</a:t>
            </a:r>
          </a:p>
          <a:p>
            <a:r>
              <a:rPr lang="es-ES" dirty="0" smtClean="0"/>
              <a:t>Análisis de riesgos</a:t>
            </a:r>
          </a:p>
          <a:p>
            <a:r>
              <a:rPr lang="es-ES" dirty="0" smtClean="0"/>
              <a:t>Consentimiento informado del paciente</a:t>
            </a: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14282" y="274638"/>
            <a:ext cx="7670086" cy="796908"/>
          </a:xfrm>
        </p:spPr>
        <p:txBody>
          <a:bodyPr>
            <a:normAutofit fontScale="90000"/>
          </a:bodyPr>
          <a:lstStyle/>
          <a:p>
            <a:r>
              <a:rPr lang="es-ES" dirty="0" smtClean="0"/>
              <a:t>Códigos de conducta en </a:t>
            </a:r>
            <a:r>
              <a:rPr lang="es-ES" dirty="0" err="1" smtClean="0"/>
              <a:t>telesalud</a:t>
            </a:r>
            <a:endParaRPr lang="es-ES" dirty="0"/>
          </a:p>
        </p:txBody>
      </p:sp>
      <p:sp>
        <p:nvSpPr>
          <p:cNvPr id="2" name="1 Marcador de contenido"/>
          <p:cNvSpPr>
            <a:spLocks noGrp="1"/>
          </p:cNvSpPr>
          <p:nvPr>
            <p:ph idx="1"/>
          </p:nvPr>
        </p:nvSpPr>
        <p:spPr/>
        <p:txBody>
          <a:bodyPr>
            <a:normAutofit fontScale="77500" lnSpcReduction="20000"/>
          </a:bodyPr>
          <a:lstStyle/>
          <a:p>
            <a:r>
              <a:rPr lang="es-ES" dirty="0" err="1" smtClean="0"/>
              <a:t>Health</a:t>
            </a:r>
            <a:r>
              <a:rPr lang="es-ES" dirty="0" smtClean="0"/>
              <a:t> </a:t>
            </a:r>
            <a:r>
              <a:rPr lang="es-ES" dirty="0" err="1" smtClean="0"/>
              <a:t>on</a:t>
            </a:r>
            <a:r>
              <a:rPr lang="es-ES" dirty="0" smtClean="0"/>
              <a:t> </a:t>
            </a:r>
            <a:r>
              <a:rPr lang="es-ES" dirty="0" err="1" smtClean="0"/>
              <a:t>the</a:t>
            </a:r>
            <a:r>
              <a:rPr lang="es-ES" dirty="0" smtClean="0"/>
              <a:t> Net </a:t>
            </a:r>
            <a:r>
              <a:rPr lang="es-ES" dirty="0" err="1" smtClean="0"/>
              <a:t>Foundation</a:t>
            </a:r>
            <a:r>
              <a:rPr lang="es-ES" dirty="0" smtClean="0"/>
              <a:t> (</a:t>
            </a:r>
            <a:r>
              <a:rPr lang="es-ES" dirty="0" err="1" smtClean="0"/>
              <a:t>HONcode</a:t>
            </a:r>
            <a:r>
              <a:rPr lang="es-ES" dirty="0" smtClean="0"/>
              <a:t>): contenidos identificados, de calidad, mantenidos por personal cualificado. Específicos de contenidos web: Web Médica Acreditada (COMB)</a:t>
            </a:r>
          </a:p>
          <a:p>
            <a:r>
              <a:rPr lang="es-ES" dirty="0" smtClean="0"/>
              <a:t>Asociación Médica Americana (AMA): </a:t>
            </a:r>
          </a:p>
          <a:p>
            <a:pPr lvl="1"/>
            <a:r>
              <a:rPr lang="es-ES" dirty="0" smtClean="0"/>
              <a:t>Guía para la Comunicación Electrónica entre Médico y Paciente (2000)</a:t>
            </a:r>
          </a:p>
          <a:p>
            <a:pPr lvl="1"/>
            <a:r>
              <a:rPr lang="es-ES" dirty="0" smtClean="0"/>
              <a:t>Directrices sobre el uso de los medios de comunicación social o redes sociales (2010)</a:t>
            </a:r>
          </a:p>
          <a:p>
            <a:r>
              <a:rPr lang="es-ES" dirty="0" smtClean="0"/>
              <a:t>Asociación Médica Mundial (WMA): Declaración </a:t>
            </a:r>
            <a:br>
              <a:rPr lang="es-ES" dirty="0" smtClean="0"/>
            </a:br>
            <a:r>
              <a:rPr lang="es-ES" dirty="0" smtClean="0"/>
              <a:t>sobre principios directivos para el uso de la </a:t>
            </a:r>
            <a:br>
              <a:rPr lang="es-ES" dirty="0" smtClean="0"/>
            </a:br>
            <a:r>
              <a:rPr lang="es-ES" dirty="0" err="1" smtClean="0"/>
              <a:t>telesalud</a:t>
            </a:r>
            <a:r>
              <a:rPr lang="es-ES" dirty="0" smtClean="0"/>
              <a:t> en la prestación de atención médica</a:t>
            </a:r>
            <a:br>
              <a:rPr lang="es-ES" dirty="0" smtClean="0"/>
            </a:br>
            <a:r>
              <a:rPr lang="es-ES" dirty="0" smtClean="0"/>
              <a:t>(2009) </a:t>
            </a:r>
          </a:p>
          <a:p>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Una oportunidad para la igualdad</a:t>
            </a:r>
            <a:endParaRPr lang="es-ES" dirty="0"/>
          </a:p>
        </p:txBody>
      </p:sp>
      <p:sp>
        <p:nvSpPr>
          <p:cNvPr id="2" name="1 Marcador de contenido"/>
          <p:cNvSpPr>
            <a:spLocks noGrp="1"/>
          </p:cNvSpPr>
          <p:nvPr>
            <p:ph idx="1"/>
          </p:nvPr>
        </p:nvSpPr>
        <p:spPr/>
        <p:txBody>
          <a:bodyPr>
            <a:normAutofit fontScale="92500" lnSpcReduction="20000"/>
          </a:bodyPr>
          <a:lstStyle/>
          <a:p>
            <a:r>
              <a:rPr lang="es-ES" dirty="0" smtClean="0"/>
              <a:t>La tecnología debe evitar la desigualdad en la distribución de recursos para la atención de salud</a:t>
            </a:r>
          </a:p>
          <a:p>
            <a:r>
              <a:rPr lang="es-ES" dirty="0" smtClean="0"/>
              <a:t>Implantación de sistemas en centros pequeños, en regiones más densamente pobladas, y con centros de atención rápida y en zonas rurales</a:t>
            </a:r>
          </a:p>
          <a:p>
            <a:r>
              <a:rPr lang="es-ES" dirty="0" smtClean="0"/>
              <a:t>Contacto e intercambio científico del médico y la enfermera de zonas rurales con centros de referencia, hospital o facultades de medicina</a:t>
            </a:r>
          </a:p>
          <a:p>
            <a:r>
              <a:rPr lang="es-ES" dirty="0" smtClean="0"/>
              <a:t>El tiempo restringido y el uso de la tecnología o su costo organizacional no deben limitar la calidad de la asistencia</a:t>
            </a:r>
          </a:p>
          <a:p>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14282" y="274638"/>
            <a:ext cx="8318158" cy="796908"/>
          </a:xfrm>
        </p:spPr>
        <p:txBody>
          <a:bodyPr>
            <a:normAutofit fontScale="90000"/>
          </a:bodyPr>
          <a:lstStyle/>
          <a:p>
            <a:r>
              <a:rPr lang="es-ES" dirty="0" smtClean="0"/>
              <a:t>¿Puede llegar a ser obligatorio el uso de tecnología?</a:t>
            </a:r>
            <a:endParaRPr lang="es-ES" dirty="0"/>
          </a:p>
        </p:txBody>
      </p:sp>
      <p:sp>
        <p:nvSpPr>
          <p:cNvPr id="2" name="1 Marcador de contenido"/>
          <p:cNvSpPr>
            <a:spLocks noGrp="1"/>
          </p:cNvSpPr>
          <p:nvPr>
            <p:ph idx="1"/>
          </p:nvPr>
        </p:nvSpPr>
        <p:spPr/>
        <p:txBody>
          <a:bodyPr/>
          <a:lstStyle/>
          <a:p>
            <a:r>
              <a:rPr lang="es-ES" dirty="0" smtClean="0"/>
              <a:t>Deben existir pruebas de que la tecnología sea un medio costo-efectivo para la provisión de servicios de investigación</a:t>
            </a:r>
          </a:p>
          <a:p>
            <a:r>
              <a:rPr lang="es-ES" dirty="0" smtClean="0"/>
              <a:t>Garantizar la mejor tecnología para el procedimiento más seguro</a:t>
            </a:r>
          </a:p>
          <a:p>
            <a:r>
              <a:rPr lang="es-ES" dirty="0" smtClean="0"/>
              <a:t>La telemedicina </a:t>
            </a:r>
            <a:r>
              <a:rPr lang="es-ES" dirty="0" smtClean="0"/>
              <a:t>debe estar totalmente integrado en las estructuras y las políticas de salud (p. ej. con nuevos modelos retributivos)</a:t>
            </a: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smtClean="0"/>
              <a:t>Aspectos a considerar en países en desarrollo</a:t>
            </a:r>
            <a:endParaRPr lang="es-ES" dirty="0"/>
          </a:p>
        </p:txBody>
      </p:sp>
      <p:sp>
        <p:nvSpPr>
          <p:cNvPr id="2" name="1 Marcador de contenido"/>
          <p:cNvSpPr>
            <a:spLocks noGrp="1"/>
          </p:cNvSpPr>
          <p:nvPr>
            <p:ph idx="1"/>
          </p:nvPr>
        </p:nvSpPr>
        <p:spPr/>
        <p:txBody>
          <a:bodyPr>
            <a:normAutofit fontScale="85000" lnSpcReduction="20000"/>
          </a:bodyPr>
          <a:lstStyle/>
          <a:p>
            <a:r>
              <a:rPr lang="es-ES" dirty="0" smtClean="0"/>
              <a:t>Legislación transfronterizas: ¿La legislación de qué país hemos de aplicar? ¿Y si entran en conflicto?</a:t>
            </a:r>
          </a:p>
          <a:p>
            <a:r>
              <a:rPr lang="es-ES" dirty="0" smtClean="0"/>
              <a:t>La incertidumbre tiene impacto en el uso de tecnología y la falta de información puede disuadir de adaptarla</a:t>
            </a:r>
          </a:p>
          <a:p>
            <a:r>
              <a:rPr lang="es-ES" dirty="0" smtClean="0"/>
              <a:t>Dada la escasez de recursos, los servicios informáticos no pueden suponer una carga pesada para el sistema de salud, ni en recursos materiales ni en recursos humanos</a:t>
            </a:r>
          </a:p>
          <a:p>
            <a:r>
              <a:rPr lang="es-ES" dirty="0" smtClean="0"/>
              <a:t>El 60% de países americanos creen que es necesario disponer de más información sobre los efectos de la tecnologías de la información en el uso de recursos humanos en el sector de la salud.</a:t>
            </a:r>
            <a:endParaRPr lang="es-ES" dirty="0"/>
          </a:p>
        </p:txBody>
      </p:sp>
      <p:pic>
        <p:nvPicPr>
          <p:cNvPr id="4" name="Picture 2" descr="WHO | World Health Organization"/>
          <p:cNvPicPr>
            <a:picLocks noChangeAspect="1" noChangeArrowheads="1"/>
          </p:cNvPicPr>
          <p:nvPr/>
        </p:nvPicPr>
        <p:blipFill>
          <a:blip r:embed="rId2" cstate="print"/>
          <a:srcRect/>
          <a:stretch>
            <a:fillRect/>
          </a:stretch>
        </p:blipFill>
        <p:spPr bwMode="auto">
          <a:xfrm>
            <a:off x="6799262" y="764704"/>
            <a:ext cx="2381250" cy="85725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Resolución de la OMS</a:t>
            </a:r>
            <a:endParaRPr lang="es-ES" dirty="0"/>
          </a:p>
        </p:txBody>
      </p:sp>
      <p:sp>
        <p:nvSpPr>
          <p:cNvPr id="2" name="1 Marcador de contenido"/>
          <p:cNvSpPr>
            <a:spLocks noGrp="1"/>
          </p:cNvSpPr>
          <p:nvPr>
            <p:ph idx="1"/>
          </p:nvPr>
        </p:nvSpPr>
        <p:spPr/>
        <p:txBody>
          <a:bodyPr>
            <a:normAutofit fontScale="85000" lnSpcReduction="20000"/>
          </a:bodyPr>
          <a:lstStyle/>
          <a:p>
            <a:pPr>
              <a:buNone/>
            </a:pPr>
            <a:r>
              <a:rPr lang="en-US" sz="2000" dirty="0" smtClean="0"/>
              <a:t>Resolution WHA58.28. </a:t>
            </a:r>
            <a:r>
              <a:rPr lang="en-US" sz="2000" dirty="0" err="1" smtClean="0"/>
              <a:t>eHealth</a:t>
            </a:r>
            <a:r>
              <a:rPr lang="en-US" sz="2000" dirty="0" smtClean="0"/>
              <a:t>. En: Fifty-eighth World Health Assembly, Geneva, May 16–25, 2005 </a:t>
            </a:r>
            <a:r>
              <a:rPr lang="en-US" sz="1800" dirty="0" smtClean="0"/>
              <a:t>http://</a:t>
            </a:r>
            <a:r>
              <a:rPr lang="es-ES" sz="1800" dirty="0" smtClean="0"/>
              <a:t>apps.who.int/</a:t>
            </a:r>
            <a:r>
              <a:rPr lang="es-ES" sz="1800" dirty="0" err="1" smtClean="0"/>
              <a:t>gb</a:t>
            </a:r>
            <a:r>
              <a:rPr lang="es-ES" sz="1800" dirty="0" smtClean="0"/>
              <a:t>/</a:t>
            </a:r>
            <a:r>
              <a:rPr lang="es-ES" sz="1800" dirty="0" err="1" smtClean="0"/>
              <a:t>ebwha</a:t>
            </a:r>
            <a:r>
              <a:rPr lang="es-ES" sz="1800" dirty="0" smtClean="0"/>
              <a:t>/</a:t>
            </a:r>
            <a:r>
              <a:rPr lang="es-ES" sz="1800" dirty="0" err="1" smtClean="0"/>
              <a:t>pdf_files</a:t>
            </a:r>
            <a:r>
              <a:rPr lang="es-ES" sz="1800" dirty="0" smtClean="0"/>
              <a:t>/WHA58/WHA58_28-en.pdf</a:t>
            </a:r>
          </a:p>
          <a:p>
            <a:endParaRPr lang="es-ES" sz="2000" dirty="0" smtClean="0"/>
          </a:p>
          <a:p>
            <a:r>
              <a:rPr lang="es-ES" dirty="0" smtClean="0"/>
              <a:t>En todos los países, las cuestiones éticas relativas a la confidencialidad, la dignidad y la privacidad, en el uso de las TIC en medicina, son de gran interés</a:t>
            </a:r>
          </a:p>
          <a:p>
            <a:r>
              <a:rPr lang="es-ES" dirty="0" smtClean="0"/>
              <a:t>Es imperativo que la TIC se aplique de manera equitativa y con los más altos estándares éticos, para mantener la dignidad de todas las personas y garantizar que las diferencias en educación, idioma, ubicación geográfica, capacidad física y mental, edad y sexo no den lugar a la marginación en la atención de salud</a:t>
            </a:r>
            <a:endParaRPr lang="es-ES" dirty="0"/>
          </a:p>
        </p:txBody>
      </p:sp>
      <p:pic>
        <p:nvPicPr>
          <p:cNvPr id="4" name="Picture 2" descr="WHO | World Health Organization"/>
          <p:cNvPicPr>
            <a:picLocks noChangeAspect="1" noChangeArrowheads="1"/>
          </p:cNvPicPr>
          <p:nvPr/>
        </p:nvPicPr>
        <p:blipFill>
          <a:blip r:embed="rId2" cstate="print"/>
          <a:srcRect/>
          <a:stretch>
            <a:fillRect/>
          </a:stretch>
        </p:blipFill>
        <p:spPr bwMode="auto">
          <a:xfrm>
            <a:off x="35495" y="4852"/>
            <a:ext cx="2088233" cy="75176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smtClean="0"/>
              <a:t>Bioética y telemedicina en la era de la genómica</a:t>
            </a:r>
            <a:endParaRPr lang="es-ES" dirty="0"/>
          </a:p>
        </p:txBody>
      </p:sp>
      <p:sp>
        <p:nvSpPr>
          <p:cNvPr id="2" name="1 Marcador de contenido"/>
          <p:cNvSpPr>
            <a:spLocks noGrp="1"/>
          </p:cNvSpPr>
          <p:nvPr>
            <p:ph idx="1"/>
          </p:nvPr>
        </p:nvSpPr>
        <p:spPr/>
        <p:txBody>
          <a:bodyPr>
            <a:normAutofit fontScale="92500"/>
          </a:bodyPr>
          <a:lstStyle/>
          <a:p>
            <a:r>
              <a:rPr lang="es-ES" dirty="0" smtClean="0"/>
              <a:t>Las nuevas tecnologías en ciencias biomédicas (trasplantes, clonación, </a:t>
            </a:r>
            <a:r>
              <a:rPr lang="es-ES" dirty="0" err="1" smtClean="0"/>
              <a:t>biobancos</a:t>
            </a:r>
            <a:r>
              <a:rPr lang="es-ES" dirty="0" smtClean="0"/>
              <a:t>) permiten ejercer un poder inaudito sobre el hombre y sobre los mecanismos fundamentales de la vida humana. </a:t>
            </a:r>
          </a:p>
          <a:p>
            <a:r>
              <a:rPr lang="es-ES" dirty="0" smtClean="0"/>
              <a:t>Toda la </a:t>
            </a:r>
            <a:r>
              <a:rPr lang="es-ES" u="sng" dirty="0" smtClean="0"/>
              <a:t>gestión de información</a:t>
            </a:r>
            <a:r>
              <a:rPr lang="es-ES" dirty="0" smtClean="0"/>
              <a:t> asociada a estas nuevas tecnologías y la prestación de los mismos de forma remota, han de ser diseñados teniendo en cuenta los principios éticos mencionados.</a:t>
            </a:r>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Compromisos en tecnología</a:t>
            </a:r>
            <a:endParaRPr lang="es-ES" dirty="0"/>
          </a:p>
        </p:txBody>
      </p:sp>
      <p:sp>
        <p:nvSpPr>
          <p:cNvPr id="2" name="1 Marcador de contenido"/>
          <p:cNvSpPr>
            <a:spLocks noGrp="1"/>
          </p:cNvSpPr>
          <p:nvPr>
            <p:ph idx="1"/>
          </p:nvPr>
        </p:nvSpPr>
        <p:spPr/>
        <p:txBody>
          <a:bodyPr>
            <a:normAutofit fontScale="85000" lnSpcReduction="20000"/>
          </a:bodyPr>
          <a:lstStyle/>
          <a:p>
            <a:r>
              <a:rPr lang="es-ES" dirty="0" smtClean="0"/>
              <a:t>Compromisos funcionales:</a:t>
            </a:r>
          </a:p>
          <a:p>
            <a:pPr lvl="1"/>
            <a:r>
              <a:rPr lang="es-ES" dirty="0" smtClean="0"/>
              <a:t>C. ético: Principios básicos de bioética</a:t>
            </a:r>
          </a:p>
          <a:p>
            <a:pPr lvl="1"/>
            <a:r>
              <a:rPr lang="es-ES" dirty="0" smtClean="0"/>
              <a:t>C. técnico </a:t>
            </a:r>
            <a:r>
              <a:rPr lang="es-ES" dirty="0" smtClean="0">
                <a:sym typeface="Wingdings" pitchFamily="2" charset="2"/>
              </a:rPr>
              <a:t> </a:t>
            </a:r>
          </a:p>
          <a:p>
            <a:pPr lvl="2"/>
            <a:r>
              <a:rPr lang="es-ES" dirty="0" smtClean="0">
                <a:sym typeface="Wingdings" pitchFamily="2" charset="2"/>
              </a:rPr>
              <a:t>Calidad: Desde procedimientos normalizados hasta indicadores objetivables</a:t>
            </a:r>
          </a:p>
          <a:p>
            <a:pPr lvl="2"/>
            <a:r>
              <a:rPr lang="es-ES" dirty="0" smtClean="0">
                <a:sym typeface="Wingdings" pitchFamily="2" charset="2"/>
              </a:rPr>
              <a:t>Eficacia: Redes cooperativas</a:t>
            </a:r>
          </a:p>
          <a:p>
            <a:pPr lvl="2"/>
            <a:r>
              <a:rPr lang="es-ES" dirty="0" smtClean="0">
                <a:sym typeface="Wingdings" pitchFamily="2" charset="2"/>
              </a:rPr>
              <a:t>Participación: Cuidar a todos </a:t>
            </a:r>
            <a:br>
              <a:rPr lang="es-ES" dirty="0" smtClean="0">
                <a:sym typeface="Wingdings" pitchFamily="2" charset="2"/>
              </a:rPr>
            </a:br>
            <a:r>
              <a:rPr lang="es-ES" dirty="0" smtClean="0">
                <a:sym typeface="Wingdings" pitchFamily="2" charset="2"/>
              </a:rPr>
              <a:t>los que intervienen</a:t>
            </a:r>
            <a:endParaRPr lang="es-ES" dirty="0" smtClean="0"/>
          </a:p>
          <a:p>
            <a:pPr lvl="1"/>
            <a:r>
              <a:rPr lang="es-ES" dirty="0" smtClean="0"/>
              <a:t>C. científico: Continua adaptación </a:t>
            </a:r>
            <a:br>
              <a:rPr lang="es-ES" dirty="0" smtClean="0"/>
            </a:br>
            <a:r>
              <a:rPr lang="es-ES" dirty="0" smtClean="0"/>
              <a:t>y nuevos retos</a:t>
            </a:r>
          </a:p>
          <a:p>
            <a:pPr lvl="1"/>
            <a:r>
              <a:rPr lang="es-ES" dirty="0" smtClean="0"/>
              <a:t>C. social: Los poderes públicos </a:t>
            </a:r>
            <a:br>
              <a:rPr lang="es-ES" dirty="0" smtClean="0"/>
            </a:br>
            <a:r>
              <a:rPr lang="es-ES" dirty="0" smtClean="0"/>
              <a:t>deben asegurar su transparencia </a:t>
            </a:r>
            <a:br>
              <a:rPr lang="es-ES" dirty="0" smtClean="0"/>
            </a:br>
            <a:r>
              <a:rPr lang="es-ES" dirty="0" smtClean="0"/>
              <a:t>y funcionalidad</a:t>
            </a:r>
          </a:p>
          <a:p>
            <a:pPr lvl="1"/>
            <a:endParaRPr lang="es-ES" dirty="0" smtClean="0"/>
          </a:p>
        </p:txBody>
      </p:sp>
      <p:pic>
        <p:nvPicPr>
          <p:cNvPr id="2050" name="Picture 2"/>
          <p:cNvPicPr>
            <a:picLocks noChangeAspect="1" noChangeArrowheads="1"/>
          </p:cNvPicPr>
          <p:nvPr/>
        </p:nvPicPr>
        <p:blipFill>
          <a:blip r:embed="rId2" cstate="print"/>
          <a:srcRect/>
          <a:stretch>
            <a:fillRect/>
          </a:stretch>
        </p:blipFill>
        <p:spPr bwMode="auto">
          <a:xfrm>
            <a:off x="5757198" y="3482394"/>
            <a:ext cx="3386802" cy="3375606"/>
          </a:xfrm>
          <a:prstGeom prst="rect">
            <a:avLst/>
          </a:prstGeom>
          <a:noFill/>
          <a:ln w="9525">
            <a:noFill/>
            <a:miter lim="800000"/>
            <a:headEnd/>
            <a:tailEnd/>
          </a:ln>
        </p:spPr>
      </p:pic>
      <p:sp>
        <p:nvSpPr>
          <p:cNvPr id="5" name="4 Elipse"/>
          <p:cNvSpPr/>
          <p:nvPr/>
        </p:nvSpPr>
        <p:spPr>
          <a:xfrm>
            <a:off x="7020272" y="4774153"/>
            <a:ext cx="865817" cy="79208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900" b="1" dirty="0">
              <a:effectLst>
                <a:outerShdw blurRad="38100" dist="38100" dir="2700000" algn="tl">
                  <a:srgbClr val="000000">
                    <a:alpha val="43137"/>
                  </a:srgbClr>
                </a:outerShdw>
              </a:effectLst>
            </a:endParaRPr>
          </a:p>
        </p:txBody>
      </p:sp>
      <p:sp>
        <p:nvSpPr>
          <p:cNvPr id="6" name="5 CuadroTexto"/>
          <p:cNvSpPr txBox="1"/>
          <p:nvPr/>
        </p:nvSpPr>
        <p:spPr>
          <a:xfrm>
            <a:off x="6948264" y="5039598"/>
            <a:ext cx="966931" cy="261610"/>
          </a:xfrm>
          <a:prstGeom prst="rect">
            <a:avLst/>
          </a:prstGeom>
          <a:noFill/>
        </p:spPr>
        <p:txBody>
          <a:bodyPr wrap="none" rtlCol="0">
            <a:spAutoFit/>
          </a:bodyPr>
          <a:lstStyle/>
          <a:p>
            <a:r>
              <a:rPr lang="es-ES" sz="1100" b="1" dirty="0" smtClean="0"/>
              <a:t>Telemedicina</a:t>
            </a:r>
            <a:endParaRPr lang="es-ES" sz="11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Conclusiones</a:t>
            </a:r>
            <a:endParaRPr lang="es-ES" dirty="0"/>
          </a:p>
        </p:txBody>
      </p:sp>
      <p:sp>
        <p:nvSpPr>
          <p:cNvPr id="2" name="1 Marcador de contenido"/>
          <p:cNvSpPr>
            <a:spLocks noGrp="1"/>
          </p:cNvSpPr>
          <p:nvPr>
            <p:ph idx="1"/>
          </p:nvPr>
        </p:nvSpPr>
        <p:spPr/>
        <p:txBody>
          <a:bodyPr>
            <a:normAutofit fontScale="92500" lnSpcReduction="20000"/>
          </a:bodyPr>
          <a:lstStyle/>
          <a:p>
            <a:r>
              <a:rPr lang="es-ES" dirty="0" smtClean="0"/>
              <a:t>Los sistemas de </a:t>
            </a:r>
            <a:r>
              <a:rPr lang="es-ES" dirty="0" smtClean="0"/>
              <a:t>telemedicina </a:t>
            </a:r>
            <a:r>
              <a:rPr lang="es-ES" dirty="0" smtClean="0"/>
              <a:t>deben considerar los aspectos éticos que se han definido en informática de la salud. </a:t>
            </a:r>
            <a:endParaRPr lang="es-ES" dirty="0"/>
          </a:p>
          <a:p>
            <a:r>
              <a:rPr lang="es-ES" dirty="0"/>
              <a:t>Los manuales de procedimientos de </a:t>
            </a:r>
            <a:r>
              <a:rPr lang="es-ES" dirty="0" smtClean="0"/>
              <a:t>telemedicina, </a:t>
            </a:r>
            <a:r>
              <a:rPr lang="es-ES" dirty="0"/>
              <a:t>deben abordar los aspectos éticos del trabajo en red</a:t>
            </a:r>
            <a:endParaRPr lang="es-ES" dirty="0" smtClean="0"/>
          </a:p>
          <a:p>
            <a:r>
              <a:rPr lang="es-ES" dirty="0"/>
              <a:t>Certificación de sistemas de </a:t>
            </a:r>
            <a:r>
              <a:rPr lang="es-ES" dirty="0" smtClean="0"/>
              <a:t>telemedicina</a:t>
            </a:r>
            <a:endParaRPr lang="es-ES" dirty="0"/>
          </a:p>
          <a:p>
            <a:r>
              <a:rPr lang="es-ES" dirty="0" smtClean="0"/>
              <a:t>Evaluar riesgos (factor humano y técnico)</a:t>
            </a:r>
          </a:p>
          <a:p>
            <a:r>
              <a:rPr lang="es-ES" dirty="0" smtClean="0"/>
              <a:t>La </a:t>
            </a:r>
            <a:r>
              <a:rPr lang="es-ES" dirty="0" smtClean="0"/>
              <a:t>apuesta actual es el uso de arquitectura </a:t>
            </a:r>
            <a:r>
              <a:rPr lang="es-ES" dirty="0" smtClean="0"/>
              <a:t>de servicios, </a:t>
            </a:r>
            <a:r>
              <a:rPr lang="es-ES" dirty="0" smtClean="0"/>
              <a:t>basada en el uso de normas como HL7 e IHE.</a:t>
            </a:r>
          </a:p>
          <a:p>
            <a:endParaRPr lang="es-ES" dirty="0" smtClean="0"/>
          </a:p>
          <a:p>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TALAC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4F08FBD-16EF-4FA2-9DEE-C2F021D513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646</TotalTime>
  <Words>1376</Words>
  <Application>Microsoft Office PowerPoint</Application>
  <PresentationFormat>Presentación en pantalla (4:3)</PresentationFormat>
  <Paragraphs>109</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ATALACC</vt:lpstr>
      <vt:lpstr>  Ética en telemedicina</vt:lpstr>
      <vt:lpstr>Consideraciones éticas, por encima de las bases técnicas de esta nueva forma de proveer servicios de salud</vt:lpstr>
      <vt:lpstr>Principios básicos en bioética</vt:lpstr>
      <vt:lpstr>Principios éticos en telemedicina</vt:lpstr>
      <vt:lpstr>Situación legal</vt:lpstr>
      <vt:lpstr>Unión Europea</vt:lpstr>
      <vt:lpstr>Unión Europea</vt:lpstr>
      <vt:lpstr>Unión Europea</vt:lpstr>
      <vt:lpstr>Unión Europea</vt:lpstr>
      <vt:lpstr>Unión Europea</vt:lpstr>
      <vt:lpstr>Primeros aspectos éticos a considerar</vt:lpstr>
      <vt:lpstr>Cómo cumplir requisitos éticos</vt:lpstr>
      <vt:lpstr>Códigos de conducta en telesalud</vt:lpstr>
      <vt:lpstr>Una oportunidad para la igualdad</vt:lpstr>
      <vt:lpstr>¿Puede llegar a ser obligatorio el uso de tecnología?</vt:lpstr>
      <vt:lpstr>Aspectos a considerar en países en desarrollo</vt:lpstr>
      <vt:lpstr>Resolución de la OMS</vt:lpstr>
      <vt:lpstr>Bioética y telemedicina en la era de la genómica</vt:lpstr>
      <vt:lpstr>Compromisos en tecnología</vt:lpstr>
      <vt:lpstr>Conclusiones</vt:lpstr>
    </vt:vector>
  </TitlesOfParts>
  <Company>Hospital General de Ciudad Real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BIOETICA Y TELEMEDICINA</dc:title>
  <dc:creator>Marcial García Rojo</dc:creator>
  <cp:lastModifiedBy>Marcial García Rojo</cp:lastModifiedBy>
  <cp:revision>78</cp:revision>
  <dcterms:created xsi:type="dcterms:W3CDTF">2011-02-05T19:43:35Z</dcterms:created>
  <dcterms:modified xsi:type="dcterms:W3CDTF">2015-04-08T18:09:39Z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TC020428419991</vt:lpwstr>
  </property>
</Properties>
</file>