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3" r:id="rId22"/>
    <p:sldId id="304" r:id="rId23"/>
    <p:sldId id="305" r:id="rId24"/>
    <p:sldId id="306" r:id="rId25"/>
    <p:sldId id="307" r:id="rId2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759980-7F0A-104C-8245-5495709734A0}" type="doc">
      <dgm:prSet loTypeId="urn:microsoft.com/office/officeart/2005/8/layout/vProcess5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CCEAEBD-171E-0744-9CAB-DA06E876D696}">
      <dgm:prSet phldrT="[Text]" custT="1"/>
      <dgm:spPr>
        <a:solidFill>
          <a:srgbClr val="FF9B17"/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CO" sz="1800" b="1" dirty="0" smtClean="0">
              <a:latin typeface="Trebuchet MS" pitchFamily="34" charset="0"/>
            </a:rPr>
            <a:t>Red Iberoamericana de colaboración</a:t>
          </a:r>
          <a:endParaRPr lang="en-US" sz="1800" b="1" dirty="0">
            <a:solidFill>
              <a:schemeClr val="bg1"/>
            </a:solidFill>
            <a:latin typeface="+mn-lt"/>
          </a:endParaRPr>
        </a:p>
      </dgm:t>
    </dgm:pt>
    <dgm:pt modelId="{45E53E86-80B3-AF43-B05B-B096DA59A041}" type="sibTrans" cxnId="{2AB41BD5-80D2-7341-A34D-43EE1AC981BC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</a:gradFill>
      </dgm:spPr>
      <dgm:t>
        <a:bodyPr/>
        <a:lstStyle/>
        <a:p>
          <a:endParaRPr lang="en-US"/>
        </a:p>
      </dgm:t>
    </dgm:pt>
    <dgm:pt modelId="{529E0DBE-3B83-1944-AC03-0EFEC2C903BE}" type="parTrans" cxnId="{2AB41BD5-80D2-7341-A34D-43EE1AC981BC}">
      <dgm:prSet/>
      <dgm:spPr/>
      <dgm:t>
        <a:bodyPr/>
        <a:lstStyle/>
        <a:p>
          <a:endParaRPr lang="en-US"/>
        </a:p>
      </dgm:t>
    </dgm:pt>
    <dgm:pt modelId="{E6971754-EB69-8D43-A0FF-66492F1142B3}">
      <dgm:prSet phldrT="[Text]" custT="1"/>
      <dgm:spPr>
        <a:solidFill>
          <a:schemeClr val="bg1">
            <a:lumMod val="6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_tradnl" sz="1800" b="1" dirty="0" err="1" smtClean="0">
              <a:latin typeface="Trebuchet MS" pitchFamily="34" charset="0"/>
            </a:rPr>
            <a:t>I+D+E+i+e</a:t>
          </a:r>
          <a:endParaRPr lang="en-US" sz="1800" b="1" dirty="0">
            <a:latin typeface="Trebuchet MS" pitchFamily="34" charset="0"/>
          </a:endParaRPr>
        </a:p>
      </dgm:t>
    </dgm:pt>
    <dgm:pt modelId="{DC6A73FA-A4B5-314B-8F43-BB2F5D88DF37}" type="parTrans" cxnId="{32F9B3B0-3D91-C742-8B44-CCC07EF7AE8B}">
      <dgm:prSet/>
      <dgm:spPr/>
      <dgm:t>
        <a:bodyPr/>
        <a:lstStyle/>
        <a:p>
          <a:endParaRPr lang="en-US"/>
        </a:p>
      </dgm:t>
    </dgm:pt>
    <dgm:pt modelId="{3C23693B-B573-F149-8CF3-8C25F9C9C7BB}" type="sibTrans" cxnId="{32F9B3B0-3D91-C742-8B44-CCC07EF7AE8B}">
      <dgm:prSet/>
      <dgm:spPr/>
      <dgm:t>
        <a:bodyPr/>
        <a:lstStyle/>
        <a:p>
          <a:endParaRPr lang="en-US"/>
        </a:p>
      </dgm:t>
    </dgm:pt>
    <dgm:pt modelId="{F9C6FFAC-CA83-45C4-9B04-1CB90E248DEC}">
      <dgm:prSet phldrT="[Text]" custT="1"/>
      <dgm:spPr>
        <a:solidFill>
          <a:schemeClr val="bg1">
            <a:lumMod val="6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CO" sz="1800" b="1" dirty="0" smtClean="0">
              <a:latin typeface="Trebuchet MS" pitchFamily="34" charset="0"/>
            </a:rPr>
            <a:t>Impulsar </a:t>
          </a:r>
          <a:r>
            <a:rPr lang="es-CO" sz="1800" b="1" i="1" dirty="0" err="1" smtClean="0">
              <a:latin typeface="Trebuchet MS" pitchFamily="34" charset="0"/>
            </a:rPr>
            <a:t>mHealth</a:t>
          </a:r>
          <a:endParaRPr lang="en-US" sz="1800" i="1" dirty="0">
            <a:solidFill>
              <a:schemeClr val="bg1"/>
            </a:solidFill>
          </a:endParaRPr>
        </a:p>
      </dgm:t>
    </dgm:pt>
    <dgm:pt modelId="{9115DF8C-8EA5-48ED-9DE5-0F31A4E2F80C}" type="parTrans" cxnId="{808E6369-A056-45B8-97DA-5EA7197473BC}">
      <dgm:prSet/>
      <dgm:spPr/>
      <dgm:t>
        <a:bodyPr/>
        <a:lstStyle/>
        <a:p>
          <a:endParaRPr lang="ca-ES"/>
        </a:p>
      </dgm:t>
    </dgm:pt>
    <dgm:pt modelId="{32A5902A-A3CA-44DC-8245-07EB01457328}" type="sibTrans" cxnId="{808E6369-A056-45B8-97DA-5EA7197473BC}">
      <dgm:prSet/>
      <dgm:spPr/>
      <dgm:t>
        <a:bodyPr/>
        <a:lstStyle/>
        <a:p>
          <a:endParaRPr lang="ca-ES"/>
        </a:p>
      </dgm:t>
    </dgm:pt>
    <dgm:pt modelId="{CA0B2014-E724-994E-B6D3-51BBFB32FBA1}">
      <dgm:prSet custT="1"/>
      <dgm:spPr>
        <a:solidFill>
          <a:schemeClr val="bg1">
            <a:lumMod val="7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latin typeface="Trebuchet MS" pitchFamily="34" charset="0"/>
            </a:rPr>
            <a:t>Universidades, Gobierno y Empresas</a:t>
          </a:r>
          <a:endParaRPr lang="en-US" sz="1800" b="1" dirty="0">
            <a:latin typeface="Trebuchet MS" pitchFamily="34" charset="0"/>
          </a:endParaRPr>
        </a:p>
      </dgm:t>
    </dgm:pt>
    <dgm:pt modelId="{A3897E8B-4E77-6E4D-8874-0DB1D0AAD727}" type="sibTrans" cxnId="{16673B6B-D029-E348-80CB-D9CB522E46BE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</a:gradFill>
      </dgm:spPr>
      <dgm:t>
        <a:bodyPr/>
        <a:lstStyle/>
        <a:p>
          <a:endParaRPr lang="en-US" dirty="0"/>
        </a:p>
      </dgm:t>
    </dgm:pt>
    <dgm:pt modelId="{095F908D-E475-5A4D-BC5E-13B2F3EC3372}" type="parTrans" cxnId="{16673B6B-D029-E348-80CB-D9CB522E46BE}">
      <dgm:prSet/>
      <dgm:spPr/>
      <dgm:t>
        <a:bodyPr/>
        <a:lstStyle/>
        <a:p>
          <a:endParaRPr lang="en-US"/>
        </a:p>
      </dgm:t>
    </dgm:pt>
    <dgm:pt modelId="{C7801255-184E-F247-8960-68F2DE96C60B}" type="pres">
      <dgm:prSet presAssocID="{C4759980-7F0A-104C-8245-5495709734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156CB8-2272-D14A-B689-122C014F34DE}" type="pres">
      <dgm:prSet presAssocID="{C4759980-7F0A-104C-8245-5495709734A0}" presName="dummyMaxCanvas" presStyleCnt="0">
        <dgm:presLayoutVars/>
      </dgm:prSet>
      <dgm:spPr/>
    </dgm:pt>
    <dgm:pt modelId="{6DECD485-79EB-461B-BFC7-BE0C6BD857D6}" type="pres">
      <dgm:prSet presAssocID="{C4759980-7F0A-104C-8245-5495709734A0}" presName="FourNodes_1" presStyleLbl="node1" presStyleIdx="0" presStyleCnt="4" custLinFactNeighborY="-31238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8D924DB8-1197-4047-88F7-DE4AB056B28F}" type="pres">
      <dgm:prSet presAssocID="{C4759980-7F0A-104C-8245-5495709734A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827AFFE9-AEB5-4803-BA7A-67712462FC31}" type="pres">
      <dgm:prSet presAssocID="{C4759980-7F0A-104C-8245-5495709734A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89A4CE59-0B54-4AE2-B85A-AD3BC254554E}" type="pres">
      <dgm:prSet presAssocID="{C4759980-7F0A-104C-8245-5495709734A0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F3FA8B1-6F3B-4DC9-A66F-A00C379E3AF6}" type="pres">
      <dgm:prSet presAssocID="{C4759980-7F0A-104C-8245-5495709734A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519BC29-D363-4A3E-9069-6B886930D664}" type="pres">
      <dgm:prSet presAssocID="{C4759980-7F0A-104C-8245-5495709734A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6CB9FD5-0A0E-4FC9-B5E5-959D4C4F18D4}" type="pres">
      <dgm:prSet presAssocID="{C4759980-7F0A-104C-8245-5495709734A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2D61243-0A21-4AB9-AF9B-672660295315}" type="pres">
      <dgm:prSet presAssocID="{C4759980-7F0A-104C-8245-5495709734A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B71C24C-7816-4244-9BFD-9B8159AB191E}" type="pres">
      <dgm:prSet presAssocID="{C4759980-7F0A-104C-8245-5495709734A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27304D03-BD8F-4A00-82A4-E5295F53DD3E}" type="pres">
      <dgm:prSet presAssocID="{C4759980-7F0A-104C-8245-5495709734A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5D430D7A-D1AD-4027-86D5-D21F58336060}" type="pres">
      <dgm:prSet presAssocID="{C4759980-7F0A-104C-8245-5495709734A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5D9587FB-8BC2-4ED3-859C-CEF069BB7E40}" type="presOf" srcId="{F9C6FFAC-CA83-45C4-9B04-1CB90E248DEC}" destId="{89A4CE59-0B54-4AE2-B85A-AD3BC254554E}" srcOrd="0" destOrd="0" presId="urn:microsoft.com/office/officeart/2005/8/layout/vProcess5"/>
    <dgm:cxn modelId="{2F42B6A8-F241-4E16-8E85-74C78DD5919C}" type="presOf" srcId="{F9C6FFAC-CA83-45C4-9B04-1CB90E248DEC}" destId="{5D430D7A-D1AD-4027-86D5-D21F58336060}" srcOrd="1" destOrd="0" presId="urn:microsoft.com/office/officeart/2005/8/layout/vProcess5"/>
    <dgm:cxn modelId="{32F9B3B0-3D91-C742-8B44-CCC07EF7AE8B}" srcId="{C4759980-7F0A-104C-8245-5495709734A0}" destId="{E6971754-EB69-8D43-A0FF-66492F1142B3}" srcOrd="2" destOrd="0" parTransId="{DC6A73FA-A4B5-314B-8F43-BB2F5D88DF37}" sibTransId="{3C23693B-B573-F149-8CF3-8C25F9C9C7BB}"/>
    <dgm:cxn modelId="{F80647F1-16AA-44CB-8D54-1B570BBDD0AA}" type="presOf" srcId="{E6971754-EB69-8D43-A0FF-66492F1142B3}" destId="{27304D03-BD8F-4A00-82A4-E5295F53DD3E}" srcOrd="1" destOrd="0" presId="urn:microsoft.com/office/officeart/2005/8/layout/vProcess5"/>
    <dgm:cxn modelId="{462D8B1F-8423-4262-A33C-075CC90B3DE3}" type="presOf" srcId="{E6971754-EB69-8D43-A0FF-66492F1142B3}" destId="{827AFFE9-AEB5-4803-BA7A-67712462FC31}" srcOrd="0" destOrd="0" presId="urn:microsoft.com/office/officeart/2005/8/layout/vProcess5"/>
    <dgm:cxn modelId="{808E6369-A056-45B8-97DA-5EA7197473BC}" srcId="{C4759980-7F0A-104C-8245-5495709734A0}" destId="{F9C6FFAC-CA83-45C4-9B04-1CB90E248DEC}" srcOrd="3" destOrd="0" parTransId="{9115DF8C-8EA5-48ED-9DE5-0F31A4E2F80C}" sibTransId="{32A5902A-A3CA-44DC-8245-07EB01457328}"/>
    <dgm:cxn modelId="{74C221CF-383C-4B70-93F0-AED4CFA0526A}" type="presOf" srcId="{1CCEAEBD-171E-0744-9CAB-DA06E876D696}" destId="{02D61243-0A21-4AB9-AF9B-672660295315}" srcOrd="1" destOrd="0" presId="urn:microsoft.com/office/officeart/2005/8/layout/vProcess5"/>
    <dgm:cxn modelId="{16673B6B-D029-E348-80CB-D9CB522E46BE}" srcId="{C4759980-7F0A-104C-8245-5495709734A0}" destId="{CA0B2014-E724-994E-B6D3-51BBFB32FBA1}" srcOrd="1" destOrd="0" parTransId="{095F908D-E475-5A4D-BC5E-13B2F3EC3372}" sibTransId="{A3897E8B-4E77-6E4D-8874-0DB1D0AAD727}"/>
    <dgm:cxn modelId="{37F71CC6-2B04-4E73-B776-511F0C2B59FC}" type="presOf" srcId="{C4759980-7F0A-104C-8245-5495709734A0}" destId="{C7801255-184E-F247-8960-68F2DE96C60B}" srcOrd="0" destOrd="0" presId="urn:microsoft.com/office/officeart/2005/8/layout/vProcess5"/>
    <dgm:cxn modelId="{2AB41BD5-80D2-7341-A34D-43EE1AC981BC}" srcId="{C4759980-7F0A-104C-8245-5495709734A0}" destId="{1CCEAEBD-171E-0744-9CAB-DA06E876D696}" srcOrd="0" destOrd="0" parTransId="{529E0DBE-3B83-1944-AC03-0EFEC2C903BE}" sibTransId="{45E53E86-80B3-AF43-B05B-B096DA59A041}"/>
    <dgm:cxn modelId="{C92E2BCF-B5A8-49EE-A47B-E45E6CF052D6}" type="presOf" srcId="{3C23693B-B573-F149-8CF3-8C25F9C9C7BB}" destId="{06CB9FD5-0A0E-4FC9-B5E5-959D4C4F18D4}" srcOrd="0" destOrd="0" presId="urn:microsoft.com/office/officeart/2005/8/layout/vProcess5"/>
    <dgm:cxn modelId="{D1A58BDC-6B1F-446F-BE72-A3E6C7F6667F}" type="presOf" srcId="{1CCEAEBD-171E-0744-9CAB-DA06E876D696}" destId="{6DECD485-79EB-461B-BFC7-BE0C6BD857D6}" srcOrd="0" destOrd="0" presId="urn:microsoft.com/office/officeart/2005/8/layout/vProcess5"/>
    <dgm:cxn modelId="{BAFDE663-45A9-4454-A666-56C5AD8DD763}" type="presOf" srcId="{CA0B2014-E724-994E-B6D3-51BBFB32FBA1}" destId="{8D924DB8-1197-4047-88F7-DE4AB056B28F}" srcOrd="0" destOrd="0" presId="urn:microsoft.com/office/officeart/2005/8/layout/vProcess5"/>
    <dgm:cxn modelId="{96BA3671-A2FB-4957-9ADF-CD09DFBFC53E}" type="presOf" srcId="{45E53E86-80B3-AF43-B05B-B096DA59A041}" destId="{3F3FA8B1-6F3B-4DC9-A66F-A00C379E3AF6}" srcOrd="0" destOrd="0" presId="urn:microsoft.com/office/officeart/2005/8/layout/vProcess5"/>
    <dgm:cxn modelId="{72266AD6-1E04-4A61-9671-346884C34137}" type="presOf" srcId="{A3897E8B-4E77-6E4D-8874-0DB1D0AAD727}" destId="{0519BC29-D363-4A3E-9069-6B886930D664}" srcOrd="0" destOrd="0" presId="urn:microsoft.com/office/officeart/2005/8/layout/vProcess5"/>
    <dgm:cxn modelId="{870A45F1-5FFF-4477-8A83-A3DA17F1F0AB}" type="presOf" srcId="{CA0B2014-E724-994E-B6D3-51BBFB32FBA1}" destId="{BB71C24C-7816-4244-9BFD-9B8159AB191E}" srcOrd="1" destOrd="0" presId="urn:microsoft.com/office/officeart/2005/8/layout/vProcess5"/>
    <dgm:cxn modelId="{BA00AA90-D9F8-495B-965A-BC998FC3F428}" type="presParOf" srcId="{C7801255-184E-F247-8960-68F2DE96C60B}" destId="{7D156CB8-2272-D14A-B689-122C014F34DE}" srcOrd="0" destOrd="0" presId="urn:microsoft.com/office/officeart/2005/8/layout/vProcess5"/>
    <dgm:cxn modelId="{A8FF2350-34DB-423C-80EC-915D350D80BF}" type="presParOf" srcId="{C7801255-184E-F247-8960-68F2DE96C60B}" destId="{6DECD485-79EB-461B-BFC7-BE0C6BD857D6}" srcOrd="1" destOrd="0" presId="urn:microsoft.com/office/officeart/2005/8/layout/vProcess5"/>
    <dgm:cxn modelId="{1224FD59-76AF-46CF-826B-9C9F9AD7CB58}" type="presParOf" srcId="{C7801255-184E-F247-8960-68F2DE96C60B}" destId="{8D924DB8-1197-4047-88F7-DE4AB056B28F}" srcOrd="2" destOrd="0" presId="urn:microsoft.com/office/officeart/2005/8/layout/vProcess5"/>
    <dgm:cxn modelId="{F80F6087-CA72-4A8A-B515-0FA89ECDD215}" type="presParOf" srcId="{C7801255-184E-F247-8960-68F2DE96C60B}" destId="{827AFFE9-AEB5-4803-BA7A-67712462FC31}" srcOrd="3" destOrd="0" presId="urn:microsoft.com/office/officeart/2005/8/layout/vProcess5"/>
    <dgm:cxn modelId="{5F98C687-4AE1-4AA8-B4F3-0DAF4160174F}" type="presParOf" srcId="{C7801255-184E-F247-8960-68F2DE96C60B}" destId="{89A4CE59-0B54-4AE2-B85A-AD3BC254554E}" srcOrd="4" destOrd="0" presId="urn:microsoft.com/office/officeart/2005/8/layout/vProcess5"/>
    <dgm:cxn modelId="{8204C91D-7957-414E-9333-11C9383A3DAF}" type="presParOf" srcId="{C7801255-184E-F247-8960-68F2DE96C60B}" destId="{3F3FA8B1-6F3B-4DC9-A66F-A00C379E3AF6}" srcOrd="5" destOrd="0" presId="urn:microsoft.com/office/officeart/2005/8/layout/vProcess5"/>
    <dgm:cxn modelId="{93D1A689-9AE9-4209-A1C2-A6E8D6AFB85C}" type="presParOf" srcId="{C7801255-184E-F247-8960-68F2DE96C60B}" destId="{0519BC29-D363-4A3E-9069-6B886930D664}" srcOrd="6" destOrd="0" presId="urn:microsoft.com/office/officeart/2005/8/layout/vProcess5"/>
    <dgm:cxn modelId="{6EB431A4-4D05-462E-94AA-D337FD8F497F}" type="presParOf" srcId="{C7801255-184E-F247-8960-68F2DE96C60B}" destId="{06CB9FD5-0A0E-4FC9-B5E5-959D4C4F18D4}" srcOrd="7" destOrd="0" presId="urn:microsoft.com/office/officeart/2005/8/layout/vProcess5"/>
    <dgm:cxn modelId="{B339DD3C-2AB2-40DC-A97A-5FF4BBCD803F}" type="presParOf" srcId="{C7801255-184E-F247-8960-68F2DE96C60B}" destId="{02D61243-0A21-4AB9-AF9B-672660295315}" srcOrd="8" destOrd="0" presId="urn:microsoft.com/office/officeart/2005/8/layout/vProcess5"/>
    <dgm:cxn modelId="{5AAF1A2D-F788-4DC0-8928-E505A91AADD1}" type="presParOf" srcId="{C7801255-184E-F247-8960-68F2DE96C60B}" destId="{BB71C24C-7816-4244-9BFD-9B8159AB191E}" srcOrd="9" destOrd="0" presId="urn:microsoft.com/office/officeart/2005/8/layout/vProcess5"/>
    <dgm:cxn modelId="{BE6A33C4-61C9-4335-B525-C559E5C51128}" type="presParOf" srcId="{C7801255-184E-F247-8960-68F2DE96C60B}" destId="{27304D03-BD8F-4A00-82A4-E5295F53DD3E}" srcOrd="10" destOrd="0" presId="urn:microsoft.com/office/officeart/2005/8/layout/vProcess5"/>
    <dgm:cxn modelId="{C97B27F2-B524-47B2-9343-0B99EE7AA4FC}" type="presParOf" srcId="{C7801255-184E-F247-8960-68F2DE96C60B}" destId="{5D430D7A-D1AD-4027-86D5-D21F58336060}" srcOrd="11" destOrd="0" presId="urn:microsoft.com/office/officeart/2005/8/layout/vProcess5"/>
  </dgm:cxnLst>
  <dgm:bg>
    <a:effectLst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759980-7F0A-104C-8245-5495709734A0}" type="doc">
      <dgm:prSet loTypeId="urn:microsoft.com/office/officeart/2005/8/layout/vProcess5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CCEAEBD-171E-0744-9CAB-DA06E876D696}">
      <dgm:prSet phldrT="[Text]" custT="1"/>
      <dgm:spPr>
        <a:solidFill>
          <a:srgbClr val="FF9B17"/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Promover y sostener un debate regional </a:t>
          </a:r>
          <a:r>
            <a:rPr lang="es-ES" sz="1400" b="0" dirty="0" smtClean="0">
              <a:solidFill>
                <a:schemeClr val="bg2">
                  <a:lumMod val="50000"/>
                </a:schemeClr>
              </a:solidFill>
              <a:latin typeface="+mn-lt"/>
            </a:rPr>
            <a:t>(políticos, investigadores, innovadores, medios de comunicación y público en general)</a:t>
          </a:r>
          <a:endParaRPr lang="en-US" sz="14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45E53E86-80B3-AF43-B05B-B096DA59A041}" type="sibTrans" cxnId="{2AB41BD5-80D2-7341-A34D-43EE1AC981BC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</a:gradFill>
      </dgm:spPr>
      <dgm:t>
        <a:bodyPr/>
        <a:lstStyle/>
        <a:p>
          <a:endParaRPr lang="en-US"/>
        </a:p>
      </dgm:t>
    </dgm:pt>
    <dgm:pt modelId="{529E0DBE-3B83-1944-AC03-0EFEC2C903BE}" type="parTrans" cxnId="{2AB41BD5-80D2-7341-A34D-43EE1AC981BC}">
      <dgm:prSet/>
      <dgm:spPr/>
      <dgm:t>
        <a:bodyPr/>
        <a:lstStyle/>
        <a:p>
          <a:endParaRPr lang="en-US"/>
        </a:p>
      </dgm:t>
    </dgm:pt>
    <dgm:pt modelId="{E6971754-EB69-8D43-A0FF-66492F1142B3}">
      <dgm:prSet phldrT="[Text]" custT="1"/>
      <dgm:spPr>
        <a:solidFill>
          <a:schemeClr val="bg1">
            <a:lumMod val="6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Fomentar la cooperación </a:t>
          </a:r>
          <a:r>
            <a:rPr lang="es-ES" sz="1400" b="0" dirty="0" smtClean="0">
              <a:solidFill>
                <a:schemeClr val="bg2">
                  <a:lumMod val="50000"/>
                </a:schemeClr>
              </a:solidFill>
              <a:latin typeface="+mn-lt"/>
            </a:rPr>
            <a:t>entre la investigación y la empresa, telecomunicaciones, centros de salud, médicos, pacientes y organismos de salud</a:t>
          </a:r>
          <a:endParaRPr lang="en-US" sz="1400" b="0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DC6A73FA-A4B5-314B-8F43-BB2F5D88DF37}" type="parTrans" cxnId="{32F9B3B0-3D91-C742-8B44-CCC07EF7AE8B}">
      <dgm:prSet/>
      <dgm:spPr/>
      <dgm:t>
        <a:bodyPr/>
        <a:lstStyle/>
        <a:p>
          <a:endParaRPr lang="en-US"/>
        </a:p>
      </dgm:t>
    </dgm:pt>
    <dgm:pt modelId="{3C23693B-B573-F149-8CF3-8C25F9C9C7BB}" type="sibTrans" cxnId="{32F9B3B0-3D91-C742-8B44-CCC07EF7AE8B}">
      <dgm:prSet/>
      <dgm:spPr/>
      <dgm:t>
        <a:bodyPr/>
        <a:lstStyle/>
        <a:p>
          <a:endParaRPr lang="en-US"/>
        </a:p>
      </dgm:t>
    </dgm:pt>
    <dgm:pt modelId="{CA0B2014-E724-994E-B6D3-51BBFB32FBA1}">
      <dgm:prSet custT="1"/>
      <dgm:spPr>
        <a:solidFill>
          <a:schemeClr val="bg1">
            <a:lumMod val="7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Realizar un análisis en profundidad </a:t>
          </a:r>
          <a:endParaRPr lang="en-US" sz="18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095F908D-E475-5A4D-BC5E-13B2F3EC3372}" type="parTrans" cxnId="{16673B6B-D029-E348-80CB-D9CB522E46BE}">
      <dgm:prSet/>
      <dgm:spPr/>
      <dgm:t>
        <a:bodyPr/>
        <a:lstStyle/>
        <a:p>
          <a:endParaRPr lang="en-US"/>
        </a:p>
      </dgm:t>
    </dgm:pt>
    <dgm:pt modelId="{A3897E8B-4E77-6E4D-8874-0DB1D0AAD727}" type="sibTrans" cxnId="{16673B6B-D029-E348-80CB-D9CB522E46BE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</a:gradFill>
      </dgm:spPr>
      <dgm:t>
        <a:bodyPr/>
        <a:lstStyle/>
        <a:p>
          <a:endParaRPr lang="en-US" dirty="0"/>
        </a:p>
      </dgm:t>
    </dgm:pt>
    <dgm:pt modelId="{C7801255-184E-F247-8960-68F2DE96C60B}" type="pres">
      <dgm:prSet presAssocID="{C4759980-7F0A-104C-8245-5495709734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156CB8-2272-D14A-B689-122C014F34DE}" type="pres">
      <dgm:prSet presAssocID="{C4759980-7F0A-104C-8245-5495709734A0}" presName="dummyMaxCanvas" presStyleCnt="0">
        <dgm:presLayoutVars/>
      </dgm:prSet>
      <dgm:spPr/>
    </dgm:pt>
    <dgm:pt modelId="{6F47F86F-E070-4842-8972-FFCBADE02D13}" type="pres">
      <dgm:prSet presAssocID="{C4759980-7F0A-104C-8245-5495709734A0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16CAA8-4554-9945-9DB5-974A2DED7AD7}" type="pres">
      <dgm:prSet presAssocID="{C4759980-7F0A-104C-8245-5495709734A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7D66F-D7F7-A848-B0DF-5CF954AF1654}" type="pres">
      <dgm:prSet presAssocID="{C4759980-7F0A-104C-8245-5495709734A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2A0E7D-B0DA-244E-9874-32841C6AB5FD}" type="pres">
      <dgm:prSet presAssocID="{C4759980-7F0A-104C-8245-5495709734A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ECE16-7351-5646-B752-BB6F06975F0C}" type="pres">
      <dgm:prSet presAssocID="{C4759980-7F0A-104C-8245-5495709734A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549BFB-38AA-1B4A-8386-2C34D15D3D2C}" type="pres">
      <dgm:prSet presAssocID="{C4759980-7F0A-104C-8245-5495709734A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5270DE-2E8A-E249-9554-D9D4FA0D7DD6}" type="pres">
      <dgm:prSet presAssocID="{C4759980-7F0A-104C-8245-5495709734A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67E7D-BA0A-6648-A7D9-C0BDB29D3B06}" type="pres">
      <dgm:prSet presAssocID="{C4759980-7F0A-104C-8245-5495709734A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0C3663-4554-45E4-8230-343BB5A4F25D}" type="presOf" srcId="{E6971754-EB69-8D43-A0FF-66492F1142B3}" destId="{6707D66F-D7F7-A848-B0DF-5CF954AF1654}" srcOrd="0" destOrd="0" presId="urn:microsoft.com/office/officeart/2005/8/layout/vProcess5"/>
    <dgm:cxn modelId="{32F9B3B0-3D91-C742-8B44-CCC07EF7AE8B}" srcId="{C4759980-7F0A-104C-8245-5495709734A0}" destId="{E6971754-EB69-8D43-A0FF-66492F1142B3}" srcOrd="2" destOrd="0" parTransId="{DC6A73FA-A4B5-314B-8F43-BB2F5D88DF37}" sibTransId="{3C23693B-B573-F149-8CF3-8C25F9C9C7BB}"/>
    <dgm:cxn modelId="{FFE6380D-1E46-4547-A29A-A9E73E06BE1A}" type="presOf" srcId="{A3897E8B-4E77-6E4D-8874-0DB1D0AAD727}" destId="{200ECE16-7351-5646-B752-BB6F06975F0C}" srcOrd="0" destOrd="0" presId="urn:microsoft.com/office/officeart/2005/8/layout/vProcess5"/>
    <dgm:cxn modelId="{504933E8-A5B4-4D86-B596-6FEC9B9E2979}" type="presOf" srcId="{CA0B2014-E724-994E-B6D3-51BBFB32FBA1}" destId="{485270DE-2E8A-E249-9554-D9D4FA0D7DD6}" srcOrd="1" destOrd="0" presId="urn:microsoft.com/office/officeart/2005/8/layout/vProcess5"/>
    <dgm:cxn modelId="{49413D34-78E3-49C8-AB1D-9DFDC7BBDA47}" type="presOf" srcId="{1CCEAEBD-171E-0744-9CAB-DA06E876D696}" destId="{6F47F86F-E070-4842-8972-FFCBADE02D13}" srcOrd="0" destOrd="0" presId="urn:microsoft.com/office/officeart/2005/8/layout/vProcess5"/>
    <dgm:cxn modelId="{16673B6B-D029-E348-80CB-D9CB522E46BE}" srcId="{C4759980-7F0A-104C-8245-5495709734A0}" destId="{CA0B2014-E724-994E-B6D3-51BBFB32FBA1}" srcOrd="1" destOrd="0" parTransId="{095F908D-E475-5A4D-BC5E-13B2F3EC3372}" sibTransId="{A3897E8B-4E77-6E4D-8874-0DB1D0AAD727}"/>
    <dgm:cxn modelId="{FAFE9EFD-1184-4851-B6AA-A6119297B093}" type="presOf" srcId="{C4759980-7F0A-104C-8245-5495709734A0}" destId="{C7801255-184E-F247-8960-68F2DE96C60B}" srcOrd="0" destOrd="0" presId="urn:microsoft.com/office/officeart/2005/8/layout/vProcess5"/>
    <dgm:cxn modelId="{2AB41BD5-80D2-7341-A34D-43EE1AC981BC}" srcId="{C4759980-7F0A-104C-8245-5495709734A0}" destId="{1CCEAEBD-171E-0744-9CAB-DA06E876D696}" srcOrd="0" destOrd="0" parTransId="{529E0DBE-3B83-1944-AC03-0EFEC2C903BE}" sibTransId="{45E53E86-80B3-AF43-B05B-B096DA59A041}"/>
    <dgm:cxn modelId="{7A1F31CC-D6EF-491D-AB73-EF78EBDC93D6}" type="presOf" srcId="{1CCEAEBD-171E-0744-9CAB-DA06E876D696}" destId="{F2549BFB-38AA-1B4A-8386-2C34D15D3D2C}" srcOrd="1" destOrd="0" presId="urn:microsoft.com/office/officeart/2005/8/layout/vProcess5"/>
    <dgm:cxn modelId="{1F64A036-912F-43E4-9DD3-7CB34EBC27F4}" type="presOf" srcId="{45E53E86-80B3-AF43-B05B-B096DA59A041}" destId="{912A0E7D-B0DA-244E-9874-32841C6AB5FD}" srcOrd="0" destOrd="0" presId="urn:microsoft.com/office/officeart/2005/8/layout/vProcess5"/>
    <dgm:cxn modelId="{4F8646AE-4ACA-4607-8476-EA0BFE9102B2}" type="presOf" srcId="{E6971754-EB69-8D43-A0FF-66492F1142B3}" destId="{EBD67E7D-BA0A-6648-A7D9-C0BDB29D3B06}" srcOrd="1" destOrd="0" presId="urn:microsoft.com/office/officeart/2005/8/layout/vProcess5"/>
    <dgm:cxn modelId="{AEAFBD52-155F-4858-B0FC-E597B4950DE5}" type="presOf" srcId="{CA0B2014-E724-994E-B6D3-51BBFB32FBA1}" destId="{6416CAA8-4554-9945-9DB5-974A2DED7AD7}" srcOrd="0" destOrd="0" presId="urn:microsoft.com/office/officeart/2005/8/layout/vProcess5"/>
    <dgm:cxn modelId="{FF6AE5DF-4F9A-4DAE-B5AC-445BD7667E82}" type="presParOf" srcId="{C7801255-184E-F247-8960-68F2DE96C60B}" destId="{7D156CB8-2272-D14A-B689-122C014F34DE}" srcOrd="0" destOrd="0" presId="urn:microsoft.com/office/officeart/2005/8/layout/vProcess5"/>
    <dgm:cxn modelId="{469595FA-EC14-46AE-BB2D-4E2AED1A2F90}" type="presParOf" srcId="{C7801255-184E-F247-8960-68F2DE96C60B}" destId="{6F47F86F-E070-4842-8972-FFCBADE02D13}" srcOrd="1" destOrd="0" presId="urn:microsoft.com/office/officeart/2005/8/layout/vProcess5"/>
    <dgm:cxn modelId="{0CD961DD-8C42-450A-B5E9-EA5F683C0840}" type="presParOf" srcId="{C7801255-184E-F247-8960-68F2DE96C60B}" destId="{6416CAA8-4554-9945-9DB5-974A2DED7AD7}" srcOrd="2" destOrd="0" presId="urn:microsoft.com/office/officeart/2005/8/layout/vProcess5"/>
    <dgm:cxn modelId="{A3214E81-130B-4B04-AF44-D14C0EC2D248}" type="presParOf" srcId="{C7801255-184E-F247-8960-68F2DE96C60B}" destId="{6707D66F-D7F7-A848-B0DF-5CF954AF1654}" srcOrd="3" destOrd="0" presId="urn:microsoft.com/office/officeart/2005/8/layout/vProcess5"/>
    <dgm:cxn modelId="{0B7C48AC-A3C5-4398-8DB8-0D8FA2A0284C}" type="presParOf" srcId="{C7801255-184E-F247-8960-68F2DE96C60B}" destId="{912A0E7D-B0DA-244E-9874-32841C6AB5FD}" srcOrd="4" destOrd="0" presId="urn:microsoft.com/office/officeart/2005/8/layout/vProcess5"/>
    <dgm:cxn modelId="{E338195B-FB80-495D-9BBB-1C8AE6107722}" type="presParOf" srcId="{C7801255-184E-F247-8960-68F2DE96C60B}" destId="{200ECE16-7351-5646-B752-BB6F06975F0C}" srcOrd="5" destOrd="0" presId="urn:microsoft.com/office/officeart/2005/8/layout/vProcess5"/>
    <dgm:cxn modelId="{FDC33832-D486-476D-A7A8-073F5E0739BE}" type="presParOf" srcId="{C7801255-184E-F247-8960-68F2DE96C60B}" destId="{F2549BFB-38AA-1B4A-8386-2C34D15D3D2C}" srcOrd="6" destOrd="0" presId="urn:microsoft.com/office/officeart/2005/8/layout/vProcess5"/>
    <dgm:cxn modelId="{ED53FA75-87FA-44C1-B53B-A697ADEA1A72}" type="presParOf" srcId="{C7801255-184E-F247-8960-68F2DE96C60B}" destId="{485270DE-2E8A-E249-9554-D9D4FA0D7DD6}" srcOrd="7" destOrd="0" presId="urn:microsoft.com/office/officeart/2005/8/layout/vProcess5"/>
    <dgm:cxn modelId="{58157F1C-BB50-4096-9D69-495B54636FC3}" type="presParOf" srcId="{C7801255-184E-F247-8960-68F2DE96C60B}" destId="{EBD67E7D-BA0A-6648-A7D9-C0BDB29D3B06}" srcOrd="8" destOrd="0" presId="urn:microsoft.com/office/officeart/2005/8/layout/vProcess5"/>
  </dgm:cxnLst>
  <dgm:bg>
    <a:effectLst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759980-7F0A-104C-8245-5495709734A0}" type="doc">
      <dgm:prSet loTypeId="urn:microsoft.com/office/officeart/2005/8/layout/vProcess5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CCEAEBD-171E-0744-9CAB-DA06E876D696}">
      <dgm:prSet phldrT="[Text]" custT="1"/>
      <dgm:spPr>
        <a:solidFill>
          <a:srgbClr val="FF9B17"/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Desarrollar Estrategias de </a:t>
          </a:r>
          <a:r>
            <a:rPr lang="es-ES" sz="1800" b="1" i="1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Connected</a:t>
          </a:r>
          <a:r>
            <a:rPr lang="es-ES" sz="1800" b="1" i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i="1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health</a:t>
          </a:r>
          <a:r>
            <a:rPr lang="es-ES" sz="1800" b="1" i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y </a:t>
          </a:r>
          <a:r>
            <a:rPr lang="es-ES" sz="1800" b="1" i="1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health</a:t>
          </a:r>
          <a:r>
            <a:rPr lang="es-ES" sz="1800" b="1" i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i="1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mobile</a:t>
          </a:r>
          <a:r>
            <a:rPr lang="es-ES" sz="1800" b="1" i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en América Latina</a:t>
          </a:r>
          <a:endParaRPr lang="en-US" sz="18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45E53E86-80B3-AF43-B05B-B096DA59A041}" type="sibTrans" cxnId="{2AB41BD5-80D2-7341-A34D-43EE1AC981BC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</a:gradFill>
      </dgm:spPr>
      <dgm:t>
        <a:bodyPr/>
        <a:lstStyle/>
        <a:p>
          <a:endParaRPr lang="en-US"/>
        </a:p>
      </dgm:t>
    </dgm:pt>
    <dgm:pt modelId="{529E0DBE-3B83-1944-AC03-0EFEC2C903BE}" type="parTrans" cxnId="{2AB41BD5-80D2-7341-A34D-43EE1AC981BC}">
      <dgm:prSet/>
      <dgm:spPr/>
      <dgm:t>
        <a:bodyPr/>
        <a:lstStyle/>
        <a:p>
          <a:endParaRPr lang="en-US"/>
        </a:p>
      </dgm:t>
    </dgm:pt>
    <dgm:pt modelId="{E6971754-EB69-8D43-A0FF-66492F1142B3}">
      <dgm:prSet phldrT="[Text]" custT="1"/>
      <dgm:spPr>
        <a:solidFill>
          <a:schemeClr val="bg1">
            <a:lumMod val="6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Generar Programas de capacitación y de tesis doctorales</a:t>
          </a:r>
          <a:endParaRPr lang="en-US" sz="18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DC6A73FA-A4B5-314B-8F43-BB2F5D88DF37}" type="parTrans" cxnId="{32F9B3B0-3D91-C742-8B44-CCC07EF7AE8B}">
      <dgm:prSet/>
      <dgm:spPr/>
      <dgm:t>
        <a:bodyPr/>
        <a:lstStyle/>
        <a:p>
          <a:endParaRPr lang="en-US"/>
        </a:p>
      </dgm:t>
    </dgm:pt>
    <dgm:pt modelId="{3C23693B-B573-F149-8CF3-8C25F9C9C7BB}" type="sibTrans" cxnId="{32F9B3B0-3D91-C742-8B44-CCC07EF7AE8B}">
      <dgm:prSet/>
      <dgm:spPr/>
      <dgm:t>
        <a:bodyPr/>
        <a:lstStyle/>
        <a:p>
          <a:endParaRPr lang="en-US"/>
        </a:p>
      </dgm:t>
    </dgm:pt>
    <dgm:pt modelId="{CA0B2014-E724-994E-B6D3-51BBFB32FBA1}">
      <dgm:prSet custT="1"/>
      <dgm:spPr>
        <a:solidFill>
          <a:schemeClr val="bg1">
            <a:lumMod val="7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Crear un </a:t>
          </a:r>
          <a:r>
            <a:rPr lang="es-ES" sz="1800" b="1" i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Living </a:t>
          </a:r>
          <a:r>
            <a:rPr lang="es-ES" sz="1800" b="1" i="1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Lab</a:t>
          </a:r>
          <a:r>
            <a:rPr lang="es-ES" sz="1800" b="1" i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para el testeo de soluciones </a:t>
          </a:r>
          <a:r>
            <a:rPr lang="es-ES" sz="1800" b="1" i="1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mHealth</a:t>
          </a:r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 en América Latina</a:t>
          </a:r>
          <a:endParaRPr lang="en-US" sz="18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095F908D-E475-5A4D-BC5E-13B2F3EC3372}" type="parTrans" cxnId="{16673B6B-D029-E348-80CB-D9CB522E46BE}">
      <dgm:prSet/>
      <dgm:spPr/>
      <dgm:t>
        <a:bodyPr/>
        <a:lstStyle/>
        <a:p>
          <a:endParaRPr lang="en-US"/>
        </a:p>
      </dgm:t>
    </dgm:pt>
    <dgm:pt modelId="{A3897E8B-4E77-6E4D-8874-0DB1D0AAD727}" type="sibTrans" cxnId="{16673B6B-D029-E348-80CB-D9CB522E46BE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</a:gradFill>
      </dgm:spPr>
      <dgm:t>
        <a:bodyPr/>
        <a:lstStyle/>
        <a:p>
          <a:endParaRPr lang="en-US" dirty="0"/>
        </a:p>
      </dgm:t>
    </dgm:pt>
    <dgm:pt modelId="{C7801255-184E-F247-8960-68F2DE96C60B}" type="pres">
      <dgm:prSet presAssocID="{C4759980-7F0A-104C-8245-5495709734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156CB8-2272-D14A-B689-122C014F34DE}" type="pres">
      <dgm:prSet presAssocID="{C4759980-7F0A-104C-8245-5495709734A0}" presName="dummyMaxCanvas" presStyleCnt="0">
        <dgm:presLayoutVars/>
      </dgm:prSet>
      <dgm:spPr/>
    </dgm:pt>
    <dgm:pt modelId="{6F47F86F-E070-4842-8972-FFCBADE02D13}" type="pres">
      <dgm:prSet presAssocID="{C4759980-7F0A-104C-8245-5495709734A0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16CAA8-4554-9945-9DB5-974A2DED7AD7}" type="pres">
      <dgm:prSet presAssocID="{C4759980-7F0A-104C-8245-5495709734A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7D66F-D7F7-A848-B0DF-5CF954AF1654}" type="pres">
      <dgm:prSet presAssocID="{C4759980-7F0A-104C-8245-5495709734A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2A0E7D-B0DA-244E-9874-32841C6AB5FD}" type="pres">
      <dgm:prSet presAssocID="{C4759980-7F0A-104C-8245-5495709734A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ECE16-7351-5646-B752-BB6F06975F0C}" type="pres">
      <dgm:prSet presAssocID="{C4759980-7F0A-104C-8245-5495709734A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549BFB-38AA-1B4A-8386-2C34D15D3D2C}" type="pres">
      <dgm:prSet presAssocID="{C4759980-7F0A-104C-8245-5495709734A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5270DE-2E8A-E249-9554-D9D4FA0D7DD6}" type="pres">
      <dgm:prSet presAssocID="{C4759980-7F0A-104C-8245-5495709734A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67E7D-BA0A-6648-A7D9-C0BDB29D3B06}" type="pres">
      <dgm:prSet presAssocID="{C4759980-7F0A-104C-8245-5495709734A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30BF9D-2683-44C3-94D2-DF080C984B4F}" type="presOf" srcId="{A3897E8B-4E77-6E4D-8874-0DB1D0AAD727}" destId="{200ECE16-7351-5646-B752-BB6F06975F0C}" srcOrd="0" destOrd="0" presId="urn:microsoft.com/office/officeart/2005/8/layout/vProcess5"/>
    <dgm:cxn modelId="{32F9B3B0-3D91-C742-8B44-CCC07EF7AE8B}" srcId="{C4759980-7F0A-104C-8245-5495709734A0}" destId="{E6971754-EB69-8D43-A0FF-66492F1142B3}" srcOrd="2" destOrd="0" parTransId="{DC6A73FA-A4B5-314B-8F43-BB2F5D88DF37}" sibTransId="{3C23693B-B573-F149-8CF3-8C25F9C9C7BB}"/>
    <dgm:cxn modelId="{9F140434-A9D2-4CAB-B1C2-4C73178482E5}" type="presOf" srcId="{CA0B2014-E724-994E-B6D3-51BBFB32FBA1}" destId="{6416CAA8-4554-9945-9DB5-974A2DED7AD7}" srcOrd="0" destOrd="0" presId="urn:microsoft.com/office/officeart/2005/8/layout/vProcess5"/>
    <dgm:cxn modelId="{7D796A7C-43DB-4FD2-8B7C-8EF3A377A122}" type="presOf" srcId="{CA0B2014-E724-994E-B6D3-51BBFB32FBA1}" destId="{485270DE-2E8A-E249-9554-D9D4FA0D7DD6}" srcOrd="1" destOrd="0" presId="urn:microsoft.com/office/officeart/2005/8/layout/vProcess5"/>
    <dgm:cxn modelId="{16673B6B-D029-E348-80CB-D9CB522E46BE}" srcId="{C4759980-7F0A-104C-8245-5495709734A0}" destId="{CA0B2014-E724-994E-B6D3-51BBFB32FBA1}" srcOrd="1" destOrd="0" parTransId="{095F908D-E475-5A4D-BC5E-13B2F3EC3372}" sibTransId="{A3897E8B-4E77-6E4D-8874-0DB1D0AAD727}"/>
    <dgm:cxn modelId="{2AB41BD5-80D2-7341-A34D-43EE1AC981BC}" srcId="{C4759980-7F0A-104C-8245-5495709734A0}" destId="{1CCEAEBD-171E-0744-9CAB-DA06E876D696}" srcOrd="0" destOrd="0" parTransId="{529E0DBE-3B83-1944-AC03-0EFEC2C903BE}" sibTransId="{45E53E86-80B3-AF43-B05B-B096DA59A041}"/>
    <dgm:cxn modelId="{B5B5A73C-D8D1-4C17-B87F-EE6F7DCDB388}" type="presOf" srcId="{1CCEAEBD-171E-0744-9CAB-DA06E876D696}" destId="{F2549BFB-38AA-1B4A-8386-2C34D15D3D2C}" srcOrd="1" destOrd="0" presId="urn:microsoft.com/office/officeart/2005/8/layout/vProcess5"/>
    <dgm:cxn modelId="{B5A4B71C-4BAB-4AB4-A9B4-2DC7D2DB7E47}" type="presOf" srcId="{1CCEAEBD-171E-0744-9CAB-DA06E876D696}" destId="{6F47F86F-E070-4842-8972-FFCBADE02D13}" srcOrd="0" destOrd="0" presId="urn:microsoft.com/office/officeart/2005/8/layout/vProcess5"/>
    <dgm:cxn modelId="{1F0C847E-CA4B-421F-B5D2-B3F5CC93924E}" type="presOf" srcId="{C4759980-7F0A-104C-8245-5495709734A0}" destId="{C7801255-184E-F247-8960-68F2DE96C60B}" srcOrd="0" destOrd="0" presId="urn:microsoft.com/office/officeart/2005/8/layout/vProcess5"/>
    <dgm:cxn modelId="{16363CD1-5208-4D72-BC04-28371BF2185B}" type="presOf" srcId="{E6971754-EB69-8D43-A0FF-66492F1142B3}" destId="{EBD67E7D-BA0A-6648-A7D9-C0BDB29D3B06}" srcOrd="1" destOrd="0" presId="urn:microsoft.com/office/officeart/2005/8/layout/vProcess5"/>
    <dgm:cxn modelId="{6211D8FE-4E18-41D6-A6C8-75C0C6304B9C}" type="presOf" srcId="{45E53E86-80B3-AF43-B05B-B096DA59A041}" destId="{912A0E7D-B0DA-244E-9874-32841C6AB5FD}" srcOrd="0" destOrd="0" presId="urn:microsoft.com/office/officeart/2005/8/layout/vProcess5"/>
    <dgm:cxn modelId="{984165FB-F811-4C2E-91A2-A49A8953869A}" type="presOf" srcId="{E6971754-EB69-8D43-A0FF-66492F1142B3}" destId="{6707D66F-D7F7-A848-B0DF-5CF954AF1654}" srcOrd="0" destOrd="0" presId="urn:microsoft.com/office/officeart/2005/8/layout/vProcess5"/>
    <dgm:cxn modelId="{03435C04-29AB-4A6B-849D-98FCA4A89329}" type="presParOf" srcId="{C7801255-184E-F247-8960-68F2DE96C60B}" destId="{7D156CB8-2272-D14A-B689-122C014F34DE}" srcOrd="0" destOrd="0" presId="urn:microsoft.com/office/officeart/2005/8/layout/vProcess5"/>
    <dgm:cxn modelId="{DB27D2E4-5A4D-4DB3-8ED6-AECDECB425B0}" type="presParOf" srcId="{C7801255-184E-F247-8960-68F2DE96C60B}" destId="{6F47F86F-E070-4842-8972-FFCBADE02D13}" srcOrd="1" destOrd="0" presId="urn:microsoft.com/office/officeart/2005/8/layout/vProcess5"/>
    <dgm:cxn modelId="{90EB7CAE-A64A-49EA-8399-6C266BD767C5}" type="presParOf" srcId="{C7801255-184E-F247-8960-68F2DE96C60B}" destId="{6416CAA8-4554-9945-9DB5-974A2DED7AD7}" srcOrd="2" destOrd="0" presId="urn:microsoft.com/office/officeart/2005/8/layout/vProcess5"/>
    <dgm:cxn modelId="{055FE8AC-7067-427F-B205-4653955D7037}" type="presParOf" srcId="{C7801255-184E-F247-8960-68F2DE96C60B}" destId="{6707D66F-D7F7-A848-B0DF-5CF954AF1654}" srcOrd="3" destOrd="0" presId="urn:microsoft.com/office/officeart/2005/8/layout/vProcess5"/>
    <dgm:cxn modelId="{A4460AC6-4E03-43C2-9EEB-90EC4A883054}" type="presParOf" srcId="{C7801255-184E-F247-8960-68F2DE96C60B}" destId="{912A0E7D-B0DA-244E-9874-32841C6AB5FD}" srcOrd="4" destOrd="0" presId="urn:microsoft.com/office/officeart/2005/8/layout/vProcess5"/>
    <dgm:cxn modelId="{1D82905D-D4E3-4416-B03B-AA417E55C1BA}" type="presParOf" srcId="{C7801255-184E-F247-8960-68F2DE96C60B}" destId="{200ECE16-7351-5646-B752-BB6F06975F0C}" srcOrd="5" destOrd="0" presId="urn:microsoft.com/office/officeart/2005/8/layout/vProcess5"/>
    <dgm:cxn modelId="{FC52C7E4-C348-4410-A8C7-E5CA034D6557}" type="presParOf" srcId="{C7801255-184E-F247-8960-68F2DE96C60B}" destId="{F2549BFB-38AA-1B4A-8386-2C34D15D3D2C}" srcOrd="6" destOrd="0" presId="urn:microsoft.com/office/officeart/2005/8/layout/vProcess5"/>
    <dgm:cxn modelId="{532FD017-6129-45A0-BA55-819B1177AD03}" type="presParOf" srcId="{C7801255-184E-F247-8960-68F2DE96C60B}" destId="{485270DE-2E8A-E249-9554-D9D4FA0D7DD6}" srcOrd="7" destOrd="0" presId="urn:microsoft.com/office/officeart/2005/8/layout/vProcess5"/>
    <dgm:cxn modelId="{10002723-660C-4746-9976-FD9D8988B0EE}" type="presParOf" srcId="{C7801255-184E-F247-8960-68F2DE96C60B}" destId="{EBD67E7D-BA0A-6648-A7D9-C0BDB29D3B06}" srcOrd="8" destOrd="0" presId="urn:microsoft.com/office/officeart/2005/8/layout/vProcess5"/>
  </dgm:cxnLst>
  <dgm:bg>
    <a:effectLst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759980-7F0A-104C-8245-5495709734A0}" type="doc">
      <dgm:prSet loTypeId="urn:microsoft.com/office/officeart/2005/8/layout/vProcess5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CCEAEBD-171E-0744-9CAB-DA06E876D696}">
      <dgm:prSet phldrT="[Text]" custT="1"/>
      <dgm:spPr>
        <a:solidFill>
          <a:srgbClr val="FF9B17"/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ES" sz="18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Transferir los resultados de esta investigación a la Sociedad, al Sector tecnológico, a los responsables políticos, a los reguladores y a los que financian la asistencia sanitaria (gobiernos o proveedores privados) </a:t>
          </a:r>
          <a:endParaRPr lang="en-US" sz="18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45E53E86-80B3-AF43-B05B-B096DA59A041}" type="sibTrans" cxnId="{2AB41BD5-80D2-7341-A34D-43EE1AC981BC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</a:gradFill>
      </dgm:spPr>
      <dgm:t>
        <a:bodyPr/>
        <a:lstStyle/>
        <a:p>
          <a:endParaRPr lang="en-US"/>
        </a:p>
      </dgm:t>
    </dgm:pt>
    <dgm:pt modelId="{529E0DBE-3B83-1944-AC03-0EFEC2C903BE}" type="parTrans" cxnId="{2AB41BD5-80D2-7341-A34D-43EE1AC981BC}">
      <dgm:prSet/>
      <dgm:spPr/>
      <dgm:t>
        <a:bodyPr/>
        <a:lstStyle/>
        <a:p>
          <a:endParaRPr lang="en-US"/>
        </a:p>
      </dgm:t>
    </dgm:pt>
    <dgm:pt modelId="{C7801255-184E-F247-8960-68F2DE96C60B}" type="pres">
      <dgm:prSet presAssocID="{C4759980-7F0A-104C-8245-5495709734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156CB8-2272-D14A-B689-122C014F34DE}" type="pres">
      <dgm:prSet presAssocID="{C4759980-7F0A-104C-8245-5495709734A0}" presName="dummyMaxCanvas" presStyleCnt="0">
        <dgm:presLayoutVars/>
      </dgm:prSet>
      <dgm:spPr/>
    </dgm:pt>
    <dgm:pt modelId="{C6B73421-B1E3-42CF-9D71-1E8740F25B05}" type="pres">
      <dgm:prSet presAssocID="{C4759980-7F0A-104C-8245-5495709734A0}" presName="OneNode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2AB41BD5-80D2-7341-A34D-43EE1AC981BC}" srcId="{C4759980-7F0A-104C-8245-5495709734A0}" destId="{1CCEAEBD-171E-0744-9CAB-DA06E876D696}" srcOrd="0" destOrd="0" parTransId="{529E0DBE-3B83-1944-AC03-0EFEC2C903BE}" sibTransId="{45E53E86-80B3-AF43-B05B-B096DA59A041}"/>
    <dgm:cxn modelId="{B9CCBB67-5D5A-491D-91BB-CEDCAA2E3C80}" type="presOf" srcId="{C4759980-7F0A-104C-8245-5495709734A0}" destId="{C7801255-184E-F247-8960-68F2DE96C60B}" srcOrd="0" destOrd="0" presId="urn:microsoft.com/office/officeart/2005/8/layout/vProcess5"/>
    <dgm:cxn modelId="{B43AF398-EFD1-4EB0-B255-55B3ABE59631}" type="presOf" srcId="{1CCEAEBD-171E-0744-9CAB-DA06E876D696}" destId="{C6B73421-B1E3-42CF-9D71-1E8740F25B05}" srcOrd="0" destOrd="0" presId="urn:microsoft.com/office/officeart/2005/8/layout/vProcess5"/>
    <dgm:cxn modelId="{F79DA563-379D-4C3C-929D-C63D05E906CA}" type="presParOf" srcId="{C7801255-184E-F247-8960-68F2DE96C60B}" destId="{7D156CB8-2272-D14A-B689-122C014F34DE}" srcOrd="0" destOrd="0" presId="urn:microsoft.com/office/officeart/2005/8/layout/vProcess5"/>
    <dgm:cxn modelId="{F9307B41-F535-4134-9DE9-4E8608668E93}" type="presParOf" srcId="{C7801255-184E-F247-8960-68F2DE96C60B}" destId="{C6B73421-B1E3-42CF-9D71-1E8740F25B05}" srcOrd="1" destOrd="0" presId="urn:microsoft.com/office/officeart/2005/8/layout/vProcess5"/>
  </dgm:cxnLst>
  <dgm:bg>
    <a:effectLst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759980-7F0A-104C-8245-5495709734A0}" type="doc">
      <dgm:prSet loTypeId="urn:microsoft.com/office/officeart/2005/8/layout/hList7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CCEAEBD-171E-0744-9CAB-DA06E876D696}">
      <dgm:prSet phldrT="[Text]" custT="1"/>
      <dgm:spPr>
        <a:solidFill>
          <a:srgbClr val="FF9B17"/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CO" sz="1800" b="1" dirty="0" err="1" smtClean="0">
              <a:latin typeface="Trebuchet MS" pitchFamily="34" charset="0"/>
            </a:rPr>
            <a:t>Kick</a:t>
          </a:r>
          <a:r>
            <a:rPr lang="es-CO" sz="1800" b="1" dirty="0" smtClean="0">
              <a:latin typeface="Trebuchet MS" pitchFamily="34" charset="0"/>
            </a:rPr>
            <a:t>-Off + RITMOS 2015 </a:t>
          </a:r>
          <a:r>
            <a:rPr lang="es-CO" sz="1800" b="1" i="1" dirty="0" err="1" smtClean="0">
              <a:latin typeface="Trebuchet MS" pitchFamily="34" charset="0"/>
            </a:rPr>
            <a:t>Int</a:t>
          </a:r>
          <a:r>
            <a:rPr lang="es-CO" sz="1800" b="1" i="1" dirty="0" smtClean="0">
              <a:latin typeface="Trebuchet MS" pitchFamily="34" charset="0"/>
            </a:rPr>
            <a:t>. </a:t>
          </a:r>
          <a:r>
            <a:rPr lang="es-CO" sz="1800" b="1" i="1" dirty="0" err="1" smtClean="0">
              <a:latin typeface="Trebuchet MS" pitchFamily="34" charset="0"/>
            </a:rPr>
            <a:t>Workshop</a:t>
          </a:r>
          <a:endParaRPr lang="en-US" sz="1800" b="1" dirty="0">
            <a:solidFill>
              <a:schemeClr val="bg1"/>
            </a:solidFill>
            <a:latin typeface="+mn-lt"/>
          </a:endParaRPr>
        </a:p>
      </dgm:t>
    </dgm:pt>
    <dgm:pt modelId="{45E53E86-80B3-AF43-B05B-B096DA59A041}" type="sibTrans" cxnId="{2AB41BD5-80D2-7341-A34D-43EE1AC981BC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</a:gradFill>
      </dgm:spPr>
      <dgm:t>
        <a:bodyPr/>
        <a:lstStyle/>
        <a:p>
          <a:endParaRPr lang="en-US"/>
        </a:p>
      </dgm:t>
    </dgm:pt>
    <dgm:pt modelId="{529E0DBE-3B83-1944-AC03-0EFEC2C903BE}" type="parTrans" cxnId="{2AB41BD5-80D2-7341-A34D-43EE1AC981BC}">
      <dgm:prSet/>
      <dgm:spPr/>
      <dgm:t>
        <a:bodyPr/>
        <a:lstStyle/>
        <a:p>
          <a:endParaRPr lang="en-US"/>
        </a:p>
      </dgm:t>
    </dgm:pt>
    <dgm:pt modelId="{E6971754-EB69-8D43-A0FF-66492F1142B3}">
      <dgm:prSet phldrT="[Text]" custT="1"/>
      <dgm:spPr>
        <a:solidFill>
          <a:schemeClr val="bg1">
            <a:lumMod val="6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CO" sz="1800" b="1" dirty="0" err="1" smtClean="0">
              <a:latin typeface="Trebuchet MS" pitchFamily="34" charset="0"/>
            </a:rPr>
            <a:t>Trimestralmente</a:t>
          </a:r>
          <a:r>
            <a:rPr lang="es-CO" sz="1800" b="1" i="1" dirty="0" err="1" smtClean="0">
              <a:latin typeface="Trebuchet MS" pitchFamily="34" charset="0"/>
            </a:rPr>
            <a:t>Up</a:t>
          </a:r>
          <a:r>
            <a:rPr lang="es-CO" sz="1800" b="1" i="1" dirty="0" smtClean="0">
              <a:latin typeface="Trebuchet MS" pitchFamily="34" charset="0"/>
            </a:rPr>
            <a:t> date </a:t>
          </a:r>
          <a:r>
            <a:rPr lang="es-CO" sz="1800" b="1" dirty="0" smtClean="0">
              <a:latin typeface="Trebuchet MS" pitchFamily="34" charset="0"/>
            </a:rPr>
            <a:t>Paquete</a:t>
          </a:r>
          <a:endParaRPr lang="en-US" sz="1800" dirty="0">
            <a:solidFill>
              <a:schemeClr val="bg1"/>
            </a:solidFill>
          </a:endParaRPr>
        </a:p>
      </dgm:t>
    </dgm:pt>
    <dgm:pt modelId="{DC6A73FA-A4B5-314B-8F43-BB2F5D88DF37}" type="parTrans" cxnId="{32F9B3B0-3D91-C742-8B44-CCC07EF7AE8B}">
      <dgm:prSet/>
      <dgm:spPr/>
      <dgm:t>
        <a:bodyPr/>
        <a:lstStyle/>
        <a:p>
          <a:endParaRPr lang="en-US"/>
        </a:p>
      </dgm:t>
    </dgm:pt>
    <dgm:pt modelId="{3C23693B-B573-F149-8CF3-8C25F9C9C7BB}" type="sibTrans" cxnId="{32F9B3B0-3D91-C742-8B44-CCC07EF7AE8B}">
      <dgm:prSet/>
      <dgm:spPr/>
      <dgm:t>
        <a:bodyPr/>
        <a:lstStyle/>
        <a:p>
          <a:endParaRPr lang="en-US"/>
        </a:p>
      </dgm:t>
    </dgm:pt>
    <dgm:pt modelId="{CA0B2014-E724-994E-B6D3-51BBFB32FBA1}">
      <dgm:prSet custT="1"/>
      <dgm:spPr>
        <a:solidFill>
          <a:schemeClr val="bg1">
            <a:lumMod val="7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CO" sz="1800" b="1" dirty="0" err="1" smtClean="0">
              <a:latin typeface="Trebuchet MS" pitchFamily="34" charset="0"/>
            </a:rPr>
            <a:t>Quincenalmenteentre</a:t>
          </a:r>
          <a:r>
            <a:rPr lang="es-CO" sz="1800" b="1" dirty="0" smtClean="0">
              <a:latin typeface="Trebuchet MS" pitchFamily="34" charset="0"/>
            </a:rPr>
            <a:t> coordinadores</a:t>
          </a:r>
          <a:endParaRPr lang="en-US" sz="1800" dirty="0">
            <a:solidFill>
              <a:schemeClr val="bg1"/>
            </a:solidFill>
          </a:endParaRPr>
        </a:p>
      </dgm:t>
    </dgm:pt>
    <dgm:pt modelId="{095F908D-E475-5A4D-BC5E-13B2F3EC3372}" type="parTrans" cxnId="{16673B6B-D029-E348-80CB-D9CB522E46BE}">
      <dgm:prSet/>
      <dgm:spPr/>
      <dgm:t>
        <a:bodyPr/>
        <a:lstStyle/>
        <a:p>
          <a:endParaRPr lang="en-US"/>
        </a:p>
      </dgm:t>
    </dgm:pt>
    <dgm:pt modelId="{A3897E8B-4E77-6E4D-8874-0DB1D0AAD727}" type="sibTrans" cxnId="{16673B6B-D029-E348-80CB-D9CB522E46BE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</a:gradFill>
      </dgm:spPr>
      <dgm:t>
        <a:bodyPr/>
        <a:lstStyle/>
        <a:p>
          <a:endParaRPr lang="en-US" dirty="0"/>
        </a:p>
      </dgm:t>
    </dgm:pt>
    <dgm:pt modelId="{F9C6FFAC-CA83-45C4-9B04-1CB90E248DEC}">
      <dgm:prSet phldrT="[Text]" custT="1"/>
      <dgm:spPr>
        <a:solidFill>
          <a:schemeClr val="bg1">
            <a:lumMod val="65000"/>
          </a:schemeClr>
        </a:solidFill>
        <a:ln>
          <a:noFill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gm:spPr>
      <dgm:t>
        <a:bodyPr/>
        <a:lstStyle/>
        <a:p>
          <a:r>
            <a:rPr lang="es-CO" sz="1800" b="1" dirty="0" smtClean="0">
              <a:latin typeface="Trebuchet MS" pitchFamily="34" charset="0"/>
            </a:rPr>
            <a:t>Anualmente</a:t>
          </a:r>
        </a:p>
        <a:p>
          <a:r>
            <a:rPr lang="es-CO" sz="1800" b="1" i="1" dirty="0" err="1" smtClean="0">
              <a:latin typeface="Trebuchet MS" pitchFamily="34" charset="0"/>
            </a:rPr>
            <a:t>Int</a:t>
          </a:r>
          <a:r>
            <a:rPr lang="es-CO" sz="1800" b="1" i="1" dirty="0" smtClean="0">
              <a:latin typeface="Trebuchet MS" pitchFamily="34" charset="0"/>
            </a:rPr>
            <a:t>. </a:t>
          </a:r>
          <a:r>
            <a:rPr lang="es-CO" sz="1800" b="1" i="1" dirty="0" err="1" smtClean="0">
              <a:latin typeface="Trebuchet MS" pitchFamily="34" charset="0"/>
            </a:rPr>
            <a:t>Workshop</a:t>
          </a:r>
          <a:endParaRPr lang="en-US" sz="1800" i="1" dirty="0">
            <a:solidFill>
              <a:schemeClr val="bg1"/>
            </a:solidFill>
          </a:endParaRPr>
        </a:p>
      </dgm:t>
    </dgm:pt>
    <dgm:pt modelId="{9115DF8C-8EA5-48ED-9DE5-0F31A4E2F80C}" type="parTrans" cxnId="{808E6369-A056-45B8-97DA-5EA7197473BC}">
      <dgm:prSet/>
      <dgm:spPr/>
      <dgm:t>
        <a:bodyPr/>
        <a:lstStyle/>
        <a:p>
          <a:endParaRPr lang="ca-ES"/>
        </a:p>
      </dgm:t>
    </dgm:pt>
    <dgm:pt modelId="{32A5902A-A3CA-44DC-8245-07EB01457328}" type="sibTrans" cxnId="{808E6369-A056-45B8-97DA-5EA7197473BC}">
      <dgm:prSet/>
      <dgm:spPr/>
      <dgm:t>
        <a:bodyPr/>
        <a:lstStyle/>
        <a:p>
          <a:endParaRPr lang="ca-ES"/>
        </a:p>
      </dgm:t>
    </dgm:pt>
    <dgm:pt modelId="{426F1BDC-D311-4DDA-86E5-18F00165AF6A}" type="pres">
      <dgm:prSet presAssocID="{C4759980-7F0A-104C-8245-5495709734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A0EF5296-68A8-467B-8F98-3E118C851ED0}" type="pres">
      <dgm:prSet presAssocID="{C4759980-7F0A-104C-8245-5495709734A0}" presName="fgShape" presStyleLbl="fgShp" presStyleIdx="0" presStyleCnt="1"/>
      <dgm:spPr/>
    </dgm:pt>
    <dgm:pt modelId="{0FDF9ECD-6C0C-46FB-99AF-6B11EEA044AF}" type="pres">
      <dgm:prSet presAssocID="{C4759980-7F0A-104C-8245-5495709734A0}" presName="linComp" presStyleCnt="0"/>
      <dgm:spPr/>
    </dgm:pt>
    <dgm:pt modelId="{A4F17DB0-906E-44F4-815D-DF33562DA339}" type="pres">
      <dgm:prSet presAssocID="{1CCEAEBD-171E-0744-9CAB-DA06E876D696}" presName="compNode" presStyleCnt="0"/>
      <dgm:spPr/>
    </dgm:pt>
    <dgm:pt modelId="{C8DDAEB2-176E-4821-BE8D-4007B19B1B9D}" type="pres">
      <dgm:prSet presAssocID="{1CCEAEBD-171E-0744-9CAB-DA06E876D696}" presName="bkgdShape" presStyleLbl="node1" presStyleIdx="0" presStyleCnt="4"/>
      <dgm:spPr/>
      <dgm:t>
        <a:bodyPr/>
        <a:lstStyle/>
        <a:p>
          <a:endParaRPr lang="ca-ES"/>
        </a:p>
      </dgm:t>
    </dgm:pt>
    <dgm:pt modelId="{3BEC07EB-B563-45F6-A510-7E78847D0E2B}" type="pres">
      <dgm:prSet presAssocID="{1CCEAEBD-171E-0744-9CAB-DA06E876D696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8C66E202-AAA5-4F1B-8DF8-20E27BD07929}" type="pres">
      <dgm:prSet presAssocID="{1CCEAEBD-171E-0744-9CAB-DA06E876D696}" presName="invisiNode" presStyleLbl="node1" presStyleIdx="0" presStyleCnt="4"/>
      <dgm:spPr/>
    </dgm:pt>
    <dgm:pt modelId="{4E8AFFC4-768A-440F-BF5B-3CD279F18C97}" type="pres">
      <dgm:prSet presAssocID="{1CCEAEBD-171E-0744-9CAB-DA06E876D696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ca-ES"/>
        </a:p>
      </dgm:t>
    </dgm:pt>
    <dgm:pt modelId="{7778420D-AA47-48F9-9596-F7059ECBF88B}" type="pres">
      <dgm:prSet presAssocID="{45E53E86-80B3-AF43-B05B-B096DA59A041}" presName="sibTrans" presStyleLbl="sibTrans2D1" presStyleIdx="0" presStyleCnt="0"/>
      <dgm:spPr/>
      <dgm:t>
        <a:bodyPr/>
        <a:lstStyle/>
        <a:p>
          <a:endParaRPr lang="ca-ES"/>
        </a:p>
      </dgm:t>
    </dgm:pt>
    <dgm:pt modelId="{655C1FD7-EF9D-4417-B2E9-E306A28A7B13}" type="pres">
      <dgm:prSet presAssocID="{CA0B2014-E724-994E-B6D3-51BBFB32FBA1}" presName="compNode" presStyleCnt="0"/>
      <dgm:spPr/>
    </dgm:pt>
    <dgm:pt modelId="{E523C039-162C-4729-BC98-B9BEC5046F6E}" type="pres">
      <dgm:prSet presAssocID="{CA0B2014-E724-994E-B6D3-51BBFB32FBA1}" presName="bkgdShape" presStyleLbl="node1" presStyleIdx="1" presStyleCnt="4"/>
      <dgm:spPr/>
      <dgm:t>
        <a:bodyPr/>
        <a:lstStyle/>
        <a:p>
          <a:endParaRPr lang="ca-ES"/>
        </a:p>
      </dgm:t>
    </dgm:pt>
    <dgm:pt modelId="{85BEC041-6633-40A3-BDF4-793742FB5722}" type="pres">
      <dgm:prSet presAssocID="{CA0B2014-E724-994E-B6D3-51BBFB32FBA1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5965F19D-DBBB-4299-960F-65DFEAFF9DD1}" type="pres">
      <dgm:prSet presAssocID="{CA0B2014-E724-994E-B6D3-51BBFB32FBA1}" presName="invisiNode" presStyleLbl="node1" presStyleIdx="1" presStyleCnt="4"/>
      <dgm:spPr/>
    </dgm:pt>
    <dgm:pt modelId="{879660C9-FB57-44C1-AD12-0C6A4E335198}" type="pres">
      <dgm:prSet presAssocID="{CA0B2014-E724-994E-B6D3-51BBFB32FBA1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ca-ES"/>
        </a:p>
      </dgm:t>
    </dgm:pt>
    <dgm:pt modelId="{7DD52E66-DD89-48F1-9DD9-E30EC21A5E49}" type="pres">
      <dgm:prSet presAssocID="{A3897E8B-4E77-6E4D-8874-0DB1D0AAD727}" presName="sibTrans" presStyleLbl="sibTrans2D1" presStyleIdx="0" presStyleCnt="0"/>
      <dgm:spPr/>
      <dgm:t>
        <a:bodyPr/>
        <a:lstStyle/>
        <a:p>
          <a:endParaRPr lang="ca-ES"/>
        </a:p>
      </dgm:t>
    </dgm:pt>
    <dgm:pt modelId="{817B0585-F475-45F8-9F06-5650BE0CFBA4}" type="pres">
      <dgm:prSet presAssocID="{E6971754-EB69-8D43-A0FF-66492F1142B3}" presName="compNode" presStyleCnt="0"/>
      <dgm:spPr/>
    </dgm:pt>
    <dgm:pt modelId="{4662EC2E-C840-4C70-B4DD-78BEF7C66A13}" type="pres">
      <dgm:prSet presAssocID="{E6971754-EB69-8D43-A0FF-66492F1142B3}" presName="bkgdShape" presStyleLbl="node1" presStyleIdx="2" presStyleCnt="4"/>
      <dgm:spPr/>
      <dgm:t>
        <a:bodyPr/>
        <a:lstStyle/>
        <a:p>
          <a:endParaRPr lang="ca-ES"/>
        </a:p>
      </dgm:t>
    </dgm:pt>
    <dgm:pt modelId="{175C00F5-C1B9-4E11-9960-ABA3E6DB8DA5}" type="pres">
      <dgm:prSet presAssocID="{E6971754-EB69-8D43-A0FF-66492F1142B3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DE2AA988-979E-4611-8FDB-794AA675AD50}" type="pres">
      <dgm:prSet presAssocID="{E6971754-EB69-8D43-A0FF-66492F1142B3}" presName="invisiNode" presStyleLbl="node1" presStyleIdx="2" presStyleCnt="4"/>
      <dgm:spPr/>
    </dgm:pt>
    <dgm:pt modelId="{CDD9E3E9-B5B5-4414-8DCD-6A1FABD2797C}" type="pres">
      <dgm:prSet presAssocID="{E6971754-EB69-8D43-A0FF-66492F1142B3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ca-ES"/>
        </a:p>
      </dgm:t>
    </dgm:pt>
    <dgm:pt modelId="{3E3C2879-ED9C-41F8-A762-6CB4464A7AB4}" type="pres">
      <dgm:prSet presAssocID="{3C23693B-B573-F149-8CF3-8C25F9C9C7BB}" presName="sibTrans" presStyleLbl="sibTrans2D1" presStyleIdx="0" presStyleCnt="0"/>
      <dgm:spPr/>
      <dgm:t>
        <a:bodyPr/>
        <a:lstStyle/>
        <a:p>
          <a:endParaRPr lang="ca-ES"/>
        </a:p>
      </dgm:t>
    </dgm:pt>
    <dgm:pt modelId="{37E13363-2EC5-4CD2-BE61-053EF2AF0C15}" type="pres">
      <dgm:prSet presAssocID="{F9C6FFAC-CA83-45C4-9B04-1CB90E248DEC}" presName="compNode" presStyleCnt="0"/>
      <dgm:spPr/>
    </dgm:pt>
    <dgm:pt modelId="{3768E21C-2AA5-4A6B-8A1F-0A2F5013D839}" type="pres">
      <dgm:prSet presAssocID="{F9C6FFAC-CA83-45C4-9B04-1CB90E248DEC}" presName="bkgdShape" presStyleLbl="node1" presStyleIdx="3" presStyleCnt="4"/>
      <dgm:spPr/>
      <dgm:t>
        <a:bodyPr/>
        <a:lstStyle/>
        <a:p>
          <a:endParaRPr lang="ca-ES"/>
        </a:p>
      </dgm:t>
    </dgm:pt>
    <dgm:pt modelId="{268EC6F2-A882-48D5-BE7E-73F55680437A}" type="pres">
      <dgm:prSet presAssocID="{F9C6FFAC-CA83-45C4-9B04-1CB90E248DEC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4613A421-ACB7-4E1A-9632-9427F8D1E263}" type="pres">
      <dgm:prSet presAssocID="{F9C6FFAC-CA83-45C4-9B04-1CB90E248DEC}" presName="invisiNode" presStyleLbl="node1" presStyleIdx="3" presStyleCnt="4"/>
      <dgm:spPr/>
    </dgm:pt>
    <dgm:pt modelId="{C3C59AD1-BBA6-4D27-A7AE-BE8C058C0AE5}" type="pres">
      <dgm:prSet presAssocID="{F9C6FFAC-CA83-45C4-9B04-1CB90E248DEC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ca-ES"/>
        </a:p>
      </dgm:t>
    </dgm:pt>
  </dgm:ptLst>
  <dgm:cxnLst>
    <dgm:cxn modelId="{808E6369-A056-45B8-97DA-5EA7197473BC}" srcId="{C4759980-7F0A-104C-8245-5495709734A0}" destId="{F9C6FFAC-CA83-45C4-9B04-1CB90E248DEC}" srcOrd="3" destOrd="0" parTransId="{9115DF8C-8EA5-48ED-9DE5-0F31A4E2F80C}" sibTransId="{32A5902A-A3CA-44DC-8245-07EB01457328}"/>
    <dgm:cxn modelId="{99B53711-384F-409C-A7A8-262F3A43A46F}" type="presOf" srcId="{45E53E86-80B3-AF43-B05B-B096DA59A041}" destId="{7778420D-AA47-48F9-9596-F7059ECBF88B}" srcOrd="0" destOrd="0" presId="urn:microsoft.com/office/officeart/2005/8/layout/hList7"/>
    <dgm:cxn modelId="{0EEDD60D-3380-49FE-B6F3-831A4543A2CD}" type="presOf" srcId="{F9C6FFAC-CA83-45C4-9B04-1CB90E248DEC}" destId="{268EC6F2-A882-48D5-BE7E-73F55680437A}" srcOrd="1" destOrd="0" presId="urn:microsoft.com/office/officeart/2005/8/layout/hList7"/>
    <dgm:cxn modelId="{AF391C28-6543-4866-9ECD-9F32667F0DDB}" type="presOf" srcId="{C4759980-7F0A-104C-8245-5495709734A0}" destId="{426F1BDC-D311-4DDA-86E5-18F00165AF6A}" srcOrd="0" destOrd="0" presId="urn:microsoft.com/office/officeart/2005/8/layout/hList7"/>
    <dgm:cxn modelId="{ECC6F659-7BDC-41E9-86C9-B759761C2631}" type="presOf" srcId="{1CCEAEBD-171E-0744-9CAB-DA06E876D696}" destId="{3BEC07EB-B563-45F6-A510-7E78847D0E2B}" srcOrd="1" destOrd="0" presId="urn:microsoft.com/office/officeart/2005/8/layout/hList7"/>
    <dgm:cxn modelId="{2AB41BD5-80D2-7341-A34D-43EE1AC981BC}" srcId="{C4759980-7F0A-104C-8245-5495709734A0}" destId="{1CCEAEBD-171E-0744-9CAB-DA06E876D696}" srcOrd="0" destOrd="0" parTransId="{529E0DBE-3B83-1944-AC03-0EFEC2C903BE}" sibTransId="{45E53E86-80B3-AF43-B05B-B096DA59A041}"/>
    <dgm:cxn modelId="{9E0AE79E-811D-43E8-8F70-B17CEE70EB7D}" type="presOf" srcId="{E6971754-EB69-8D43-A0FF-66492F1142B3}" destId="{4662EC2E-C840-4C70-B4DD-78BEF7C66A13}" srcOrd="0" destOrd="0" presId="urn:microsoft.com/office/officeart/2005/8/layout/hList7"/>
    <dgm:cxn modelId="{C62CEEBE-EC67-409D-91C2-C0473C8332DA}" type="presOf" srcId="{A3897E8B-4E77-6E4D-8874-0DB1D0AAD727}" destId="{7DD52E66-DD89-48F1-9DD9-E30EC21A5E49}" srcOrd="0" destOrd="0" presId="urn:microsoft.com/office/officeart/2005/8/layout/hList7"/>
    <dgm:cxn modelId="{3B4AB7D4-3CB6-4763-A0DB-B5949065CB0E}" type="presOf" srcId="{F9C6FFAC-CA83-45C4-9B04-1CB90E248DEC}" destId="{3768E21C-2AA5-4A6B-8A1F-0A2F5013D839}" srcOrd="0" destOrd="0" presId="urn:microsoft.com/office/officeart/2005/8/layout/hList7"/>
    <dgm:cxn modelId="{00D35D7C-6A2E-41F8-AA0D-BB83DCA5238C}" type="presOf" srcId="{CA0B2014-E724-994E-B6D3-51BBFB32FBA1}" destId="{85BEC041-6633-40A3-BDF4-793742FB5722}" srcOrd="1" destOrd="0" presId="urn:microsoft.com/office/officeart/2005/8/layout/hList7"/>
    <dgm:cxn modelId="{C3C0A9EE-1D3D-4210-B870-F2055D955EEC}" type="presOf" srcId="{3C23693B-B573-F149-8CF3-8C25F9C9C7BB}" destId="{3E3C2879-ED9C-41F8-A762-6CB4464A7AB4}" srcOrd="0" destOrd="0" presId="urn:microsoft.com/office/officeart/2005/8/layout/hList7"/>
    <dgm:cxn modelId="{97008CB5-FFB2-44CD-99E4-97C8E4DFCE8A}" type="presOf" srcId="{CA0B2014-E724-994E-B6D3-51BBFB32FBA1}" destId="{E523C039-162C-4729-BC98-B9BEC5046F6E}" srcOrd="0" destOrd="0" presId="urn:microsoft.com/office/officeart/2005/8/layout/hList7"/>
    <dgm:cxn modelId="{32F9B3B0-3D91-C742-8B44-CCC07EF7AE8B}" srcId="{C4759980-7F0A-104C-8245-5495709734A0}" destId="{E6971754-EB69-8D43-A0FF-66492F1142B3}" srcOrd="2" destOrd="0" parTransId="{DC6A73FA-A4B5-314B-8F43-BB2F5D88DF37}" sibTransId="{3C23693B-B573-F149-8CF3-8C25F9C9C7BB}"/>
    <dgm:cxn modelId="{16673B6B-D029-E348-80CB-D9CB522E46BE}" srcId="{C4759980-7F0A-104C-8245-5495709734A0}" destId="{CA0B2014-E724-994E-B6D3-51BBFB32FBA1}" srcOrd="1" destOrd="0" parTransId="{095F908D-E475-5A4D-BC5E-13B2F3EC3372}" sibTransId="{A3897E8B-4E77-6E4D-8874-0DB1D0AAD727}"/>
    <dgm:cxn modelId="{2ED74546-197A-4126-B6FF-534A14F652B2}" type="presOf" srcId="{1CCEAEBD-171E-0744-9CAB-DA06E876D696}" destId="{C8DDAEB2-176E-4821-BE8D-4007B19B1B9D}" srcOrd="0" destOrd="0" presId="urn:microsoft.com/office/officeart/2005/8/layout/hList7"/>
    <dgm:cxn modelId="{AA66F368-3ADE-4903-A89D-52DBD2BF3014}" type="presOf" srcId="{E6971754-EB69-8D43-A0FF-66492F1142B3}" destId="{175C00F5-C1B9-4E11-9960-ABA3E6DB8DA5}" srcOrd="1" destOrd="0" presId="urn:microsoft.com/office/officeart/2005/8/layout/hList7"/>
    <dgm:cxn modelId="{E99F8435-166B-4C86-9DC8-5B2673B85CE4}" type="presParOf" srcId="{426F1BDC-D311-4DDA-86E5-18F00165AF6A}" destId="{A0EF5296-68A8-467B-8F98-3E118C851ED0}" srcOrd="0" destOrd="0" presId="urn:microsoft.com/office/officeart/2005/8/layout/hList7"/>
    <dgm:cxn modelId="{EA23B0D0-3D71-49C3-B06A-91A4334D595E}" type="presParOf" srcId="{426F1BDC-D311-4DDA-86E5-18F00165AF6A}" destId="{0FDF9ECD-6C0C-46FB-99AF-6B11EEA044AF}" srcOrd="1" destOrd="0" presId="urn:microsoft.com/office/officeart/2005/8/layout/hList7"/>
    <dgm:cxn modelId="{45290739-6106-4F42-9784-B56C92FAE1C9}" type="presParOf" srcId="{0FDF9ECD-6C0C-46FB-99AF-6B11EEA044AF}" destId="{A4F17DB0-906E-44F4-815D-DF33562DA339}" srcOrd="0" destOrd="0" presId="urn:microsoft.com/office/officeart/2005/8/layout/hList7"/>
    <dgm:cxn modelId="{8B2B3917-99FE-4AB0-A176-99701D4BD963}" type="presParOf" srcId="{A4F17DB0-906E-44F4-815D-DF33562DA339}" destId="{C8DDAEB2-176E-4821-BE8D-4007B19B1B9D}" srcOrd="0" destOrd="0" presId="urn:microsoft.com/office/officeart/2005/8/layout/hList7"/>
    <dgm:cxn modelId="{4895B65D-3998-4C2F-98B9-E88F9E627E88}" type="presParOf" srcId="{A4F17DB0-906E-44F4-815D-DF33562DA339}" destId="{3BEC07EB-B563-45F6-A510-7E78847D0E2B}" srcOrd="1" destOrd="0" presId="urn:microsoft.com/office/officeart/2005/8/layout/hList7"/>
    <dgm:cxn modelId="{610DC12A-2148-4478-8CA5-0970DEA43C71}" type="presParOf" srcId="{A4F17DB0-906E-44F4-815D-DF33562DA339}" destId="{8C66E202-AAA5-4F1B-8DF8-20E27BD07929}" srcOrd="2" destOrd="0" presId="urn:microsoft.com/office/officeart/2005/8/layout/hList7"/>
    <dgm:cxn modelId="{C063E807-F03E-4FEF-A510-4D77CE207B19}" type="presParOf" srcId="{A4F17DB0-906E-44F4-815D-DF33562DA339}" destId="{4E8AFFC4-768A-440F-BF5B-3CD279F18C97}" srcOrd="3" destOrd="0" presId="urn:microsoft.com/office/officeart/2005/8/layout/hList7"/>
    <dgm:cxn modelId="{391C0136-9E5E-480E-9CC6-F80235A1838A}" type="presParOf" srcId="{0FDF9ECD-6C0C-46FB-99AF-6B11EEA044AF}" destId="{7778420D-AA47-48F9-9596-F7059ECBF88B}" srcOrd="1" destOrd="0" presId="urn:microsoft.com/office/officeart/2005/8/layout/hList7"/>
    <dgm:cxn modelId="{63B1A1C1-FE8D-46AA-8FE9-BE9E014E6579}" type="presParOf" srcId="{0FDF9ECD-6C0C-46FB-99AF-6B11EEA044AF}" destId="{655C1FD7-EF9D-4417-B2E9-E306A28A7B13}" srcOrd="2" destOrd="0" presId="urn:microsoft.com/office/officeart/2005/8/layout/hList7"/>
    <dgm:cxn modelId="{49CC17EA-6DC9-4058-BE58-3F5906611BDA}" type="presParOf" srcId="{655C1FD7-EF9D-4417-B2E9-E306A28A7B13}" destId="{E523C039-162C-4729-BC98-B9BEC5046F6E}" srcOrd="0" destOrd="0" presId="urn:microsoft.com/office/officeart/2005/8/layout/hList7"/>
    <dgm:cxn modelId="{9C1C41BF-2A69-41D9-BD89-8874B8BE7299}" type="presParOf" srcId="{655C1FD7-EF9D-4417-B2E9-E306A28A7B13}" destId="{85BEC041-6633-40A3-BDF4-793742FB5722}" srcOrd="1" destOrd="0" presId="urn:microsoft.com/office/officeart/2005/8/layout/hList7"/>
    <dgm:cxn modelId="{BD0A2B1C-BD6E-4250-8C0D-1C47D3AE1A9E}" type="presParOf" srcId="{655C1FD7-EF9D-4417-B2E9-E306A28A7B13}" destId="{5965F19D-DBBB-4299-960F-65DFEAFF9DD1}" srcOrd="2" destOrd="0" presId="urn:microsoft.com/office/officeart/2005/8/layout/hList7"/>
    <dgm:cxn modelId="{3B7E950A-B118-4C54-810A-057BD97FE0ED}" type="presParOf" srcId="{655C1FD7-EF9D-4417-B2E9-E306A28A7B13}" destId="{879660C9-FB57-44C1-AD12-0C6A4E335198}" srcOrd="3" destOrd="0" presId="urn:microsoft.com/office/officeart/2005/8/layout/hList7"/>
    <dgm:cxn modelId="{713B0284-724F-40C6-8029-3F519E6F0408}" type="presParOf" srcId="{0FDF9ECD-6C0C-46FB-99AF-6B11EEA044AF}" destId="{7DD52E66-DD89-48F1-9DD9-E30EC21A5E49}" srcOrd="3" destOrd="0" presId="urn:microsoft.com/office/officeart/2005/8/layout/hList7"/>
    <dgm:cxn modelId="{7A236E85-298A-4CFE-97C1-A8C6295E6EA2}" type="presParOf" srcId="{0FDF9ECD-6C0C-46FB-99AF-6B11EEA044AF}" destId="{817B0585-F475-45F8-9F06-5650BE0CFBA4}" srcOrd="4" destOrd="0" presId="urn:microsoft.com/office/officeart/2005/8/layout/hList7"/>
    <dgm:cxn modelId="{E0D07FF3-FB14-47AA-A147-F0474C6F9569}" type="presParOf" srcId="{817B0585-F475-45F8-9F06-5650BE0CFBA4}" destId="{4662EC2E-C840-4C70-B4DD-78BEF7C66A13}" srcOrd="0" destOrd="0" presId="urn:microsoft.com/office/officeart/2005/8/layout/hList7"/>
    <dgm:cxn modelId="{8C613855-CB12-4602-AEBC-1EE38FF95B1B}" type="presParOf" srcId="{817B0585-F475-45F8-9F06-5650BE0CFBA4}" destId="{175C00F5-C1B9-4E11-9960-ABA3E6DB8DA5}" srcOrd="1" destOrd="0" presId="urn:microsoft.com/office/officeart/2005/8/layout/hList7"/>
    <dgm:cxn modelId="{F645E11A-065B-4D8B-90DF-C2588A4E2A76}" type="presParOf" srcId="{817B0585-F475-45F8-9F06-5650BE0CFBA4}" destId="{DE2AA988-979E-4611-8FDB-794AA675AD50}" srcOrd="2" destOrd="0" presId="urn:microsoft.com/office/officeart/2005/8/layout/hList7"/>
    <dgm:cxn modelId="{3F7AC401-63A7-432A-B978-19C8F0FAE0BE}" type="presParOf" srcId="{817B0585-F475-45F8-9F06-5650BE0CFBA4}" destId="{CDD9E3E9-B5B5-4414-8DCD-6A1FABD2797C}" srcOrd="3" destOrd="0" presId="urn:microsoft.com/office/officeart/2005/8/layout/hList7"/>
    <dgm:cxn modelId="{F7EB3EE8-FFFE-470E-B813-CE315112E128}" type="presParOf" srcId="{0FDF9ECD-6C0C-46FB-99AF-6B11EEA044AF}" destId="{3E3C2879-ED9C-41F8-A762-6CB4464A7AB4}" srcOrd="5" destOrd="0" presId="urn:microsoft.com/office/officeart/2005/8/layout/hList7"/>
    <dgm:cxn modelId="{DDF6F32D-38BF-4B12-9AAE-27ECE03E2C20}" type="presParOf" srcId="{0FDF9ECD-6C0C-46FB-99AF-6B11EEA044AF}" destId="{37E13363-2EC5-4CD2-BE61-053EF2AF0C15}" srcOrd="6" destOrd="0" presId="urn:microsoft.com/office/officeart/2005/8/layout/hList7"/>
    <dgm:cxn modelId="{859E83C2-5416-4DD1-BC3A-BC67ED533308}" type="presParOf" srcId="{37E13363-2EC5-4CD2-BE61-053EF2AF0C15}" destId="{3768E21C-2AA5-4A6B-8A1F-0A2F5013D839}" srcOrd="0" destOrd="0" presId="urn:microsoft.com/office/officeart/2005/8/layout/hList7"/>
    <dgm:cxn modelId="{AD8C55E4-9176-4C2D-AABB-3DF06D02AA42}" type="presParOf" srcId="{37E13363-2EC5-4CD2-BE61-053EF2AF0C15}" destId="{268EC6F2-A882-48D5-BE7E-73F55680437A}" srcOrd="1" destOrd="0" presId="urn:microsoft.com/office/officeart/2005/8/layout/hList7"/>
    <dgm:cxn modelId="{41C6763A-DE65-475C-92CF-37FE5CE2612E}" type="presParOf" srcId="{37E13363-2EC5-4CD2-BE61-053EF2AF0C15}" destId="{4613A421-ACB7-4E1A-9632-9427F8D1E263}" srcOrd="2" destOrd="0" presId="urn:microsoft.com/office/officeart/2005/8/layout/hList7"/>
    <dgm:cxn modelId="{709A2069-114B-40AB-AC97-98F3E72FF8CC}" type="presParOf" srcId="{37E13363-2EC5-4CD2-BE61-053EF2AF0C15}" destId="{C3C59AD1-BBA6-4D27-A7AE-BE8C058C0AE5}" srcOrd="3" destOrd="0" presId="urn:microsoft.com/office/officeart/2005/8/layout/hList7"/>
  </dgm:cxnLst>
  <dgm:bg>
    <a:effectLst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ECD485-79EB-461B-BFC7-BE0C6BD857D6}">
      <dsp:nvSpPr>
        <dsp:cNvPr id="0" name=""/>
        <dsp:cNvSpPr/>
      </dsp:nvSpPr>
      <dsp:spPr>
        <a:xfrm>
          <a:off x="0" y="0"/>
          <a:ext cx="4938954" cy="440821"/>
        </a:xfrm>
        <a:prstGeom prst="roundRect">
          <a:avLst>
            <a:gd name="adj" fmla="val 10000"/>
          </a:avLst>
        </a:prstGeom>
        <a:solidFill>
          <a:srgbClr val="FF9B17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>
              <a:latin typeface="Trebuchet MS" pitchFamily="34" charset="0"/>
            </a:rPr>
            <a:t>Red Iberoamericana de colaboración</a:t>
          </a:r>
          <a:endParaRPr lang="en-US" sz="1800" b="1" kern="1200" dirty="0">
            <a:solidFill>
              <a:schemeClr val="bg1"/>
            </a:solidFill>
            <a:latin typeface="+mn-lt"/>
          </a:endParaRPr>
        </a:p>
      </dsp:txBody>
      <dsp:txXfrm>
        <a:off x="0" y="0"/>
        <a:ext cx="4451847" cy="440821"/>
      </dsp:txXfrm>
    </dsp:sp>
    <dsp:sp modelId="{8D924DB8-1197-4047-88F7-DE4AB056B28F}">
      <dsp:nvSpPr>
        <dsp:cNvPr id="0" name=""/>
        <dsp:cNvSpPr/>
      </dsp:nvSpPr>
      <dsp:spPr>
        <a:xfrm>
          <a:off x="413637" y="520970"/>
          <a:ext cx="4938954" cy="440821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Trebuchet MS" pitchFamily="34" charset="0"/>
            </a:rPr>
            <a:t>Universidades, Gobierno y Empresas</a:t>
          </a:r>
          <a:endParaRPr lang="en-US" sz="1800" b="1" kern="1200" dirty="0">
            <a:latin typeface="Trebuchet MS" pitchFamily="34" charset="0"/>
          </a:endParaRPr>
        </a:p>
      </dsp:txBody>
      <dsp:txXfrm>
        <a:off x="413637" y="520970"/>
        <a:ext cx="4238783" cy="440821"/>
      </dsp:txXfrm>
    </dsp:sp>
    <dsp:sp modelId="{827AFFE9-AEB5-4803-BA7A-67712462FC31}">
      <dsp:nvSpPr>
        <dsp:cNvPr id="0" name=""/>
        <dsp:cNvSpPr/>
      </dsp:nvSpPr>
      <dsp:spPr>
        <a:xfrm>
          <a:off x="821101" y="1041940"/>
          <a:ext cx="4938954" cy="440821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 err="1" smtClean="0">
              <a:latin typeface="Trebuchet MS" pitchFamily="34" charset="0"/>
            </a:rPr>
            <a:t>I+D+E+i+e</a:t>
          </a:r>
          <a:endParaRPr lang="en-US" sz="1800" b="1" kern="1200" dirty="0">
            <a:latin typeface="Trebuchet MS" pitchFamily="34" charset="0"/>
          </a:endParaRPr>
        </a:p>
      </dsp:txBody>
      <dsp:txXfrm>
        <a:off x="821101" y="1041940"/>
        <a:ext cx="4244956" cy="440821"/>
      </dsp:txXfrm>
    </dsp:sp>
    <dsp:sp modelId="{89A4CE59-0B54-4AE2-B85A-AD3BC254554E}">
      <dsp:nvSpPr>
        <dsp:cNvPr id="0" name=""/>
        <dsp:cNvSpPr/>
      </dsp:nvSpPr>
      <dsp:spPr>
        <a:xfrm>
          <a:off x="1234738" y="1562910"/>
          <a:ext cx="4938954" cy="440821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>
              <a:latin typeface="Trebuchet MS" pitchFamily="34" charset="0"/>
            </a:rPr>
            <a:t>Impulsar </a:t>
          </a:r>
          <a:r>
            <a:rPr lang="es-CO" sz="1800" b="1" i="1" kern="1200" dirty="0" err="1" smtClean="0">
              <a:latin typeface="Trebuchet MS" pitchFamily="34" charset="0"/>
            </a:rPr>
            <a:t>mHealth</a:t>
          </a:r>
          <a:endParaRPr lang="en-US" sz="1800" i="1" kern="1200" dirty="0">
            <a:solidFill>
              <a:schemeClr val="bg1"/>
            </a:solidFill>
          </a:endParaRPr>
        </a:p>
      </dsp:txBody>
      <dsp:txXfrm>
        <a:off x="1234738" y="1562910"/>
        <a:ext cx="4238783" cy="440821"/>
      </dsp:txXfrm>
    </dsp:sp>
    <dsp:sp modelId="{3F3FA8B1-6F3B-4DC9-A66F-A00C379E3AF6}">
      <dsp:nvSpPr>
        <dsp:cNvPr id="0" name=""/>
        <dsp:cNvSpPr/>
      </dsp:nvSpPr>
      <dsp:spPr>
        <a:xfrm>
          <a:off x="4652420" y="337628"/>
          <a:ext cx="286533" cy="286533"/>
        </a:xfrm>
        <a:prstGeom prst="downArrow">
          <a:avLst>
            <a:gd name="adj1" fmla="val 55000"/>
            <a:gd name="adj2" fmla="val 45000"/>
          </a:avLst>
        </a:prstGeom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652420" y="337628"/>
        <a:ext cx="286533" cy="286533"/>
      </dsp:txXfrm>
    </dsp:sp>
    <dsp:sp modelId="{0519BC29-D363-4A3E-9069-6B886930D664}">
      <dsp:nvSpPr>
        <dsp:cNvPr id="0" name=""/>
        <dsp:cNvSpPr/>
      </dsp:nvSpPr>
      <dsp:spPr>
        <a:xfrm>
          <a:off x="5066058" y="858599"/>
          <a:ext cx="286533" cy="286533"/>
        </a:xfrm>
        <a:prstGeom prst="downArrow">
          <a:avLst>
            <a:gd name="adj1" fmla="val 55000"/>
            <a:gd name="adj2" fmla="val 45000"/>
          </a:avLst>
        </a:prstGeom>
        <a:gradFill rotWithShape="0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066058" y="858599"/>
        <a:ext cx="286533" cy="286533"/>
      </dsp:txXfrm>
    </dsp:sp>
    <dsp:sp modelId="{06CB9FD5-0A0E-4FC9-B5E5-959D4C4F18D4}">
      <dsp:nvSpPr>
        <dsp:cNvPr id="0" name=""/>
        <dsp:cNvSpPr/>
      </dsp:nvSpPr>
      <dsp:spPr>
        <a:xfrm>
          <a:off x="5473521" y="1379569"/>
          <a:ext cx="286533" cy="28653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473521" y="1379569"/>
        <a:ext cx="286533" cy="28653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47F86F-E070-4842-8972-FFCBADE02D13}">
      <dsp:nvSpPr>
        <dsp:cNvPr id="0" name=""/>
        <dsp:cNvSpPr/>
      </dsp:nvSpPr>
      <dsp:spPr>
        <a:xfrm>
          <a:off x="0" y="0"/>
          <a:ext cx="4133371" cy="1392377"/>
        </a:xfrm>
        <a:prstGeom prst="roundRect">
          <a:avLst>
            <a:gd name="adj" fmla="val 10000"/>
          </a:avLst>
        </a:prstGeom>
        <a:solidFill>
          <a:srgbClr val="FF9B17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Promover y sostener un debate regional </a:t>
          </a:r>
          <a:r>
            <a:rPr lang="es-ES" sz="1400" b="0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(políticos, investigadores, innovadores, medios de comunicación y público en general)</a:t>
          </a:r>
          <a:endParaRPr lang="en-US" sz="14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0" y="0"/>
        <a:ext cx="2712450" cy="1392377"/>
      </dsp:txXfrm>
    </dsp:sp>
    <dsp:sp modelId="{6416CAA8-4554-9945-9DB5-974A2DED7AD7}">
      <dsp:nvSpPr>
        <dsp:cNvPr id="0" name=""/>
        <dsp:cNvSpPr/>
      </dsp:nvSpPr>
      <dsp:spPr>
        <a:xfrm>
          <a:off x="364709" y="1624439"/>
          <a:ext cx="4133371" cy="1392377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Realizar un análisis en profundidad </a:t>
          </a:r>
          <a:endParaRPr lang="en-US" sz="18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364709" y="1624439"/>
        <a:ext cx="2863617" cy="1392377"/>
      </dsp:txXfrm>
    </dsp:sp>
    <dsp:sp modelId="{6707D66F-D7F7-A848-B0DF-5CF954AF1654}">
      <dsp:nvSpPr>
        <dsp:cNvPr id="0" name=""/>
        <dsp:cNvSpPr/>
      </dsp:nvSpPr>
      <dsp:spPr>
        <a:xfrm>
          <a:off x="729418" y="3248879"/>
          <a:ext cx="4133371" cy="139237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Fomentar la cooperación </a:t>
          </a:r>
          <a:r>
            <a:rPr lang="es-ES" sz="1400" b="0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entre la investigación y la empresa, telecomunicaciones, centros de salud, médicos, pacientes y organismos de salud</a:t>
          </a:r>
          <a:endParaRPr lang="en-US" sz="1400" b="0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729418" y="3248879"/>
        <a:ext cx="2863617" cy="1392377"/>
      </dsp:txXfrm>
    </dsp:sp>
    <dsp:sp modelId="{912A0E7D-B0DA-244E-9874-32841C6AB5FD}">
      <dsp:nvSpPr>
        <dsp:cNvPr id="0" name=""/>
        <dsp:cNvSpPr/>
      </dsp:nvSpPr>
      <dsp:spPr>
        <a:xfrm>
          <a:off x="3228326" y="1055885"/>
          <a:ext cx="905045" cy="905045"/>
        </a:xfrm>
        <a:prstGeom prst="downArrow">
          <a:avLst>
            <a:gd name="adj1" fmla="val 55000"/>
            <a:gd name="adj2" fmla="val 45000"/>
          </a:avLst>
        </a:prstGeom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3228326" y="1055885"/>
        <a:ext cx="905045" cy="905045"/>
      </dsp:txXfrm>
    </dsp:sp>
    <dsp:sp modelId="{200ECE16-7351-5646-B752-BB6F06975F0C}">
      <dsp:nvSpPr>
        <dsp:cNvPr id="0" name=""/>
        <dsp:cNvSpPr/>
      </dsp:nvSpPr>
      <dsp:spPr>
        <a:xfrm>
          <a:off x="3593035" y="2671043"/>
          <a:ext cx="905045" cy="905045"/>
        </a:xfrm>
        <a:prstGeom prst="downArrow">
          <a:avLst>
            <a:gd name="adj1" fmla="val 55000"/>
            <a:gd name="adj2" fmla="val 45000"/>
          </a:avLst>
        </a:prstGeom>
        <a:gradFill rotWithShape="0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3593035" y="2671043"/>
        <a:ext cx="905045" cy="90504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47F86F-E070-4842-8972-FFCBADE02D13}">
      <dsp:nvSpPr>
        <dsp:cNvPr id="0" name=""/>
        <dsp:cNvSpPr/>
      </dsp:nvSpPr>
      <dsp:spPr>
        <a:xfrm>
          <a:off x="0" y="0"/>
          <a:ext cx="4133371" cy="1392377"/>
        </a:xfrm>
        <a:prstGeom prst="roundRect">
          <a:avLst>
            <a:gd name="adj" fmla="val 10000"/>
          </a:avLst>
        </a:prstGeom>
        <a:solidFill>
          <a:srgbClr val="FF9B17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Desarrollar Estrategias de </a:t>
          </a:r>
          <a:r>
            <a:rPr lang="es-ES" sz="1800" b="1" i="1" kern="1200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Connected</a:t>
          </a:r>
          <a:r>
            <a:rPr lang="es-ES" sz="1800" b="1" i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i="1" kern="1200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health</a:t>
          </a:r>
          <a:r>
            <a:rPr lang="es-ES" sz="1800" b="1" i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y </a:t>
          </a:r>
          <a:r>
            <a:rPr lang="es-ES" sz="1800" b="1" i="1" kern="1200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health</a:t>
          </a:r>
          <a:r>
            <a:rPr lang="es-ES" sz="1800" b="1" i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i="1" kern="1200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mobile</a:t>
          </a:r>
          <a:r>
            <a:rPr lang="es-ES" sz="1800" b="1" i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en América Latina</a:t>
          </a:r>
          <a:endParaRPr lang="en-US" sz="18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0" y="0"/>
        <a:ext cx="2712450" cy="1392377"/>
      </dsp:txXfrm>
    </dsp:sp>
    <dsp:sp modelId="{6416CAA8-4554-9945-9DB5-974A2DED7AD7}">
      <dsp:nvSpPr>
        <dsp:cNvPr id="0" name=""/>
        <dsp:cNvSpPr/>
      </dsp:nvSpPr>
      <dsp:spPr>
        <a:xfrm>
          <a:off x="364709" y="1624439"/>
          <a:ext cx="4133371" cy="1392377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Crear un </a:t>
          </a:r>
          <a:r>
            <a:rPr lang="es-ES" sz="1800" b="1" i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Living </a:t>
          </a:r>
          <a:r>
            <a:rPr lang="es-ES" sz="1800" b="1" i="1" kern="1200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Lab</a:t>
          </a:r>
          <a:r>
            <a:rPr lang="es-ES" sz="1800" b="1" i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 </a:t>
          </a: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para el testeo de soluciones </a:t>
          </a:r>
          <a:r>
            <a:rPr lang="es-ES" sz="1800" b="1" i="1" kern="1200" dirty="0" err="1" smtClean="0">
              <a:solidFill>
                <a:schemeClr val="bg2">
                  <a:lumMod val="50000"/>
                </a:schemeClr>
              </a:solidFill>
              <a:latin typeface="+mn-lt"/>
            </a:rPr>
            <a:t>mHealth</a:t>
          </a: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 en América Latina</a:t>
          </a:r>
          <a:endParaRPr lang="en-US" sz="18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364709" y="1624439"/>
        <a:ext cx="2863617" cy="1392377"/>
      </dsp:txXfrm>
    </dsp:sp>
    <dsp:sp modelId="{6707D66F-D7F7-A848-B0DF-5CF954AF1654}">
      <dsp:nvSpPr>
        <dsp:cNvPr id="0" name=""/>
        <dsp:cNvSpPr/>
      </dsp:nvSpPr>
      <dsp:spPr>
        <a:xfrm>
          <a:off x="729418" y="3248879"/>
          <a:ext cx="4133371" cy="139237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Generar Programas de capacitación y de tesis doctorales</a:t>
          </a:r>
          <a:endParaRPr lang="en-US" sz="18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729418" y="3248879"/>
        <a:ext cx="2863617" cy="1392377"/>
      </dsp:txXfrm>
    </dsp:sp>
    <dsp:sp modelId="{912A0E7D-B0DA-244E-9874-32841C6AB5FD}">
      <dsp:nvSpPr>
        <dsp:cNvPr id="0" name=""/>
        <dsp:cNvSpPr/>
      </dsp:nvSpPr>
      <dsp:spPr>
        <a:xfrm>
          <a:off x="3228326" y="1055885"/>
          <a:ext cx="905045" cy="905045"/>
        </a:xfrm>
        <a:prstGeom prst="downArrow">
          <a:avLst>
            <a:gd name="adj1" fmla="val 55000"/>
            <a:gd name="adj2" fmla="val 45000"/>
          </a:avLst>
        </a:prstGeom>
        <a:gradFill rotWithShape="0">
          <a:gsLst>
            <a:gs pos="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3228326" y="1055885"/>
        <a:ext cx="905045" cy="905045"/>
      </dsp:txXfrm>
    </dsp:sp>
    <dsp:sp modelId="{200ECE16-7351-5646-B752-BB6F06975F0C}">
      <dsp:nvSpPr>
        <dsp:cNvPr id="0" name=""/>
        <dsp:cNvSpPr/>
      </dsp:nvSpPr>
      <dsp:spPr>
        <a:xfrm>
          <a:off x="3593035" y="2671043"/>
          <a:ext cx="905045" cy="905045"/>
        </a:xfrm>
        <a:prstGeom prst="downArrow">
          <a:avLst>
            <a:gd name="adj1" fmla="val 55000"/>
            <a:gd name="adj2" fmla="val 45000"/>
          </a:avLst>
        </a:prstGeom>
        <a:gradFill rotWithShape="0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3593035" y="2671043"/>
        <a:ext cx="905045" cy="90504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B73421-B1E3-42CF-9D71-1E8740F25B05}">
      <dsp:nvSpPr>
        <dsp:cNvPr id="0" name=""/>
        <dsp:cNvSpPr/>
      </dsp:nvSpPr>
      <dsp:spPr>
        <a:xfrm>
          <a:off x="0" y="955602"/>
          <a:ext cx="4862789" cy="1911205"/>
        </a:xfrm>
        <a:prstGeom prst="roundRect">
          <a:avLst>
            <a:gd name="adj" fmla="val 10000"/>
          </a:avLst>
        </a:prstGeom>
        <a:solidFill>
          <a:srgbClr val="FF9B17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Transferir los resultados de esta investigación a la Sociedad, al Sector tecnológico, a los responsables políticos, a los reguladores y a los que financian la asistencia sanitaria (gobiernos o proveedores privados) </a:t>
          </a:r>
          <a:endParaRPr lang="en-US" sz="18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0" y="955602"/>
        <a:ext cx="4862789" cy="191120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DDAEB2-176E-4821-BE8D-4007B19B1B9D}">
      <dsp:nvSpPr>
        <dsp:cNvPr id="0" name=""/>
        <dsp:cNvSpPr/>
      </dsp:nvSpPr>
      <dsp:spPr>
        <a:xfrm>
          <a:off x="1972" y="0"/>
          <a:ext cx="2067948" cy="1921524"/>
        </a:xfrm>
        <a:prstGeom prst="roundRect">
          <a:avLst>
            <a:gd name="adj" fmla="val 10000"/>
          </a:avLst>
        </a:prstGeom>
        <a:solidFill>
          <a:srgbClr val="FF9B17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err="1" smtClean="0">
              <a:latin typeface="Trebuchet MS" pitchFamily="34" charset="0"/>
            </a:rPr>
            <a:t>Kick</a:t>
          </a:r>
          <a:r>
            <a:rPr lang="es-CO" sz="1800" b="1" kern="1200" dirty="0" smtClean="0">
              <a:latin typeface="Trebuchet MS" pitchFamily="34" charset="0"/>
            </a:rPr>
            <a:t>-Off + RITMOS 2015 </a:t>
          </a:r>
          <a:r>
            <a:rPr lang="es-CO" sz="1800" b="1" i="1" kern="1200" dirty="0" err="1" smtClean="0">
              <a:latin typeface="Trebuchet MS" pitchFamily="34" charset="0"/>
            </a:rPr>
            <a:t>Int</a:t>
          </a:r>
          <a:r>
            <a:rPr lang="es-CO" sz="1800" b="1" i="1" kern="1200" dirty="0" smtClean="0">
              <a:latin typeface="Trebuchet MS" pitchFamily="34" charset="0"/>
            </a:rPr>
            <a:t>. </a:t>
          </a:r>
          <a:r>
            <a:rPr lang="es-CO" sz="1800" b="1" i="1" kern="1200" dirty="0" err="1" smtClean="0">
              <a:latin typeface="Trebuchet MS" pitchFamily="34" charset="0"/>
            </a:rPr>
            <a:t>Workshop</a:t>
          </a:r>
          <a:endParaRPr lang="en-US" sz="1800" b="1" kern="1200" dirty="0">
            <a:solidFill>
              <a:schemeClr val="bg1"/>
            </a:solidFill>
            <a:latin typeface="+mn-lt"/>
          </a:endParaRPr>
        </a:p>
      </dsp:txBody>
      <dsp:txXfrm>
        <a:off x="1972" y="768609"/>
        <a:ext cx="2067948" cy="768609"/>
      </dsp:txXfrm>
    </dsp:sp>
    <dsp:sp modelId="{4E8AFFC4-768A-440F-BF5B-3CD279F18C97}">
      <dsp:nvSpPr>
        <dsp:cNvPr id="0" name=""/>
        <dsp:cNvSpPr/>
      </dsp:nvSpPr>
      <dsp:spPr>
        <a:xfrm>
          <a:off x="716013" y="115291"/>
          <a:ext cx="639867" cy="63986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3C039-162C-4729-BC98-B9BEC5046F6E}">
      <dsp:nvSpPr>
        <dsp:cNvPr id="0" name=""/>
        <dsp:cNvSpPr/>
      </dsp:nvSpPr>
      <dsp:spPr>
        <a:xfrm>
          <a:off x="2131960" y="0"/>
          <a:ext cx="2067948" cy="192152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err="1" smtClean="0">
              <a:latin typeface="Trebuchet MS" pitchFamily="34" charset="0"/>
            </a:rPr>
            <a:t>Quincenalmenteentre</a:t>
          </a:r>
          <a:r>
            <a:rPr lang="es-CO" sz="1800" b="1" kern="1200" dirty="0" smtClean="0">
              <a:latin typeface="Trebuchet MS" pitchFamily="34" charset="0"/>
            </a:rPr>
            <a:t> coordinadores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2131960" y="768609"/>
        <a:ext cx="2067948" cy="768609"/>
      </dsp:txXfrm>
    </dsp:sp>
    <dsp:sp modelId="{879660C9-FB57-44C1-AD12-0C6A4E335198}">
      <dsp:nvSpPr>
        <dsp:cNvPr id="0" name=""/>
        <dsp:cNvSpPr/>
      </dsp:nvSpPr>
      <dsp:spPr>
        <a:xfrm>
          <a:off x="2846000" y="115291"/>
          <a:ext cx="639867" cy="63986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2EC2E-C840-4C70-B4DD-78BEF7C66A13}">
      <dsp:nvSpPr>
        <dsp:cNvPr id="0" name=""/>
        <dsp:cNvSpPr/>
      </dsp:nvSpPr>
      <dsp:spPr>
        <a:xfrm>
          <a:off x="4261947" y="0"/>
          <a:ext cx="2067948" cy="1921524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err="1" smtClean="0">
              <a:latin typeface="Trebuchet MS" pitchFamily="34" charset="0"/>
            </a:rPr>
            <a:t>Trimestralmente</a:t>
          </a:r>
          <a:r>
            <a:rPr lang="es-CO" sz="1800" b="1" i="1" kern="1200" dirty="0" err="1" smtClean="0">
              <a:latin typeface="Trebuchet MS" pitchFamily="34" charset="0"/>
            </a:rPr>
            <a:t>Up</a:t>
          </a:r>
          <a:r>
            <a:rPr lang="es-CO" sz="1800" b="1" i="1" kern="1200" dirty="0" smtClean="0">
              <a:latin typeface="Trebuchet MS" pitchFamily="34" charset="0"/>
            </a:rPr>
            <a:t> date </a:t>
          </a:r>
          <a:r>
            <a:rPr lang="es-CO" sz="1800" b="1" kern="1200" dirty="0" smtClean="0">
              <a:latin typeface="Trebuchet MS" pitchFamily="34" charset="0"/>
            </a:rPr>
            <a:t>Paquete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4261947" y="768609"/>
        <a:ext cx="2067948" cy="768609"/>
      </dsp:txXfrm>
    </dsp:sp>
    <dsp:sp modelId="{CDD9E3E9-B5B5-4414-8DCD-6A1FABD2797C}">
      <dsp:nvSpPr>
        <dsp:cNvPr id="0" name=""/>
        <dsp:cNvSpPr/>
      </dsp:nvSpPr>
      <dsp:spPr>
        <a:xfrm>
          <a:off x="4975987" y="115291"/>
          <a:ext cx="639867" cy="63986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68E21C-2AA5-4A6B-8A1F-0A2F5013D839}">
      <dsp:nvSpPr>
        <dsp:cNvPr id="0" name=""/>
        <dsp:cNvSpPr/>
      </dsp:nvSpPr>
      <dsp:spPr>
        <a:xfrm>
          <a:off x="6391934" y="0"/>
          <a:ext cx="2067948" cy="1921524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1">
              <a:lumMod val="50000"/>
              <a:alpha val="43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>
              <a:latin typeface="Trebuchet MS" pitchFamily="34" charset="0"/>
            </a:rPr>
            <a:t>Anualmente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i="1" kern="1200" dirty="0" err="1" smtClean="0">
              <a:latin typeface="Trebuchet MS" pitchFamily="34" charset="0"/>
            </a:rPr>
            <a:t>Int</a:t>
          </a:r>
          <a:r>
            <a:rPr lang="es-CO" sz="1800" b="1" i="1" kern="1200" dirty="0" smtClean="0">
              <a:latin typeface="Trebuchet MS" pitchFamily="34" charset="0"/>
            </a:rPr>
            <a:t>. </a:t>
          </a:r>
          <a:r>
            <a:rPr lang="es-CO" sz="1800" b="1" i="1" kern="1200" dirty="0" err="1" smtClean="0">
              <a:latin typeface="Trebuchet MS" pitchFamily="34" charset="0"/>
            </a:rPr>
            <a:t>Workshop</a:t>
          </a:r>
          <a:endParaRPr lang="en-US" sz="1800" i="1" kern="1200" dirty="0">
            <a:solidFill>
              <a:schemeClr val="bg1"/>
            </a:solidFill>
          </a:endParaRPr>
        </a:p>
      </dsp:txBody>
      <dsp:txXfrm>
        <a:off x="6391934" y="768609"/>
        <a:ext cx="2067948" cy="768609"/>
      </dsp:txXfrm>
    </dsp:sp>
    <dsp:sp modelId="{C3C59AD1-BBA6-4D27-A7AE-BE8C058C0AE5}">
      <dsp:nvSpPr>
        <dsp:cNvPr id="0" name=""/>
        <dsp:cNvSpPr/>
      </dsp:nvSpPr>
      <dsp:spPr>
        <a:xfrm>
          <a:off x="7105974" y="115291"/>
          <a:ext cx="639867" cy="63986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EF5296-68A8-467B-8F98-3E118C851ED0}">
      <dsp:nvSpPr>
        <dsp:cNvPr id="0" name=""/>
        <dsp:cNvSpPr/>
      </dsp:nvSpPr>
      <dsp:spPr>
        <a:xfrm>
          <a:off x="338474" y="1537219"/>
          <a:ext cx="7784907" cy="288228"/>
        </a:xfrm>
        <a:prstGeom prst="leftRightArrow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99F7C-7225-4FDD-B2F4-359B190E5D07}" type="datetimeFigureOut">
              <a:rPr lang="ca-ES" smtClean="0"/>
              <a:pPr/>
              <a:t>10/04/2015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DBA42-087C-44C8-88EE-D3C81927C00D}" type="slidenum">
              <a:rPr lang="ca-ES" smtClean="0"/>
              <a:pPr/>
              <a:t>‹#›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78288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96214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78027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50403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72060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70281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018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00185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a-ES" smtClean="0"/>
              <a:t>Feu clic a la icona per afegir una imatge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79792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23919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4080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BB919-1222-C44B-9E10-02A946C9D47D}" type="datetimeFigureOut">
              <a:rPr lang="es-ES" smtClean="0"/>
              <a:pPr/>
              <a:t>10/04/2015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6A287-B37E-5A48-88B8-C15150DAEC8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80914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fsaigi@uoc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3.jpeg"/><Relationship Id="rId5" Type="http://schemas.openxmlformats.org/officeDocument/2006/relationships/image" Target="../media/image6.gif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12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20.jpeg"/><Relationship Id="rId5" Type="http://schemas.openxmlformats.org/officeDocument/2006/relationships/image" Target="../media/image6.gif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26.gif"/><Relationship Id="rId3" Type="http://schemas.openxmlformats.org/officeDocument/2006/relationships/image" Target="../media/image6.gif"/><Relationship Id="rId7" Type="http://schemas.openxmlformats.org/officeDocument/2006/relationships/image" Target="../media/image19.png"/><Relationship Id="rId12" Type="http://schemas.openxmlformats.org/officeDocument/2006/relationships/image" Target="../media/image25.gif"/><Relationship Id="rId17" Type="http://schemas.openxmlformats.org/officeDocument/2006/relationships/image" Target="../media/image30.jpeg"/><Relationship Id="rId2" Type="http://schemas.openxmlformats.org/officeDocument/2006/relationships/image" Target="../media/image14.jpe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4.jpeg"/><Relationship Id="rId5" Type="http://schemas.openxmlformats.org/officeDocument/2006/relationships/image" Target="../media/image17.jpeg"/><Relationship Id="rId15" Type="http://schemas.openxmlformats.org/officeDocument/2006/relationships/image" Target="../media/image28.png"/><Relationship Id="rId10" Type="http://schemas.openxmlformats.org/officeDocument/2006/relationships/image" Target="../media/image23.jpeg"/><Relationship Id="rId4" Type="http://schemas.openxmlformats.org/officeDocument/2006/relationships/image" Target="../media/image16.jpeg"/><Relationship Id="rId9" Type="http://schemas.openxmlformats.org/officeDocument/2006/relationships/image" Target="../media/image20.jpeg"/><Relationship Id="rId1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9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fsaigi@uoc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5600" y="1930400"/>
            <a:ext cx="87884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s-ES" sz="40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RITMOS (Red Iberoamericana de Tecnologías Móviles en Salud)</a:t>
            </a:r>
            <a:r>
              <a:rPr lang="es-ES_tradnl" sz="4000" b="1" u="none" dirty="0" smtClean="0">
                <a:solidFill>
                  <a:srgbClr val="3E3D40"/>
                </a:solidFill>
                <a:effectLst>
                  <a:outerShdw blurRad="127000" dist="12700" dir="2700000" algn="tl" rotWithShape="0">
                    <a:schemeClr val="tx1">
                      <a:lumMod val="95000"/>
                      <a:lumOff val="5000"/>
                      <a:alpha val="43000"/>
                    </a:schemeClr>
                  </a:outerShdw>
                </a:effectLst>
                <a:latin typeface="Arial"/>
                <a:ea typeface="+mn-ea"/>
                <a:cs typeface="+mn-cs"/>
              </a:rPr>
              <a:t> </a:t>
            </a:r>
            <a:endParaRPr lang="es-ES_tradnl" sz="40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+mn-cs"/>
            </a:endParaRPr>
          </a:p>
        </p:txBody>
      </p:sp>
      <p:sp>
        <p:nvSpPr>
          <p:cNvPr id="5" name="8 Rectángulo"/>
          <p:cNvSpPr/>
          <p:nvPr/>
        </p:nvSpPr>
        <p:spPr>
          <a:xfrm>
            <a:off x="2902839" y="3686629"/>
            <a:ext cx="5646072" cy="126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0" lvl="3">
              <a:lnSpc>
                <a:spcPct val="85000"/>
              </a:lnSpc>
              <a:defRPr/>
            </a:pPr>
            <a:r>
              <a:rPr lang="es-ES" b="1" u="none" dirty="0" smtClean="0">
                <a:solidFill>
                  <a:srgbClr val="3E3D40"/>
                </a:solidFill>
              </a:rPr>
              <a:t>Francesc </a:t>
            </a:r>
            <a:r>
              <a:rPr lang="es-ES" b="1" u="none" dirty="0" err="1" smtClean="0">
                <a:solidFill>
                  <a:srgbClr val="3E3D40"/>
                </a:solidFill>
              </a:rPr>
              <a:t>Saigí</a:t>
            </a:r>
            <a:r>
              <a:rPr lang="es-ES" b="1" u="none" dirty="0" smtClean="0">
                <a:solidFill>
                  <a:srgbClr val="3E3D40"/>
                </a:solidFill>
              </a:rPr>
              <a:t>, </a:t>
            </a:r>
            <a:r>
              <a:rPr lang="es-ES" b="1" u="none" dirty="0" err="1" smtClean="0">
                <a:solidFill>
                  <a:srgbClr val="3E3D40"/>
                </a:solidFill>
              </a:rPr>
              <a:t>PhD</a:t>
            </a:r>
            <a:endParaRPr lang="es-ES" b="1" u="none" dirty="0" smtClean="0">
              <a:solidFill>
                <a:srgbClr val="3E3D40"/>
              </a:solidFill>
            </a:endParaRPr>
          </a:p>
          <a:p>
            <a:pPr marL="1524000" lvl="3">
              <a:lnSpc>
                <a:spcPct val="85000"/>
              </a:lnSpc>
              <a:defRPr/>
            </a:pPr>
            <a:r>
              <a:rPr lang="es-ES" sz="1800" b="1" u="none" dirty="0" smtClean="0">
                <a:solidFill>
                  <a:srgbClr val="3E3D40"/>
                </a:solidFill>
              </a:rPr>
              <a:t>Director Programa de Telemedicina</a:t>
            </a:r>
          </a:p>
          <a:p>
            <a:pPr marL="1524000" lvl="3">
              <a:lnSpc>
                <a:spcPct val="85000"/>
              </a:lnSpc>
              <a:defRPr/>
            </a:pPr>
            <a:r>
              <a:rPr lang="es-ES" b="1" dirty="0" smtClean="0">
                <a:solidFill>
                  <a:srgbClr val="3E3D40"/>
                </a:solidFill>
              </a:rPr>
              <a:t>Facultad </a:t>
            </a:r>
            <a:r>
              <a:rPr lang="es-ES" sz="1800" b="1" u="none" dirty="0" smtClean="0">
                <a:solidFill>
                  <a:srgbClr val="3E3D40"/>
                </a:solidFill>
              </a:rPr>
              <a:t>de </a:t>
            </a:r>
            <a:r>
              <a:rPr lang="es-ES" sz="1800" b="1" u="none" dirty="0" smtClean="0">
                <a:solidFill>
                  <a:srgbClr val="3E3D40"/>
                </a:solidFill>
              </a:rPr>
              <a:t>Ciencias de la </a:t>
            </a:r>
            <a:r>
              <a:rPr lang="es-ES" sz="1800" b="1" u="none" dirty="0" smtClean="0">
                <a:solidFill>
                  <a:srgbClr val="3E3D40"/>
                </a:solidFill>
              </a:rPr>
              <a:t>Salud</a:t>
            </a:r>
          </a:p>
          <a:p>
            <a:pPr marL="1524000" lvl="3">
              <a:lnSpc>
                <a:spcPct val="85000"/>
              </a:lnSpc>
              <a:defRPr/>
            </a:pPr>
            <a:r>
              <a:rPr lang="es-ES" b="1" dirty="0" err="1" smtClean="0">
                <a:solidFill>
                  <a:srgbClr val="3E3D40"/>
                </a:solidFill>
              </a:rPr>
              <a:t>Universitat</a:t>
            </a:r>
            <a:r>
              <a:rPr lang="es-ES" b="1" dirty="0" smtClean="0">
                <a:solidFill>
                  <a:srgbClr val="3E3D40"/>
                </a:solidFill>
              </a:rPr>
              <a:t> </a:t>
            </a:r>
            <a:r>
              <a:rPr lang="es-ES" b="1" dirty="0" err="1" smtClean="0">
                <a:solidFill>
                  <a:srgbClr val="3E3D40"/>
                </a:solidFill>
              </a:rPr>
              <a:t>Oberta</a:t>
            </a:r>
            <a:r>
              <a:rPr lang="es-ES" b="1" dirty="0" smtClean="0">
                <a:solidFill>
                  <a:srgbClr val="3E3D40"/>
                </a:solidFill>
              </a:rPr>
              <a:t> de Catalunya</a:t>
            </a:r>
            <a:endParaRPr lang="es-ES" sz="1800" b="1" u="none" dirty="0" smtClean="0">
              <a:solidFill>
                <a:srgbClr val="3E3D40"/>
              </a:solidFill>
            </a:endParaRPr>
          </a:p>
          <a:p>
            <a:pPr marL="1524000">
              <a:lnSpc>
                <a:spcPct val="85000"/>
              </a:lnSpc>
              <a:defRPr/>
            </a:pPr>
            <a:r>
              <a:rPr lang="es-ES" sz="1800" b="1" u="none" dirty="0" smtClean="0">
                <a:solidFill>
                  <a:srgbClr val="3E3D40"/>
                </a:solidFill>
                <a:hlinkClick r:id="rId2"/>
              </a:rPr>
              <a:t>fsaigi@uoc.edu</a:t>
            </a:r>
            <a:endParaRPr lang="es-ES" sz="1800" b="1" u="none" dirty="0">
              <a:solidFill>
                <a:srgbClr val="3E3D4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3 Rectángulo"/>
          <p:cNvSpPr/>
          <p:nvPr/>
        </p:nvSpPr>
        <p:spPr>
          <a:xfrm>
            <a:off x="602134" y="198622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6 Rectángulo"/>
          <p:cNvSpPr/>
          <p:nvPr/>
        </p:nvSpPr>
        <p:spPr>
          <a:xfrm>
            <a:off x="602094" y="248127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4" name="7 Rectángulo"/>
          <p:cNvSpPr/>
          <p:nvPr/>
        </p:nvSpPr>
        <p:spPr>
          <a:xfrm>
            <a:off x="1034934" y="248128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Consorcio RITMOS</a:t>
            </a:r>
          </a:p>
        </p:txBody>
      </p:sp>
      <p:sp>
        <p:nvSpPr>
          <p:cNvPr id="15" name="8 Rectángulo"/>
          <p:cNvSpPr/>
          <p:nvPr/>
        </p:nvSpPr>
        <p:spPr>
          <a:xfrm>
            <a:off x="602926" y="297633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6" name="9 Rectángulo"/>
          <p:cNvSpPr/>
          <p:nvPr/>
        </p:nvSpPr>
        <p:spPr>
          <a:xfrm>
            <a:off x="1034934" y="297634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Visión general del proyecto</a:t>
            </a:r>
          </a:p>
        </p:txBody>
      </p:sp>
      <p:sp>
        <p:nvSpPr>
          <p:cNvPr id="17" name="10 Rectángulo"/>
          <p:cNvSpPr/>
          <p:nvPr/>
        </p:nvSpPr>
        <p:spPr>
          <a:xfrm>
            <a:off x="602094" y="347138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8" name="11 Rectángulo"/>
          <p:cNvSpPr/>
          <p:nvPr/>
        </p:nvSpPr>
        <p:spPr>
          <a:xfrm>
            <a:off x="1034934" y="347140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Cronograma</a:t>
            </a:r>
            <a:r>
              <a:rPr lang="es-CO" sz="1600" u="none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9" name="20 Rectángulo"/>
          <p:cNvSpPr/>
          <p:nvPr/>
        </p:nvSpPr>
        <p:spPr>
          <a:xfrm>
            <a:off x="590982" y="397889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20" name="21 Rectángulo"/>
          <p:cNvSpPr/>
          <p:nvPr/>
        </p:nvSpPr>
        <p:spPr>
          <a:xfrm>
            <a:off x="1023822" y="397892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Esquema comunicaciones - Reuniones</a:t>
            </a:r>
          </a:p>
        </p:txBody>
      </p:sp>
      <p:sp>
        <p:nvSpPr>
          <p:cNvPr id="21" name="23 Rectángulo"/>
          <p:cNvSpPr/>
          <p:nvPr/>
        </p:nvSpPr>
        <p:spPr>
          <a:xfrm>
            <a:off x="590982" y="4473954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22" name="24 Rectángulo"/>
          <p:cNvSpPr/>
          <p:nvPr/>
        </p:nvSpPr>
        <p:spPr>
          <a:xfrm>
            <a:off x="1023822" y="447398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RITMOS 2015 </a:t>
            </a:r>
            <a:r>
              <a:rPr lang="es-CO" sz="1600" b="1" i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International </a:t>
            </a:r>
            <a:r>
              <a:rPr lang="es-CO" sz="1600" b="1" i="1" u="none" dirty="0" err="1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Workshop</a:t>
            </a:r>
            <a:endParaRPr lang="es-CO" sz="1600" b="1" i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23" name="25 Rectángulo"/>
          <p:cNvSpPr/>
          <p:nvPr/>
        </p:nvSpPr>
        <p:spPr>
          <a:xfrm>
            <a:off x="591774" y="496900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24" name="26 Rectángulo"/>
          <p:cNvSpPr/>
          <p:nvPr/>
        </p:nvSpPr>
        <p:spPr>
          <a:xfrm>
            <a:off x="1023822" y="496904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Aclaraciones y conclusiones</a:t>
            </a:r>
          </a:p>
        </p:txBody>
      </p:sp>
      <p:sp>
        <p:nvSpPr>
          <p:cNvPr id="25" name="28 Rectángulo"/>
          <p:cNvSpPr/>
          <p:nvPr/>
        </p:nvSpPr>
        <p:spPr>
          <a:xfrm>
            <a:off x="1034934" y="1986224"/>
            <a:ext cx="7488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Antecedentes</a:t>
            </a:r>
            <a:endParaRPr lang="es-CO" sz="1600" b="1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nes.universia.net/mx/Institution/30189_Benemerita_Universidad_Autonoma_de_Puebla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8288" y="4865872"/>
            <a:ext cx="646822" cy="972000"/>
          </a:xfrm>
          <a:prstGeom prst="rect">
            <a:avLst/>
          </a:prstGeom>
          <a:noFill/>
        </p:spPr>
      </p:pic>
      <p:pic>
        <p:nvPicPr>
          <p:cNvPr id="3" name="Picture 6" descr="http://ayura.udea.edu.co/boletinsinparentesis/wp-content/uploads/2012/05/4-Red-Alf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12" y="177479"/>
            <a:ext cx="3297191" cy="4296083"/>
          </a:xfrm>
          <a:prstGeom prst="rect">
            <a:avLst/>
          </a:prstGeom>
          <a:noFill/>
        </p:spPr>
      </p:pic>
      <p:pic>
        <p:nvPicPr>
          <p:cNvPr id="4" name="Picture 8" descr="http://www.rumboalenarm.com/wp-content/uploads/2011/10/UAN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3921" y="4890305"/>
            <a:ext cx="969239" cy="972000"/>
          </a:xfrm>
          <a:prstGeom prst="rect">
            <a:avLst/>
          </a:prstGeom>
          <a:noFill/>
        </p:spPr>
      </p:pic>
      <p:pic>
        <p:nvPicPr>
          <p:cNvPr id="5" name="Picture 4" descr="http://upload.wikimedia.org/wikipedia/commons/thumb/5/5f/Escudo_UdeG.svg/220px-Escudo_UdeG.svg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921971" y="4865872"/>
            <a:ext cx="715184" cy="972000"/>
          </a:xfrm>
          <a:prstGeom prst="rect">
            <a:avLst/>
          </a:prstGeom>
          <a:noFill/>
        </p:spPr>
      </p:pic>
      <p:pic>
        <p:nvPicPr>
          <p:cNvPr id="6" name="Picture 6" descr="http://imagenes.universia.net/cl/Institution/28174_Universidad_Austral_de_Chile.gif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655966" y="4865872"/>
            <a:ext cx="810000" cy="972000"/>
          </a:xfrm>
          <a:prstGeom prst="rect">
            <a:avLst/>
          </a:prstGeom>
          <a:noFill/>
        </p:spPr>
      </p:pic>
      <p:pic>
        <p:nvPicPr>
          <p:cNvPr id="7" name="Picture 8" descr="http://4.bp.blogspot.com/-jQDCb39r8wk/TJGFRUYWCLI/AAAAAAAAAT8/LkvYTyzBJ60/s1600/USFQ_logo_dragones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484777" y="4865872"/>
            <a:ext cx="1220170" cy="972000"/>
          </a:xfrm>
          <a:prstGeom prst="rect">
            <a:avLst/>
          </a:prstGeom>
          <a:noFill/>
        </p:spPr>
      </p:pic>
      <p:pic>
        <p:nvPicPr>
          <p:cNvPr id="8" name="Picture 10" descr="http://caliescribe.com/sites/default/files/imagenes_revista/2013/07/06/univ_al_dia/ices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00569" y="4914739"/>
            <a:ext cx="864000" cy="972000"/>
          </a:xfrm>
          <a:prstGeom prst="rect">
            <a:avLst/>
          </a:prstGeom>
          <a:noFill/>
        </p:spPr>
      </p:pic>
      <p:pic>
        <p:nvPicPr>
          <p:cNvPr id="9" name="Picture 12" descr="http://www2.csuca.org/joomla/images/stories/Universidades/Unanleon-n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95552" y="4914739"/>
            <a:ext cx="750696" cy="972000"/>
          </a:xfrm>
          <a:prstGeom prst="rect">
            <a:avLst/>
          </a:prstGeom>
          <a:noFill/>
        </p:spPr>
      </p:pic>
      <p:pic>
        <p:nvPicPr>
          <p:cNvPr id="10" name="Picture 14" descr="http://www.universy.it/wp-content/uploads/2013/02/Universit%C3%A0-di-Firenze-logo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83380" y="4914739"/>
            <a:ext cx="993363" cy="972000"/>
          </a:xfrm>
          <a:prstGeom prst="rect">
            <a:avLst/>
          </a:prstGeom>
          <a:noFill/>
        </p:spPr>
      </p:pic>
      <p:pic>
        <p:nvPicPr>
          <p:cNvPr id="11" name="Picture 20" descr="http://t0.gstatic.com/images?q=tbn:ANd9GcSNnZLcysmZBQKZ8MDnGJR72xYmoZ55rrQiOtlK4JUN7P_M1H1HEQ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4723758" y="5151171"/>
            <a:ext cx="1458000" cy="472865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12344" y="35754"/>
            <a:ext cx="4280806" cy="4686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nes.universia.net/mx/Institution/30189_Benemerita_Universidad_Autonoma_de_Puebla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8288" y="4865872"/>
            <a:ext cx="646822" cy="972000"/>
          </a:xfrm>
          <a:prstGeom prst="rect">
            <a:avLst/>
          </a:prstGeom>
          <a:noFill/>
        </p:spPr>
      </p:pic>
      <p:pic>
        <p:nvPicPr>
          <p:cNvPr id="4" name="Picture 8" descr="http://www.rumboalenarm.com/wp-content/uploads/2011/10/UAN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921" y="4890305"/>
            <a:ext cx="969239" cy="972000"/>
          </a:xfrm>
          <a:prstGeom prst="rect">
            <a:avLst/>
          </a:prstGeom>
          <a:noFill/>
        </p:spPr>
      </p:pic>
      <p:pic>
        <p:nvPicPr>
          <p:cNvPr id="5" name="Picture 4" descr="http://upload.wikimedia.org/wikipedia/commons/thumb/5/5f/Escudo_UdeG.svg/220px-Escudo_UdeG.svg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921971" y="4865872"/>
            <a:ext cx="715184" cy="972000"/>
          </a:xfrm>
          <a:prstGeom prst="rect">
            <a:avLst/>
          </a:prstGeom>
          <a:noFill/>
        </p:spPr>
      </p:pic>
      <p:pic>
        <p:nvPicPr>
          <p:cNvPr id="6" name="Picture 6" descr="http://imagenes.universia.net/cl/Institution/28174_Universidad_Austral_de_Chile.gif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655966" y="4865872"/>
            <a:ext cx="810000" cy="972000"/>
          </a:xfrm>
          <a:prstGeom prst="rect">
            <a:avLst/>
          </a:prstGeom>
          <a:noFill/>
        </p:spPr>
      </p:pic>
      <p:pic>
        <p:nvPicPr>
          <p:cNvPr id="7" name="Picture 8" descr="http://4.bp.blogspot.com/-jQDCb39r8wk/TJGFRUYWCLI/AAAAAAAAAT8/LkvYTyzBJ60/s1600/USFQ_logo_dragones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484777" y="4865872"/>
            <a:ext cx="1220170" cy="972000"/>
          </a:xfrm>
          <a:prstGeom prst="rect">
            <a:avLst/>
          </a:prstGeom>
          <a:noFill/>
        </p:spPr>
      </p:pic>
      <p:pic>
        <p:nvPicPr>
          <p:cNvPr id="8" name="Picture 10" descr="http://caliescribe.com/sites/default/files/imagenes_revista/2013/07/06/univ_al_dia/ices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00569" y="4914739"/>
            <a:ext cx="864000" cy="972000"/>
          </a:xfrm>
          <a:prstGeom prst="rect">
            <a:avLst/>
          </a:prstGeom>
          <a:noFill/>
        </p:spPr>
      </p:pic>
      <p:pic>
        <p:nvPicPr>
          <p:cNvPr id="9" name="Picture 12" descr="http://www2.csuca.org/joomla/images/stories/Universidades/Unanleon-n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95552" y="4914739"/>
            <a:ext cx="750696" cy="972000"/>
          </a:xfrm>
          <a:prstGeom prst="rect">
            <a:avLst/>
          </a:prstGeom>
          <a:noFill/>
        </p:spPr>
      </p:pic>
      <p:pic>
        <p:nvPicPr>
          <p:cNvPr id="10" name="Picture 14" descr="http://www.universy.it/wp-content/uploads/2013/02/Universit%C3%A0-di-Firenze-logo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83380" y="4914739"/>
            <a:ext cx="993363" cy="972000"/>
          </a:xfrm>
          <a:prstGeom prst="rect">
            <a:avLst/>
          </a:prstGeom>
          <a:noFill/>
        </p:spPr>
      </p:pic>
      <p:pic>
        <p:nvPicPr>
          <p:cNvPr id="11" name="Picture 20" descr="http://t0.gstatic.com/images?q=tbn:ANd9GcSNnZLcysmZBQKZ8MDnGJR72xYmoZ55rrQiOtlK4JUN7P_M1H1HEQ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723758" y="5151171"/>
            <a:ext cx="1458000" cy="472865"/>
          </a:xfrm>
          <a:prstGeom prst="rect">
            <a:avLst/>
          </a:prstGeom>
          <a:noFill/>
        </p:spPr>
      </p:pic>
      <p:pic>
        <p:nvPicPr>
          <p:cNvPr id="12" name="Picture 9" descr="F:\MÀSTER-TELEMEDICINA_2006\_24032010\LabTM_Prizes_2010\HMollet\HUCHAS DE CRISIS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2064640" y="965848"/>
            <a:ext cx="4672710" cy="3106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Rectángulo"/>
          <p:cNvSpPr>
            <a:spLocks noChangeArrowheads="1"/>
          </p:cNvSpPr>
          <p:nvPr/>
        </p:nvSpPr>
        <p:spPr bwMode="auto">
          <a:xfrm rot="-5400000">
            <a:off x="-1105575" y="2948950"/>
            <a:ext cx="355417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6000" u="none" dirty="0" err="1">
                <a:solidFill>
                  <a:srgbClr val="2C3564"/>
                </a:solidFill>
                <a:latin typeface="Tempus Sans ITC" pitchFamily="82" charset="0"/>
              </a:rPr>
              <a:t>What</a:t>
            </a:r>
            <a:r>
              <a:rPr lang="es-ES_tradnl" sz="6000" u="none" dirty="0">
                <a:solidFill>
                  <a:srgbClr val="2C3564"/>
                </a:solidFill>
                <a:latin typeface="Tempus Sans ITC" pitchFamily="82" charset="0"/>
              </a:rPr>
              <a:t> </a:t>
            </a:r>
            <a:r>
              <a:rPr lang="es-ES_tradnl" sz="6000" u="none" dirty="0" err="1" smtClean="0">
                <a:solidFill>
                  <a:srgbClr val="2C3564"/>
                </a:solidFill>
                <a:latin typeface="Tempus Sans ITC" pitchFamily="82" charset="0"/>
              </a:rPr>
              <a:t>is</a:t>
            </a:r>
            <a:r>
              <a:rPr lang="es-ES_tradnl" sz="6000" u="none" dirty="0" smtClean="0">
                <a:solidFill>
                  <a:srgbClr val="2C3564"/>
                </a:solidFill>
                <a:latin typeface="Tempus Sans ITC" pitchFamily="82" charset="0"/>
              </a:rPr>
              <a:t> </a:t>
            </a:r>
            <a:r>
              <a:rPr lang="es-ES_tradnl" sz="6000" u="none" dirty="0" err="1" smtClean="0">
                <a:solidFill>
                  <a:srgbClr val="2C3564"/>
                </a:solidFill>
                <a:latin typeface="Tempus Sans ITC" pitchFamily="82" charset="0"/>
              </a:rPr>
              <a:t>it</a:t>
            </a:r>
            <a:r>
              <a:rPr lang="es-ES_tradnl" sz="6000" u="none" dirty="0" smtClean="0">
                <a:solidFill>
                  <a:srgbClr val="2C3564"/>
                </a:solidFill>
                <a:latin typeface="Tempus Sans ITC" pitchFamily="82" charset="0"/>
              </a:rPr>
              <a:t>?</a:t>
            </a:r>
            <a:endParaRPr lang="es-ES_tradnl" sz="6000" u="none" dirty="0">
              <a:solidFill>
                <a:srgbClr val="2C3564"/>
              </a:solidFill>
              <a:latin typeface="Tempus Sans ITC" pitchFamily="82" charset="0"/>
            </a:endParaRPr>
          </a:p>
        </p:txBody>
      </p:sp>
      <p:sp>
        <p:nvSpPr>
          <p:cNvPr id="3" name="9 Rectángulo"/>
          <p:cNvSpPr>
            <a:spLocks noChangeArrowheads="1"/>
          </p:cNvSpPr>
          <p:nvPr/>
        </p:nvSpPr>
        <p:spPr bwMode="auto">
          <a:xfrm>
            <a:off x="1243013" y="3014663"/>
            <a:ext cx="6624637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s-ES" sz="3200" u="none" dirty="0"/>
              <a:t>C</a:t>
            </a:r>
            <a:r>
              <a:rPr lang="es-ES" sz="1400" i="1" u="none" dirty="0"/>
              <a:t>lúster</a:t>
            </a:r>
            <a:r>
              <a:rPr lang="es-ES" sz="1400" u="none" dirty="0"/>
              <a:t> </a:t>
            </a:r>
            <a:r>
              <a:rPr lang="es-ES" sz="3200" u="none" dirty="0"/>
              <a:t>I</a:t>
            </a:r>
            <a:r>
              <a:rPr lang="es-ES" sz="1400" i="1" u="none" dirty="0"/>
              <a:t>beroamericano de</a:t>
            </a:r>
            <a:r>
              <a:rPr lang="es-ES" sz="1200" i="1" u="none" dirty="0"/>
              <a:t> </a:t>
            </a:r>
            <a:r>
              <a:rPr lang="es-ES" sz="3200" u="none" dirty="0"/>
              <a:t>C</a:t>
            </a:r>
            <a:r>
              <a:rPr lang="es-ES" sz="1400" i="1" u="none" dirty="0"/>
              <a:t>olaboración</a:t>
            </a:r>
            <a:r>
              <a:rPr lang="es-ES" sz="1400" u="none" dirty="0"/>
              <a:t> </a:t>
            </a:r>
            <a:r>
              <a:rPr lang="es-ES" sz="3200" u="none" dirty="0"/>
              <a:t>U</a:t>
            </a:r>
            <a:r>
              <a:rPr lang="es-ES" sz="1400" i="1" u="none" dirty="0"/>
              <a:t>niversitaria en </a:t>
            </a:r>
            <a:r>
              <a:rPr lang="es-ES" sz="3200" u="none" dirty="0"/>
              <a:t>T</a:t>
            </a:r>
            <a:r>
              <a:rPr lang="es-ES" sz="1400" i="1" u="none" dirty="0"/>
              <a:t>elemedicina</a:t>
            </a:r>
            <a:r>
              <a:rPr lang="es-ES" sz="1400" u="none" dirty="0"/>
              <a:t>, </a:t>
            </a:r>
            <a:r>
              <a:rPr lang="ca-ES" sz="1400" u="none" dirty="0" err="1" smtClean="0">
                <a:solidFill>
                  <a:srgbClr val="000000"/>
                </a:solidFill>
                <a:cs typeface="+mn-cs"/>
              </a:rPr>
              <a:t>the</a:t>
            </a:r>
            <a:r>
              <a:rPr lang="ca-ES" sz="1400" u="none" dirty="0" smtClean="0">
                <a:solidFill>
                  <a:srgbClr val="000000"/>
                </a:solidFill>
                <a:cs typeface="+mn-cs"/>
              </a:rPr>
              <a:t> </a:t>
            </a:r>
            <a:r>
              <a:rPr lang="ca-ES" sz="1400" u="none" dirty="0" err="1" smtClean="0">
                <a:solidFill>
                  <a:srgbClr val="000000"/>
                </a:solidFill>
                <a:cs typeface="+mn-cs"/>
              </a:rPr>
              <a:t>Latin</a:t>
            </a:r>
            <a:r>
              <a:rPr lang="ca-ES" sz="1400" u="none" dirty="0" smtClean="0">
                <a:solidFill>
                  <a:srgbClr val="000000"/>
                </a:solidFill>
                <a:cs typeface="+mn-cs"/>
              </a:rPr>
              <a:t> American </a:t>
            </a:r>
            <a:r>
              <a:rPr lang="ca-ES" sz="1400" u="none" dirty="0" err="1" smtClean="0">
                <a:solidFill>
                  <a:srgbClr val="000000"/>
                </a:solidFill>
                <a:cs typeface="+mn-cs"/>
              </a:rPr>
              <a:t>Telemedicine</a:t>
            </a:r>
            <a:r>
              <a:rPr lang="ca-ES" sz="1400" u="none" dirty="0" smtClean="0">
                <a:solidFill>
                  <a:srgbClr val="000000"/>
                </a:solidFill>
                <a:cs typeface="+mn-cs"/>
              </a:rPr>
              <a:t> </a:t>
            </a:r>
            <a:r>
              <a:rPr lang="ca-ES" sz="1400" u="none" dirty="0" err="1" smtClean="0">
                <a:solidFill>
                  <a:srgbClr val="000000"/>
                </a:solidFill>
                <a:cs typeface="+mn-cs"/>
              </a:rPr>
              <a:t>University</a:t>
            </a:r>
            <a:r>
              <a:rPr lang="ca-ES" sz="1400" u="none" dirty="0" smtClean="0">
                <a:solidFill>
                  <a:srgbClr val="000000"/>
                </a:solidFill>
                <a:cs typeface="+mn-cs"/>
              </a:rPr>
              <a:t> Corporation </a:t>
            </a:r>
            <a:r>
              <a:rPr lang="ca-ES" sz="1400" u="none" dirty="0" err="1" smtClean="0">
                <a:solidFill>
                  <a:srgbClr val="000000"/>
                </a:solidFill>
                <a:cs typeface="+mn-cs"/>
              </a:rPr>
              <a:t>Cluster</a:t>
            </a:r>
            <a:r>
              <a:rPr lang="ca-ES" sz="1400" u="none" dirty="0" smtClean="0">
                <a:solidFill>
                  <a:srgbClr val="000000"/>
                </a:solidFill>
                <a:cs typeface="+mn-cs"/>
              </a:rPr>
              <a:t> </a:t>
            </a:r>
            <a:r>
              <a:rPr lang="en-US" sz="1400" u="none" dirty="0" smtClean="0"/>
              <a:t>is </a:t>
            </a:r>
            <a:r>
              <a:rPr lang="en-US" sz="1400" u="none" dirty="0"/>
              <a:t>a </a:t>
            </a:r>
            <a:r>
              <a:rPr lang="en-US" sz="1400" b="1" u="none" dirty="0" smtClean="0"/>
              <a:t>UOC</a:t>
            </a:r>
            <a:r>
              <a:rPr lang="en-US" sz="1400" u="none" dirty="0" smtClean="0"/>
              <a:t> project</a:t>
            </a:r>
            <a:r>
              <a:rPr lang="es-ES" sz="1400" u="none" dirty="0" smtClean="0"/>
              <a:t>:</a:t>
            </a:r>
          </a:p>
          <a:p>
            <a:pPr marL="542925" lvl="1" indent="-180975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en-US" sz="1400" u="none" dirty="0" smtClean="0"/>
              <a:t>for promoting and developing </a:t>
            </a:r>
            <a:r>
              <a:rPr lang="en-US" sz="1400" dirty="0" smtClean="0"/>
              <a:t>academic</a:t>
            </a:r>
            <a:r>
              <a:rPr lang="en-US" sz="1400" u="none" dirty="0" smtClean="0"/>
              <a:t> -and </a:t>
            </a:r>
            <a:r>
              <a:rPr lang="en-US" sz="1400" dirty="0" smtClean="0"/>
              <a:t>technical</a:t>
            </a:r>
            <a:r>
              <a:rPr lang="en-US" sz="1400" u="none" dirty="0" smtClean="0"/>
              <a:t>- </a:t>
            </a:r>
            <a:r>
              <a:rPr lang="en-US" sz="1400" dirty="0" smtClean="0"/>
              <a:t>cooperation</a:t>
            </a:r>
            <a:r>
              <a:rPr lang="en-US" sz="1400" u="none" dirty="0" smtClean="0"/>
              <a:t>, </a:t>
            </a:r>
            <a:r>
              <a:rPr lang="en-US" sz="1400" dirty="0" smtClean="0"/>
              <a:t>research and innovation </a:t>
            </a:r>
            <a:r>
              <a:rPr lang="en-US" sz="1400" dirty="0" err="1" smtClean="0"/>
              <a:t>programmes</a:t>
            </a:r>
            <a:r>
              <a:rPr lang="en-US" sz="1400" dirty="0" smtClean="0"/>
              <a:t> in </a:t>
            </a:r>
            <a:r>
              <a:rPr lang="en-US" sz="1400" b="1" dirty="0" smtClean="0"/>
              <a:t>telemedicine</a:t>
            </a:r>
            <a:r>
              <a:rPr lang="en-US" sz="1400" u="none" dirty="0" smtClean="0"/>
              <a:t> via collaborative work across a network of integrated university </a:t>
            </a:r>
            <a:r>
              <a:rPr lang="en-US" sz="1400" u="none" dirty="0" err="1" smtClean="0"/>
              <a:t>centres</a:t>
            </a:r>
            <a:r>
              <a:rPr lang="en-US" sz="1400" u="none" dirty="0" smtClean="0"/>
              <a:t>.</a:t>
            </a:r>
            <a:endParaRPr lang="es-ES" sz="1400" u="none" dirty="0"/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s-ES" sz="1400" b="1" u="none" dirty="0" smtClean="0"/>
              <a:t>CICUT</a:t>
            </a:r>
            <a:r>
              <a:rPr lang="es-ES" sz="1400" u="none" dirty="0" smtClean="0"/>
              <a:t> </a:t>
            </a:r>
            <a:r>
              <a:rPr lang="es-ES" sz="1400" b="1" u="none" dirty="0" err="1" smtClean="0"/>
              <a:t>vision</a:t>
            </a:r>
            <a:r>
              <a:rPr lang="es-ES" sz="1400" u="none" dirty="0" smtClean="0"/>
              <a:t> </a:t>
            </a:r>
            <a:r>
              <a:rPr lang="es-ES" sz="1400" b="1" u="none" dirty="0" err="1" smtClean="0"/>
              <a:t>is</a:t>
            </a:r>
            <a:r>
              <a:rPr lang="es-ES" sz="1400" u="none" dirty="0" smtClean="0"/>
              <a:t>:</a:t>
            </a:r>
          </a:p>
          <a:p>
            <a:pPr marL="542925" lvl="1" indent="-180975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en-US" sz="1400" u="none" dirty="0" smtClean="0"/>
              <a:t>to become a </a:t>
            </a:r>
            <a:r>
              <a:rPr lang="en-US" sz="1400" dirty="0" smtClean="0"/>
              <a:t>space for excellence</a:t>
            </a:r>
            <a:r>
              <a:rPr lang="en-US" sz="1400" u="none" dirty="0" smtClean="0"/>
              <a:t> that facilitates network collaboration for generating and sharing </a:t>
            </a:r>
            <a:r>
              <a:rPr lang="en-US" sz="1400" dirty="0" smtClean="0"/>
              <a:t>cutting-edge knowledge on new healthcare methods based on integrating the ICTs</a:t>
            </a:r>
            <a:r>
              <a:rPr lang="en-US" sz="1400" u="none" dirty="0" smtClean="0"/>
              <a:t> to meet the challenges posed by the socio-economic changes of the 21st century.</a:t>
            </a:r>
            <a:endParaRPr lang="es-ES" sz="1400" u="none" dirty="0"/>
          </a:p>
        </p:txBody>
      </p:sp>
      <p:pic>
        <p:nvPicPr>
          <p:cNvPr id="4" name="Picture 2" descr="G:\MÀSTER-TELEMEDICINA_2006\_24032010\LabTM_Prizes_2010\SocialNetwork\community.jpg"/>
          <p:cNvPicPr preferRelativeResize="0">
            <a:picLocks noChangeArrowheads="1"/>
          </p:cNvPicPr>
          <p:nvPr/>
        </p:nvPicPr>
        <p:blipFill>
          <a:blip r:embed="rId2" cstate="print"/>
          <a:srcRect l="606" t="792"/>
          <a:stretch>
            <a:fillRect/>
          </a:stretch>
        </p:blipFill>
        <p:spPr bwMode="auto">
          <a:xfrm>
            <a:off x="1262063" y="1090613"/>
            <a:ext cx="3005137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Rectángulo"/>
          <p:cNvSpPr>
            <a:spLocks noChangeArrowheads="1"/>
          </p:cNvSpPr>
          <p:nvPr/>
        </p:nvSpPr>
        <p:spPr bwMode="auto">
          <a:xfrm rot="-5400000">
            <a:off x="-1183481" y="2994819"/>
            <a:ext cx="37099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5400" u="none" dirty="0" err="1">
                <a:solidFill>
                  <a:srgbClr val="2C3564"/>
                </a:solidFill>
                <a:latin typeface="Tempus Sans ITC" pitchFamily="82" charset="0"/>
              </a:rPr>
              <a:t>Justification</a:t>
            </a:r>
            <a:endParaRPr lang="es-ES_tradnl" sz="5400" u="none" dirty="0">
              <a:solidFill>
                <a:srgbClr val="2C3564"/>
              </a:solidFill>
              <a:latin typeface="Tempus Sans ITC" pitchFamily="82" charset="0"/>
            </a:endParaRPr>
          </a:p>
        </p:txBody>
      </p:sp>
      <p:sp>
        <p:nvSpPr>
          <p:cNvPr id="3" name="9 Rectángulo"/>
          <p:cNvSpPr>
            <a:spLocks noChangeArrowheads="1"/>
          </p:cNvSpPr>
          <p:nvPr/>
        </p:nvSpPr>
        <p:spPr bwMode="auto">
          <a:xfrm>
            <a:off x="1243013" y="3395663"/>
            <a:ext cx="64627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u="none" dirty="0"/>
              <a:t>CICUT</a:t>
            </a:r>
            <a:r>
              <a:rPr lang="en-US" sz="1400" u="none" dirty="0"/>
              <a:t> </a:t>
            </a:r>
            <a:r>
              <a:rPr lang="en-US" sz="1600" u="none" dirty="0" smtClean="0"/>
              <a:t>meets…</a:t>
            </a:r>
            <a:endParaRPr lang="en-US" sz="1600" u="none" dirty="0"/>
          </a:p>
          <a:p>
            <a:endParaRPr lang="en-US" sz="1600" u="none" dirty="0"/>
          </a:p>
          <a:p>
            <a:r>
              <a:rPr lang="en-US" sz="1600" u="none" dirty="0"/>
              <a:t>… </a:t>
            </a:r>
            <a:r>
              <a:rPr lang="en-US" sz="1600" u="none" dirty="0" smtClean="0"/>
              <a:t>the urgent need to improve our knowledge of the </a:t>
            </a:r>
            <a:r>
              <a:rPr lang="en-US" sz="1600" dirty="0" smtClean="0"/>
              <a:t>processes</a:t>
            </a:r>
            <a:r>
              <a:rPr lang="en-US" sz="1600" u="none" dirty="0" smtClean="0"/>
              <a:t>, </a:t>
            </a:r>
            <a:r>
              <a:rPr lang="en-US" sz="1600" dirty="0" smtClean="0"/>
              <a:t>critical factors</a:t>
            </a:r>
            <a:r>
              <a:rPr lang="en-US" sz="1600" u="none" dirty="0" smtClean="0"/>
              <a:t> and </a:t>
            </a:r>
            <a:r>
              <a:rPr lang="en-US" sz="1600" dirty="0" smtClean="0"/>
              <a:t>strategies</a:t>
            </a:r>
            <a:r>
              <a:rPr lang="en-US" sz="1600" u="none" dirty="0" smtClean="0"/>
              <a:t> for </a:t>
            </a:r>
            <a:r>
              <a:rPr lang="en-US" sz="1600" dirty="0" smtClean="0"/>
              <a:t>integrating the ICTs in healthcare systems</a:t>
            </a:r>
            <a:r>
              <a:rPr lang="en-US" sz="1600" u="none" dirty="0" smtClean="0"/>
              <a:t>. </a:t>
            </a:r>
          </a:p>
          <a:p>
            <a:endParaRPr lang="en-US" sz="1600" u="none" dirty="0" smtClean="0"/>
          </a:p>
          <a:p>
            <a:r>
              <a:rPr lang="en-US" sz="1600" u="none" dirty="0" smtClean="0"/>
              <a:t>…the need for </a:t>
            </a:r>
            <a:r>
              <a:rPr lang="en-US" sz="1600" dirty="0" smtClean="0"/>
              <a:t>new and more powerful means of transferring this knowledge</a:t>
            </a:r>
            <a:r>
              <a:rPr lang="en-US" sz="1600" u="none" dirty="0" smtClean="0"/>
              <a:t> to health professionals.</a:t>
            </a:r>
          </a:p>
        </p:txBody>
      </p:sp>
      <p:pic>
        <p:nvPicPr>
          <p:cNvPr id="4" name="Picture 2" descr="http://www.losemprendedores.com/wp-content/uploads/2012/04/estrategia-inter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3013" y="1074738"/>
            <a:ext cx="2300287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Rectángulo"/>
          <p:cNvSpPr>
            <a:spLocks noChangeArrowheads="1"/>
          </p:cNvSpPr>
          <p:nvPr/>
        </p:nvSpPr>
        <p:spPr bwMode="auto">
          <a:xfrm rot="-5400000">
            <a:off x="-1062831" y="3040857"/>
            <a:ext cx="34686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4800" u="none" dirty="0" err="1">
                <a:solidFill>
                  <a:srgbClr val="2C3564"/>
                </a:solidFill>
                <a:latin typeface="Tempus Sans ITC" pitchFamily="82" charset="0"/>
              </a:rPr>
              <a:t>Who</a:t>
            </a:r>
            <a:r>
              <a:rPr lang="es-ES_tradnl" sz="4800" u="none" dirty="0">
                <a:solidFill>
                  <a:srgbClr val="2C3564"/>
                </a:solidFill>
                <a:latin typeface="Tempus Sans ITC" pitchFamily="82" charset="0"/>
              </a:rPr>
              <a:t> are </a:t>
            </a:r>
            <a:r>
              <a:rPr lang="es-ES_tradnl" sz="4800" u="none" dirty="0" err="1">
                <a:solidFill>
                  <a:srgbClr val="2C3564"/>
                </a:solidFill>
                <a:latin typeface="Tempus Sans ITC" pitchFamily="82" charset="0"/>
              </a:rPr>
              <a:t>we</a:t>
            </a:r>
            <a:r>
              <a:rPr lang="es-ES_tradnl" sz="4800" u="none" dirty="0">
                <a:solidFill>
                  <a:srgbClr val="2C3564"/>
                </a:solidFill>
                <a:latin typeface="Tempus Sans ITC" pitchFamily="82" charset="0"/>
              </a:rPr>
              <a:t>?</a:t>
            </a:r>
          </a:p>
        </p:txBody>
      </p:sp>
      <p:pic>
        <p:nvPicPr>
          <p:cNvPr id="3" name="Picture 2" descr="G:\MÀSTER-TELEMEDICINA_2006\_24032010\LabTM_Prizes_2010\SocialNetwork\community.jpg"/>
          <p:cNvPicPr preferRelativeResize="0">
            <a:picLocks noChangeArrowheads="1"/>
          </p:cNvPicPr>
          <p:nvPr/>
        </p:nvPicPr>
        <p:blipFill>
          <a:blip r:embed="rId2" cstate="print"/>
          <a:srcRect l="606" t="792"/>
          <a:stretch>
            <a:fillRect/>
          </a:stretch>
        </p:blipFill>
        <p:spPr bwMode="auto">
          <a:xfrm>
            <a:off x="1262063" y="1090613"/>
            <a:ext cx="3005137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9 Rectángulo"/>
          <p:cNvSpPr>
            <a:spLocks noChangeArrowheads="1"/>
          </p:cNvSpPr>
          <p:nvPr/>
        </p:nvSpPr>
        <p:spPr bwMode="auto">
          <a:xfrm>
            <a:off x="1243013" y="3252788"/>
            <a:ext cx="6624637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 b="1" u="none" dirty="0"/>
              <a:t>CICUT</a:t>
            </a:r>
            <a:r>
              <a:rPr lang="es-ES" sz="1200" u="none" dirty="0"/>
              <a:t> </a:t>
            </a:r>
            <a:r>
              <a:rPr lang="en-US" sz="1200" u="none" dirty="0"/>
              <a:t> </a:t>
            </a:r>
            <a:r>
              <a:rPr lang="en-US" sz="1200" u="none" dirty="0" smtClean="0"/>
              <a:t>is formed by the following </a:t>
            </a:r>
            <a:r>
              <a:rPr lang="en-US" sz="1200" i="1" u="none" dirty="0" smtClean="0"/>
              <a:t>Latin American universities</a:t>
            </a:r>
            <a:r>
              <a:rPr lang="es-ES" sz="1200" u="none" dirty="0" smtClean="0"/>
              <a:t>:</a:t>
            </a:r>
          </a:p>
          <a:p>
            <a:pPr marL="228600" indent="-228600">
              <a:buFontTx/>
              <a:buChar char="•"/>
            </a:pPr>
            <a:r>
              <a:rPr lang="es-ES" sz="1200" u="none" dirty="0" smtClean="0"/>
              <a:t>La Universidad Autónoma del Estado de México (</a:t>
            </a:r>
            <a:r>
              <a:rPr lang="es-ES" sz="1200" u="none" dirty="0" err="1" smtClean="0"/>
              <a:t>Mexico</a:t>
            </a:r>
            <a:r>
              <a:rPr lang="es-ES" sz="1200" u="none" dirty="0" smtClean="0"/>
              <a:t>)</a:t>
            </a:r>
          </a:p>
          <a:p>
            <a:pPr marL="228600" indent="-228600">
              <a:buFontTx/>
              <a:buChar char="•"/>
            </a:pPr>
            <a:r>
              <a:rPr lang="es-ES" sz="1200" u="none" dirty="0" smtClean="0"/>
              <a:t>Benemérita </a:t>
            </a:r>
            <a:r>
              <a:rPr lang="es-ES" sz="1200" u="none" dirty="0"/>
              <a:t>Universidad Autónoma de Puebla (</a:t>
            </a:r>
            <a:r>
              <a:rPr lang="es-ES" sz="1200" u="none" dirty="0" err="1"/>
              <a:t>Mexico</a:t>
            </a:r>
            <a:r>
              <a:rPr lang="es-ES" sz="1200" u="none" dirty="0"/>
              <a:t>)</a:t>
            </a:r>
          </a:p>
          <a:p>
            <a:pPr marL="228600" indent="-228600">
              <a:buFontTx/>
              <a:buChar char="•"/>
            </a:pPr>
            <a:r>
              <a:rPr lang="es-ES" sz="1200" u="none" dirty="0" smtClean="0"/>
              <a:t>Universidad de Guadalajara</a:t>
            </a:r>
            <a:r>
              <a:rPr lang="es-ES" sz="1200" u="none" dirty="0"/>
              <a:t>  (</a:t>
            </a:r>
            <a:r>
              <a:rPr lang="es-ES" sz="1200" u="none" dirty="0" err="1"/>
              <a:t>Mexico</a:t>
            </a:r>
            <a:r>
              <a:rPr lang="es-ES" sz="1200" u="none" dirty="0"/>
              <a:t>)</a:t>
            </a:r>
          </a:p>
          <a:p>
            <a:pPr marL="228600" indent="-228600">
              <a:buFontTx/>
              <a:buChar char="•"/>
            </a:pPr>
            <a:r>
              <a:rPr lang="es-ES" sz="1200" u="none" dirty="0"/>
              <a:t>Universidad Austral de Chile (Chile)</a:t>
            </a:r>
          </a:p>
          <a:p>
            <a:pPr marL="228600" indent="-228600">
              <a:buFontTx/>
              <a:buChar char="•"/>
            </a:pPr>
            <a:r>
              <a:rPr lang="es-ES" sz="1200" u="none" dirty="0"/>
              <a:t>Universidad de San Francisco de Quito (Ecuador)</a:t>
            </a:r>
          </a:p>
          <a:p>
            <a:pPr marL="228600" indent="-228600">
              <a:buFontTx/>
              <a:buChar char="•"/>
            </a:pPr>
            <a:r>
              <a:rPr lang="es-ES" sz="1200" u="none" dirty="0"/>
              <a:t>Universidad Andina Simón Bolívar Bolivia  (Bolivia)</a:t>
            </a:r>
          </a:p>
          <a:p>
            <a:pPr marL="228600" indent="-228600">
              <a:buFontTx/>
              <a:buChar char="•"/>
            </a:pPr>
            <a:r>
              <a:rPr lang="es-ES" sz="1200" u="none" dirty="0"/>
              <a:t>Universidad de Caldas (Colombia)</a:t>
            </a:r>
          </a:p>
          <a:p>
            <a:pPr marL="228600" indent="-228600">
              <a:buFontTx/>
              <a:buChar char="•"/>
            </a:pPr>
            <a:r>
              <a:rPr lang="es-ES" sz="1200" u="none" dirty="0" smtClean="0"/>
              <a:t>Universidad de Antioquia</a:t>
            </a:r>
            <a:r>
              <a:rPr lang="es-ES" sz="1200" u="none" dirty="0"/>
              <a:t> (Colombia)</a:t>
            </a:r>
          </a:p>
          <a:p>
            <a:pPr marL="228600" indent="-228600">
              <a:buFontTx/>
              <a:buChar char="•"/>
            </a:pPr>
            <a:r>
              <a:rPr lang="es-ES" sz="1200" u="none" dirty="0"/>
              <a:t>Universidad de Manizales (Colombia)</a:t>
            </a:r>
          </a:p>
          <a:p>
            <a:pPr marL="228600" indent="-228600">
              <a:buFontTx/>
              <a:buChar char="•"/>
            </a:pPr>
            <a:r>
              <a:rPr lang="es-ES" sz="1200" u="none" dirty="0"/>
              <a:t>Universidad de CES (Colombia)</a:t>
            </a:r>
          </a:p>
          <a:p>
            <a:pPr marL="228600" indent="-228600">
              <a:buFontTx/>
              <a:buChar char="•"/>
            </a:pPr>
            <a:r>
              <a:rPr lang="es-ES" sz="1200" u="none" dirty="0" err="1"/>
              <a:t>Universitat</a:t>
            </a:r>
            <a:r>
              <a:rPr lang="es-ES" sz="1200" u="none" dirty="0"/>
              <a:t> </a:t>
            </a:r>
            <a:r>
              <a:rPr lang="es-ES" sz="1200" u="none" dirty="0" err="1"/>
              <a:t>Oberta</a:t>
            </a:r>
            <a:r>
              <a:rPr lang="es-ES" sz="1200" u="none" dirty="0"/>
              <a:t> de Catalunya (España)</a:t>
            </a:r>
          </a:p>
          <a:p>
            <a:endParaRPr lang="es-ES" sz="1200" u="none" dirty="0"/>
          </a:p>
        </p:txBody>
      </p:sp>
      <p:pic>
        <p:nvPicPr>
          <p:cNvPr id="5" name="Picture 2" descr="http://imagenes.universia.net/mx/Institution/30189_Benemerita_Universidad_Autonoma_de_Puebla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021647" y="4144205"/>
            <a:ext cx="646822" cy="972000"/>
          </a:xfrm>
          <a:prstGeom prst="rect">
            <a:avLst/>
          </a:prstGeom>
          <a:noFill/>
        </p:spPr>
      </p:pic>
      <p:pic>
        <p:nvPicPr>
          <p:cNvPr id="6" name="Picture 4" descr="http://upload.wikimedia.org/wikipedia/commons/thumb/5/5f/Escudo_UdeG.svg/220px-Escudo_UdeG.svg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243107" y="4119772"/>
            <a:ext cx="715184" cy="972000"/>
          </a:xfrm>
          <a:prstGeom prst="rect">
            <a:avLst/>
          </a:prstGeom>
          <a:noFill/>
        </p:spPr>
      </p:pic>
      <p:pic>
        <p:nvPicPr>
          <p:cNvPr id="7" name="Picture 6" descr="http://imagenes.universia.net/cl/Institution/28174_Universidad_Austral_de_Chile.gif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933519" y="1240631"/>
            <a:ext cx="810000" cy="972000"/>
          </a:xfrm>
          <a:prstGeom prst="rect">
            <a:avLst/>
          </a:prstGeom>
          <a:noFill/>
        </p:spPr>
      </p:pic>
      <p:pic>
        <p:nvPicPr>
          <p:cNvPr id="8" name="Picture 8" descr="http://4.bp.blogspot.com/-jQDCb39r8wk/TJGFRUYWCLI/AAAAAAAAAT8/LkvYTyzBJ60/s1600/USFQ_logo_dragones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448299" y="3147772"/>
            <a:ext cx="1220170" cy="972000"/>
          </a:xfrm>
          <a:prstGeom prst="rect">
            <a:avLst/>
          </a:prstGeom>
          <a:noFill/>
        </p:spPr>
      </p:pic>
      <p:pic>
        <p:nvPicPr>
          <p:cNvPr id="9" name="Picture 10" descr="http://www.zicosur.org.ar/Nueva_ZICOSUR/imagenes/unis/uas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29244" y="1154906"/>
            <a:ext cx="972000" cy="972000"/>
          </a:xfrm>
          <a:prstGeom prst="rect">
            <a:avLst/>
          </a:prstGeom>
          <a:noFill/>
        </p:spPr>
      </p:pic>
      <p:pic>
        <p:nvPicPr>
          <p:cNvPr id="10" name="Picture 12" descr="https://encrypted-tbn2.gstatic.com/images?q=tbn:ANd9GcRr9E-MWHrb5lMlUDNMNgU7AzGNmGDAbFtK_HGmkbhWPy4jLbs_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976336" y="2150269"/>
            <a:ext cx="972000" cy="972000"/>
          </a:xfrm>
          <a:prstGeom prst="rect">
            <a:avLst/>
          </a:prstGeom>
          <a:noFill/>
        </p:spPr>
      </p:pic>
      <p:pic>
        <p:nvPicPr>
          <p:cNvPr id="11" name="Picture 14" descr="http://www.zoomcanal.com.co/media/logos/logotipoudea.pn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927380" y="2150269"/>
            <a:ext cx="741901" cy="972000"/>
          </a:xfrm>
          <a:prstGeom prst="rect">
            <a:avLst/>
          </a:prstGeom>
          <a:noFill/>
        </p:spPr>
      </p:pic>
      <p:pic>
        <p:nvPicPr>
          <p:cNvPr id="12" name="Picture 16" descr="http://i.ytimg.com/i/uFkHmAP_SPQb59nO8bPyrw/mq1.jpg?v=50aab99f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6696469" y="1154906"/>
            <a:ext cx="972000" cy="972000"/>
          </a:xfrm>
          <a:prstGeom prst="rect">
            <a:avLst/>
          </a:prstGeom>
          <a:noFill/>
        </p:spPr>
      </p:pic>
      <p:pic>
        <p:nvPicPr>
          <p:cNvPr id="13" name="Picture 18" descr="http://www.mineducacion.gov.co/cvn/1665/propertyvalues-43942_banner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96469" y="2099813"/>
            <a:ext cx="972000" cy="972000"/>
          </a:xfrm>
          <a:prstGeom prst="rect">
            <a:avLst/>
          </a:prstGeom>
          <a:noFill/>
        </p:spPr>
      </p:pic>
      <p:pic>
        <p:nvPicPr>
          <p:cNvPr id="14" name="Picture 20" descr="http://t0.gstatic.com/images?q=tbn:ANd9GcSNnZLcysmZBQKZ8MDnGJR72xYmoZ55rrQiOtlK4JUN7P_M1H1HEQ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6210469" y="5140639"/>
            <a:ext cx="1458000" cy="4728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Rectángulo"/>
          <p:cNvSpPr>
            <a:spLocks noChangeArrowheads="1"/>
          </p:cNvSpPr>
          <p:nvPr/>
        </p:nvSpPr>
        <p:spPr bwMode="auto">
          <a:xfrm rot="-5400000">
            <a:off x="-928444" y="2948950"/>
            <a:ext cx="319991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6000" u="none" dirty="0" err="1" smtClean="0">
                <a:solidFill>
                  <a:srgbClr val="2C3564"/>
                </a:solidFill>
                <a:latin typeface="Tempus Sans ITC" pitchFamily="82" charset="0"/>
              </a:rPr>
              <a:t>Results</a:t>
            </a:r>
            <a:r>
              <a:rPr lang="es-ES_tradnl" sz="6000" u="none" dirty="0" smtClean="0">
                <a:solidFill>
                  <a:srgbClr val="2C3564"/>
                </a:solidFill>
                <a:latin typeface="Tempus Sans ITC" pitchFamily="82" charset="0"/>
              </a:rPr>
              <a:t>…</a:t>
            </a:r>
            <a:endParaRPr lang="es-ES_tradnl" sz="6000" u="none" dirty="0">
              <a:solidFill>
                <a:srgbClr val="2C3564"/>
              </a:solidFill>
              <a:latin typeface="Tempus Sans ITC" pitchFamily="82" charset="0"/>
            </a:endParaRPr>
          </a:p>
        </p:txBody>
      </p:sp>
      <p:pic>
        <p:nvPicPr>
          <p:cNvPr id="3" name="Picture 2" descr="http://seguropopular.guanajuato.gob.mx/img/resultados.jpg"/>
          <p:cNvPicPr>
            <a:picLocks noChangeArrowheads="1"/>
          </p:cNvPicPr>
          <p:nvPr/>
        </p:nvPicPr>
        <p:blipFill>
          <a:blip r:embed="rId2" cstate="print"/>
          <a:srcRect b="34016"/>
          <a:stretch>
            <a:fillRect/>
          </a:stretch>
        </p:blipFill>
        <p:spPr bwMode="auto">
          <a:xfrm>
            <a:off x="1243013" y="1074738"/>
            <a:ext cx="3038475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9 Rectángulo"/>
          <p:cNvSpPr>
            <a:spLocks noChangeArrowheads="1"/>
          </p:cNvSpPr>
          <p:nvPr/>
        </p:nvSpPr>
        <p:spPr bwMode="auto">
          <a:xfrm>
            <a:off x="1243013" y="3205163"/>
            <a:ext cx="662463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2"/>
              <a:defRPr/>
            </a:pPr>
            <a:r>
              <a:rPr lang="en-US" sz="1600" b="1" u="none" cap="small" dirty="0" smtClean="0"/>
              <a:t>Develop regional, national and international research projects in which lecturers and students take part, including the undertaking of doctoral theses</a:t>
            </a:r>
            <a:r>
              <a:rPr lang="es-ES" sz="1600" u="none" dirty="0"/>
              <a:t/>
            </a:r>
            <a:br>
              <a:rPr lang="es-ES" sz="1600" u="none" dirty="0"/>
            </a:br>
            <a:endParaRPr lang="es-ES" sz="1600" u="none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23" y="4074032"/>
            <a:ext cx="6090761" cy="1660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/>
          <p:nvPr/>
        </p:nvSpPr>
        <p:spPr>
          <a:xfrm>
            <a:off x="602134" y="198622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6 Rectángulo"/>
          <p:cNvSpPr/>
          <p:nvPr/>
        </p:nvSpPr>
        <p:spPr>
          <a:xfrm>
            <a:off x="602094" y="248127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4" name="8 Rectángulo"/>
          <p:cNvSpPr/>
          <p:nvPr/>
        </p:nvSpPr>
        <p:spPr>
          <a:xfrm>
            <a:off x="602926" y="297633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5" name="9 Rectángulo"/>
          <p:cNvSpPr/>
          <p:nvPr/>
        </p:nvSpPr>
        <p:spPr>
          <a:xfrm>
            <a:off x="1034934" y="297634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Visión general del proyecto</a:t>
            </a:r>
          </a:p>
        </p:txBody>
      </p:sp>
      <p:sp>
        <p:nvSpPr>
          <p:cNvPr id="6" name="10 Rectángulo"/>
          <p:cNvSpPr/>
          <p:nvPr/>
        </p:nvSpPr>
        <p:spPr>
          <a:xfrm>
            <a:off x="602094" y="347138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7" name="11 Rectángulo"/>
          <p:cNvSpPr/>
          <p:nvPr/>
        </p:nvSpPr>
        <p:spPr>
          <a:xfrm>
            <a:off x="1034934" y="347140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Cronograma</a:t>
            </a:r>
            <a:r>
              <a:rPr lang="es-CO" sz="1600" u="none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" name="20 Rectángulo"/>
          <p:cNvSpPr/>
          <p:nvPr/>
        </p:nvSpPr>
        <p:spPr>
          <a:xfrm>
            <a:off x="590982" y="397889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9" name="21 Rectángulo"/>
          <p:cNvSpPr/>
          <p:nvPr/>
        </p:nvSpPr>
        <p:spPr>
          <a:xfrm>
            <a:off x="1023822" y="397892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Esquema comunicaciones - Reuniones</a:t>
            </a:r>
          </a:p>
        </p:txBody>
      </p:sp>
      <p:sp>
        <p:nvSpPr>
          <p:cNvPr id="10" name="23 Rectángulo"/>
          <p:cNvSpPr/>
          <p:nvPr/>
        </p:nvSpPr>
        <p:spPr>
          <a:xfrm>
            <a:off x="590982" y="4473954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1" name="24 Rectángulo"/>
          <p:cNvSpPr/>
          <p:nvPr/>
        </p:nvSpPr>
        <p:spPr>
          <a:xfrm>
            <a:off x="1023822" y="447398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RITMOS 2015 </a:t>
            </a:r>
            <a:r>
              <a:rPr lang="es-CO" sz="1600" b="1" i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International </a:t>
            </a:r>
            <a:r>
              <a:rPr lang="es-CO" sz="1600" b="1" i="1" u="none" dirty="0" err="1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Workshop</a:t>
            </a:r>
            <a:endParaRPr lang="es-CO" sz="1600" b="1" i="1" u="none" dirty="0" smtClean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12" name="25 Rectángulo"/>
          <p:cNvSpPr/>
          <p:nvPr/>
        </p:nvSpPr>
        <p:spPr>
          <a:xfrm>
            <a:off x="591774" y="496900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3" name="26 Rectángulo"/>
          <p:cNvSpPr/>
          <p:nvPr/>
        </p:nvSpPr>
        <p:spPr>
          <a:xfrm>
            <a:off x="1023822" y="496904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Aclaraciones y conclusiones</a:t>
            </a:r>
          </a:p>
        </p:txBody>
      </p:sp>
      <p:sp>
        <p:nvSpPr>
          <p:cNvPr id="14" name="28 Rectángulo"/>
          <p:cNvSpPr/>
          <p:nvPr/>
        </p:nvSpPr>
        <p:spPr>
          <a:xfrm>
            <a:off x="1034934" y="2481279"/>
            <a:ext cx="7488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Consorcio RITMOS</a:t>
            </a:r>
            <a:endParaRPr lang="es-CO" sz="1600" b="1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Arial" charset="0"/>
            </a:endParaRPr>
          </a:p>
        </p:txBody>
      </p:sp>
      <p:sp>
        <p:nvSpPr>
          <p:cNvPr id="15" name="7 Rectángulo"/>
          <p:cNvSpPr/>
          <p:nvPr/>
        </p:nvSpPr>
        <p:spPr>
          <a:xfrm>
            <a:off x="1034934" y="198622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Antecedentes</a:t>
            </a:r>
            <a:endParaRPr lang="es-CO" sz="1600" b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55600" y="3333762"/>
            <a:ext cx="7366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s-ES_tradnl" sz="3000" b="1" u="none" dirty="0" smtClean="0">
                <a:solidFill>
                  <a:srgbClr val="FF9B17"/>
                </a:solidFill>
                <a:latin typeface="Arial"/>
                <a:ea typeface="+mn-ea"/>
                <a:cs typeface="+mn-cs"/>
              </a:rPr>
              <a:t>2. </a:t>
            </a:r>
            <a:r>
              <a:rPr lang="es-ES_tradnl" sz="30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Invitados de la reunión</a:t>
            </a:r>
            <a:endParaRPr lang="es-ES" sz="9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+mn-cs"/>
            </a:endParaRPr>
          </a:p>
        </p:txBody>
      </p:sp>
      <p:pic>
        <p:nvPicPr>
          <p:cNvPr id="3" name="Picture 2" descr="G:\MÀSTER-TELEMEDICINA_2006\_24032010\LabTM_Prizes_2010\SocialNetwork\community.jpg"/>
          <p:cNvPicPr>
            <a:picLocks noChangeAspect="1" noChangeArrowheads="1"/>
          </p:cNvPicPr>
          <p:nvPr/>
        </p:nvPicPr>
        <p:blipFill>
          <a:blip r:embed="rId2" cstate="print"/>
          <a:srcRect l="606" t="792"/>
          <a:stretch>
            <a:fillRect/>
          </a:stretch>
        </p:blipFill>
        <p:spPr bwMode="auto">
          <a:xfrm>
            <a:off x="0" y="267838"/>
            <a:ext cx="4429076" cy="29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http://imagenes.universia.net/cl/Institution/28174_Universidad_Austral_de_Chile.gif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512678" y="305938"/>
            <a:ext cx="810000" cy="972000"/>
          </a:xfrm>
          <a:prstGeom prst="rect">
            <a:avLst/>
          </a:prstGeom>
          <a:noFill/>
        </p:spPr>
      </p:pic>
      <p:pic>
        <p:nvPicPr>
          <p:cNvPr id="5" name="Picture 10" descr="http://www.zicosur.org.ar/Nueva_ZICOSUR/imagenes/unis/uasb.jpg"/>
          <p:cNvPicPr>
            <a:picLocks noChangeAspect="1" noChangeArrowheads="1"/>
          </p:cNvPicPr>
          <p:nvPr/>
        </p:nvPicPr>
        <p:blipFill>
          <a:blip r:embed="rId4" cstate="print"/>
          <a:srcRect t="6847" b="6847"/>
          <a:stretch>
            <a:fillRect/>
          </a:stretch>
        </p:blipFill>
        <p:spPr bwMode="auto">
          <a:xfrm>
            <a:off x="7322678" y="315340"/>
            <a:ext cx="972000" cy="838896"/>
          </a:xfrm>
          <a:prstGeom prst="rect">
            <a:avLst/>
          </a:prstGeom>
          <a:noFill/>
        </p:spPr>
      </p:pic>
      <p:pic>
        <p:nvPicPr>
          <p:cNvPr id="6" name="Picture 12" descr="https://encrypted-tbn2.gstatic.com/images?q=tbn:ANd9GcRr9E-MWHrb5lMlUDNMNgU7AzGNmGDAbFtK_HGmkbhWPy4jLbs_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432055" y="1239838"/>
            <a:ext cx="972000" cy="972000"/>
          </a:xfrm>
          <a:prstGeom prst="rect">
            <a:avLst/>
          </a:prstGeom>
          <a:noFill/>
        </p:spPr>
      </p:pic>
      <p:pic>
        <p:nvPicPr>
          <p:cNvPr id="7" name="Picture 14" descr="http://www.zoomcanal.com.co/media/logos/logotipoudea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8253734" y="305938"/>
            <a:ext cx="741901" cy="972000"/>
          </a:xfrm>
          <a:prstGeom prst="rect">
            <a:avLst/>
          </a:prstGeom>
          <a:noFill/>
        </p:spPr>
      </p:pic>
      <p:pic>
        <p:nvPicPr>
          <p:cNvPr id="8" name="Picture 16" descr="http://i.ytimg.com/i/uFkHmAP_SPQb59nO8bPyrw/mq1.jpg?v=50aab99f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01351" y="1293032"/>
            <a:ext cx="972000" cy="972000"/>
          </a:xfrm>
          <a:prstGeom prst="rect">
            <a:avLst/>
          </a:prstGeom>
          <a:noFill/>
        </p:spPr>
      </p:pic>
      <p:pic>
        <p:nvPicPr>
          <p:cNvPr id="9" name="Picture 20" descr="http://t0.gstatic.com/images?q=tbn:ANd9GcSNnZLcysmZBQKZ8MDnGJR72xYmoZ55rrQiOtlK4JUN7P_M1H1HEQ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6166377" y="2797964"/>
            <a:ext cx="1211225" cy="392830"/>
          </a:xfrm>
          <a:prstGeom prst="rect">
            <a:avLst/>
          </a:prstGeom>
          <a:noFill/>
        </p:spPr>
      </p:pic>
      <p:graphicFrame>
        <p:nvGraphicFramePr>
          <p:cNvPr id="10" name="Taula 9"/>
          <p:cNvGraphicFramePr>
            <a:graphicFrameLocks noGrp="1"/>
          </p:cNvGraphicFramePr>
          <p:nvPr/>
        </p:nvGraphicFramePr>
        <p:xfrm>
          <a:off x="193339" y="3819537"/>
          <a:ext cx="8778536" cy="2000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272"/>
                <a:gridCol w="675272"/>
                <a:gridCol w="675272"/>
                <a:gridCol w="675272"/>
                <a:gridCol w="675272"/>
                <a:gridCol w="675272"/>
                <a:gridCol w="675272"/>
                <a:gridCol w="675272"/>
                <a:gridCol w="675272"/>
                <a:gridCol w="675272"/>
                <a:gridCol w="675272"/>
                <a:gridCol w="675272"/>
                <a:gridCol w="675272"/>
              </a:tblGrid>
              <a:tr h="1258222"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s-ES_tradnl" sz="800" b="1" kern="1200" spc="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UNIVERSIDAD CES</a:t>
                      </a:r>
                    </a:p>
                    <a:p>
                      <a:pPr algn="ctr">
                        <a:tabLst/>
                      </a:pP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UNIVERSIDAD DE CALDAS - TELESALUD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F. DE MEDICINA. UNIVERSIDAD NACIONAL DE ROSARIO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UNIVERSIDAD DE MANIZALES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FACULTAD DE MEDICINA DE LA UNIVERSIDAD AUSTRAL DE CHILE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TELEFÓNICA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7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CENTRO DE INVESTIGACIÓN DE MÉDICOS INTERNISTAS DE CALDAS</a:t>
                      </a:r>
                      <a:endParaRPr lang="ca-ES" sz="7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MINISTERIO DE SALUD PÚBLICA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800" b="1" kern="1200" spc="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UNIVERSIDAD CENTRAL DEL ECUADOR</a:t>
                      </a:r>
                      <a:endParaRPr lang="ca-ES" sz="800" b="1" kern="1200" spc="0" dirty="0" smtClean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UNIVERSIDAD DE ANTIOQUIA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UNIVERSIDAD ANDINA SIMÓN BOLÍVAR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FUNDACIÓ MOBILE WORLD CAPITAL FOUNDATION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spc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OMS / PAHO</a:t>
                      </a:r>
                      <a:endParaRPr lang="ca-ES" sz="800" spc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vert="vert270" anchor="ctr"/>
                </a:tc>
              </a:tr>
              <a:tr h="742028">
                <a:tc>
                  <a:txBody>
                    <a:bodyPr/>
                    <a:lstStyle/>
                    <a:p>
                      <a:pPr algn="ctr"/>
                      <a:r>
                        <a:rPr lang="es-ES_tradnl" sz="800" kern="1200" cap="small" spc="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Tatiana Molina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Camilo Alberto Barrera Valencia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76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Guillermo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Bill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Omar Antonio Vega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Myriam Márquez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Luis Fernando </a:t>
                      </a:r>
                      <a:r>
                        <a:rPr lang="ca-ES" sz="7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Manzanero</a:t>
                      </a:r>
                      <a:r>
                        <a:rPr lang="ca-ES" sz="7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Organero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Dora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Ines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Molina De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Salazar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Ramiro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Iván López Pulles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Marcelo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a-ES" sz="75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Chiriboga</a:t>
                      </a:r>
                      <a:r>
                        <a:rPr lang="ca-ES" sz="75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Urquizo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José Fernando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Florez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Arango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Carolina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Terán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Calderón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Bárbara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Vallespín</a:t>
                      </a:r>
                      <a:r>
                        <a:rPr lang="ca-ES" sz="800" cap="small" spc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a-ES" sz="800" cap="small" spc="0" baseline="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Peré</a:t>
                      </a:r>
                      <a:endParaRPr lang="ca-ES" sz="800" cap="small" spc="0" baseline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a-ES" sz="800" dirty="0" smtClean="0"/>
                        <a:t>David </a:t>
                      </a:r>
                      <a:r>
                        <a:rPr lang="ca-ES" sz="800" dirty="0" err="1" smtClean="0"/>
                        <a:t>Novillo</a:t>
                      </a:r>
                      <a:r>
                        <a:rPr lang="ca-ES" sz="800" baseline="0" dirty="0" smtClean="0"/>
                        <a:t> </a:t>
                      </a:r>
                      <a:r>
                        <a:rPr lang="ca-ES" sz="800" dirty="0" smtClean="0"/>
                        <a:t>(WDC)</a:t>
                      </a:r>
                      <a:endParaRPr lang="ca-ES" sz="8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1" name="Picture 18" descr="http://www.mineducacion.gov.co/cvn/1665/propertyvalues-43942_banne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31654" y="305938"/>
            <a:ext cx="972000" cy="972000"/>
          </a:xfrm>
          <a:prstGeom prst="rect">
            <a:avLst/>
          </a:prstGeom>
          <a:noFill/>
        </p:spPr>
      </p:pic>
      <p:pic>
        <p:nvPicPr>
          <p:cNvPr id="12" name="Picture 4" descr="http://4.bp.blogspot.com/_VKFBk_CXIAc/SEMYIcYtltI/AAAAAAAAACk/udgz3lB2dp0/s320/Unversidad+Nacional+de+Rosario+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91826" y="305938"/>
            <a:ext cx="972000" cy="972000"/>
          </a:xfrm>
          <a:prstGeom prst="rect">
            <a:avLst/>
          </a:prstGeom>
          <a:noFill/>
        </p:spPr>
      </p:pic>
      <p:pic>
        <p:nvPicPr>
          <p:cNvPr id="13" name="Picture 6" descr="http://www.doc-club.com/images/logo-005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561725" y="2644310"/>
            <a:ext cx="1306812" cy="790966"/>
          </a:xfrm>
          <a:prstGeom prst="rect">
            <a:avLst/>
          </a:prstGeom>
          <a:noFill/>
        </p:spPr>
      </p:pic>
      <p:pic>
        <p:nvPicPr>
          <p:cNvPr id="14" name="Picture 8" descr="http://www.brandsoftheworld.com/sites/default/files/styles/logo-thumbnail/public/032011/ministerio_de_salud_publica.png"/>
          <p:cNvPicPr>
            <a:picLocks noChangeAspect="1" noChangeArrowheads="1"/>
          </p:cNvPicPr>
          <p:nvPr/>
        </p:nvPicPr>
        <p:blipFill>
          <a:blip r:embed="rId12"/>
          <a:srcRect t="22677" b="22677"/>
          <a:stretch>
            <a:fillRect/>
          </a:stretch>
        </p:blipFill>
        <p:spPr bwMode="auto">
          <a:xfrm>
            <a:off x="7481590" y="2809697"/>
            <a:ext cx="1449341" cy="792000"/>
          </a:xfrm>
          <a:prstGeom prst="rect">
            <a:avLst/>
          </a:prstGeom>
          <a:noFill/>
        </p:spPr>
      </p:pic>
      <p:pic>
        <p:nvPicPr>
          <p:cNvPr id="15" name="Picture 10" descr="https://es.ird.fr/var/ird/storage/images/media/ird-sites-de-representation/equateur/partenaires/logos/logo-uce/599321-1-fre-FR/logo-uce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512678" y="1267569"/>
            <a:ext cx="947090" cy="936000"/>
          </a:xfrm>
          <a:prstGeom prst="rect">
            <a:avLst/>
          </a:prstGeom>
          <a:noFill/>
        </p:spPr>
      </p:pic>
      <p:pic>
        <p:nvPicPr>
          <p:cNvPr id="16" name="Picture 12" descr="http://www.eleconomista.es/CanalPDA/files/logo_barcelona_mwc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630878" y="1293032"/>
            <a:ext cx="1327600" cy="807041"/>
          </a:xfrm>
          <a:prstGeom prst="rect">
            <a:avLst/>
          </a:prstGeom>
          <a:noFill/>
        </p:spPr>
      </p:pic>
      <p:pic>
        <p:nvPicPr>
          <p:cNvPr id="17" name="Picture 14" descr="https://encrypted-tbn3.gstatic.com/images?q=tbn:ANd9GcT6IBk5BFpWnGDet-6btii3PuBQBeprUEMom7bikhkjBkGdleqA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363536" y="2233991"/>
            <a:ext cx="1564369" cy="507466"/>
          </a:xfrm>
          <a:prstGeom prst="rect">
            <a:avLst/>
          </a:prstGeom>
          <a:noFill/>
        </p:spPr>
      </p:pic>
      <p:pic>
        <p:nvPicPr>
          <p:cNvPr id="18" name="Picture 16" descr="http://www.paho.org/cardioapp/web%20/img/logo%20negro%20eng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708472" y="2302231"/>
            <a:ext cx="2368541" cy="427493"/>
          </a:xfrm>
          <a:prstGeom prst="rect">
            <a:avLst/>
          </a:prstGeom>
          <a:noFill/>
        </p:spPr>
      </p:pic>
      <p:pic>
        <p:nvPicPr>
          <p:cNvPr id="19" name="Picture 18" descr="https://encrypted-tbn3.gstatic.com/images?q=tbn:ANd9GcTlq-evqCTyiq1NviZRrix08Co9ldXLojYpDbgA1rvTlGWuBVLE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149250" y="3165933"/>
            <a:ext cx="1310518" cy="596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/>
          <p:nvPr/>
        </p:nvSpPr>
        <p:spPr>
          <a:xfrm>
            <a:off x="602134" y="198622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6 Rectángulo"/>
          <p:cNvSpPr/>
          <p:nvPr/>
        </p:nvSpPr>
        <p:spPr>
          <a:xfrm>
            <a:off x="602094" y="248127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4" name="7 Rectángulo"/>
          <p:cNvSpPr/>
          <p:nvPr/>
        </p:nvSpPr>
        <p:spPr>
          <a:xfrm>
            <a:off x="1034934" y="248128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Consorcio RITMOS</a:t>
            </a:r>
          </a:p>
        </p:txBody>
      </p:sp>
      <p:sp>
        <p:nvSpPr>
          <p:cNvPr id="5" name="8 Rectángulo"/>
          <p:cNvSpPr/>
          <p:nvPr/>
        </p:nvSpPr>
        <p:spPr>
          <a:xfrm>
            <a:off x="602926" y="297633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6" name="10 Rectángulo"/>
          <p:cNvSpPr/>
          <p:nvPr/>
        </p:nvSpPr>
        <p:spPr>
          <a:xfrm>
            <a:off x="602094" y="347138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7" name="11 Rectángulo"/>
          <p:cNvSpPr/>
          <p:nvPr/>
        </p:nvSpPr>
        <p:spPr>
          <a:xfrm>
            <a:off x="1034934" y="347140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Cronograma</a:t>
            </a:r>
            <a:r>
              <a:rPr lang="es-CO" sz="1600" u="none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" name="20 Rectángulo"/>
          <p:cNvSpPr/>
          <p:nvPr/>
        </p:nvSpPr>
        <p:spPr>
          <a:xfrm>
            <a:off x="590982" y="397889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9" name="21 Rectángulo"/>
          <p:cNvSpPr/>
          <p:nvPr/>
        </p:nvSpPr>
        <p:spPr>
          <a:xfrm>
            <a:off x="1023822" y="397892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Esquema comunicaciones - Reuniones</a:t>
            </a:r>
          </a:p>
        </p:txBody>
      </p:sp>
      <p:sp>
        <p:nvSpPr>
          <p:cNvPr id="10" name="23 Rectángulo"/>
          <p:cNvSpPr/>
          <p:nvPr/>
        </p:nvSpPr>
        <p:spPr>
          <a:xfrm>
            <a:off x="590982" y="4473954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1" name="24 Rectángulo"/>
          <p:cNvSpPr/>
          <p:nvPr/>
        </p:nvSpPr>
        <p:spPr>
          <a:xfrm>
            <a:off x="1023822" y="447398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RITMOS 2015 </a:t>
            </a:r>
            <a:r>
              <a:rPr lang="es-CO" sz="1600" b="1" i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International </a:t>
            </a:r>
            <a:r>
              <a:rPr lang="es-CO" sz="1600" b="1" i="1" u="none" dirty="0" err="1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Workshop</a:t>
            </a:r>
            <a:endParaRPr lang="es-CO" sz="1600" b="1" i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12" name="25 Rectángulo"/>
          <p:cNvSpPr/>
          <p:nvPr/>
        </p:nvSpPr>
        <p:spPr>
          <a:xfrm>
            <a:off x="591774" y="496900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3" name="26 Rectángulo"/>
          <p:cNvSpPr/>
          <p:nvPr/>
        </p:nvSpPr>
        <p:spPr>
          <a:xfrm>
            <a:off x="1023822" y="496904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Aclaraciones y conclusiones</a:t>
            </a:r>
          </a:p>
        </p:txBody>
      </p:sp>
      <p:sp>
        <p:nvSpPr>
          <p:cNvPr id="14" name="28 Rectángulo"/>
          <p:cNvSpPr/>
          <p:nvPr/>
        </p:nvSpPr>
        <p:spPr>
          <a:xfrm>
            <a:off x="1034934" y="2976334"/>
            <a:ext cx="7488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Visión general del proyecto</a:t>
            </a:r>
          </a:p>
        </p:txBody>
      </p:sp>
      <p:sp>
        <p:nvSpPr>
          <p:cNvPr id="15" name="9 Rectángulo"/>
          <p:cNvSpPr/>
          <p:nvPr/>
        </p:nvSpPr>
        <p:spPr>
          <a:xfrm>
            <a:off x="1034934" y="198622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Antecedentes</a:t>
            </a:r>
            <a:endParaRPr lang="es-CO" sz="1600" b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55600" y="3304266"/>
            <a:ext cx="7366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s-ES_tradnl" sz="3000" b="1" u="none" dirty="0" smtClean="0">
                <a:solidFill>
                  <a:srgbClr val="FF9B17"/>
                </a:solidFill>
                <a:latin typeface="Arial"/>
                <a:ea typeface="+mn-ea"/>
                <a:cs typeface="+mn-cs"/>
              </a:rPr>
              <a:t>3. </a:t>
            </a:r>
            <a:r>
              <a:rPr lang="es-ES_tradnl" sz="30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Visión general del proyecto</a:t>
            </a:r>
          </a:p>
        </p:txBody>
      </p:sp>
      <p:pic>
        <p:nvPicPr>
          <p:cNvPr id="4" name="Picture 2" descr="Mobile World Congress 2012 . Mobile Health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8342"/>
            <a:ext cx="9144000" cy="2934000"/>
          </a:xfrm>
          <a:prstGeom prst="rect">
            <a:avLst/>
          </a:prstGeom>
          <a:noFill/>
        </p:spPr>
      </p:pic>
      <p:graphicFrame>
        <p:nvGraphicFramePr>
          <p:cNvPr id="5" name="Diagram 9"/>
          <p:cNvGraphicFramePr/>
          <p:nvPr/>
        </p:nvGraphicFramePr>
        <p:xfrm>
          <a:off x="1489861" y="3819975"/>
          <a:ext cx="6173693" cy="2003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385762" y="3581294"/>
            <a:ext cx="817403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s-ES" sz="1600" u="none" dirty="0" smtClean="0">
                <a:solidFill>
                  <a:srgbClr val="5C5C5C"/>
                </a:solidFill>
              </a:rPr>
              <a:t>El objetivo general de este proyecto es la </a:t>
            </a:r>
            <a:r>
              <a:rPr lang="es-ES" sz="1600" b="1" u="none" cap="small" dirty="0" smtClean="0">
                <a:solidFill>
                  <a:srgbClr val="5C5C5C"/>
                </a:solidFill>
              </a:rPr>
              <a:t>formación</a:t>
            </a:r>
            <a:r>
              <a:rPr lang="es-ES" sz="1600" b="1" u="none" dirty="0" smtClean="0">
                <a:solidFill>
                  <a:srgbClr val="5C5C5C"/>
                </a:solidFill>
              </a:rPr>
              <a:t> y </a:t>
            </a:r>
            <a:r>
              <a:rPr lang="es-ES" sz="1600" b="1" u="none" cap="small" dirty="0" smtClean="0">
                <a:solidFill>
                  <a:srgbClr val="5C5C5C"/>
                </a:solidFill>
              </a:rPr>
              <a:t>consolidación</a:t>
            </a:r>
            <a:r>
              <a:rPr lang="es-ES" sz="1600" b="1" u="none" dirty="0" smtClean="0">
                <a:solidFill>
                  <a:srgbClr val="5C5C5C"/>
                </a:solidFill>
              </a:rPr>
              <a:t> </a:t>
            </a:r>
            <a:r>
              <a:rPr lang="es-ES" sz="1600" u="none" dirty="0" smtClean="0">
                <a:solidFill>
                  <a:srgbClr val="5C5C5C"/>
                </a:solidFill>
              </a:rPr>
              <a:t>de una </a:t>
            </a:r>
            <a:r>
              <a:rPr lang="es-ES" sz="1600" b="1" u="none" dirty="0" smtClean="0">
                <a:solidFill>
                  <a:srgbClr val="5C5C5C"/>
                </a:solidFill>
              </a:rPr>
              <a:t>Red Iberoamericana de colaboración </a:t>
            </a:r>
            <a:r>
              <a:rPr lang="es-ES" sz="1600" b="1" u="none" cap="small" dirty="0" smtClean="0">
                <a:solidFill>
                  <a:srgbClr val="5C5C5C"/>
                </a:solidFill>
              </a:rPr>
              <a:t>online</a:t>
            </a:r>
            <a:r>
              <a:rPr lang="es-ES" sz="1600" b="1" u="none" dirty="0" smtClean="0">
                <a:solidFill>
                  <a:srgbClr val="5C5C5C"/>
                </a:solidFill>
              </a:rPr>
              <a:t> y </a:t>
            </a:r>
            <a:r>
              <a:rPr lang="es-ES" sz="1600" b="1" u="none" cap="small" dirty="0" smtClean="0">
                <a:solidFill>
                  <a:srgbClr val="5C5C5C"/>
                </a:solidFill>
              </a:rPr>
              <a:t>presencial</a:t>
            </a:r>
            <a:r>
              <a:rPr lang="es-ES" sz="1600" b="1" u="none" dirty="0" smtClean="0">
                <a:solidFill>
                  <a:srgbClr val="5C5C5C"/>
                </a:solidFill>
              </a:rPr>
              <a:t> de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Universidades</a:t>
            </a:r>
            <a:r>
              <a:rPr lang="es-ES" sz="1600" b="1" u="none" dirty="0" smtClean="0">
                <a:solidFill>
                  <a:srgbClr val="5C5C5C"/>
                </a:solidFill>
              </a:rPr>
              <a:t>,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instituciones gubernamentales </a:t>
            </a:r>
            <a:r>
              <a:rPr lang="es-ES" sz="1600" b="1" u="none" dirty="0" smtClean="0">
                <a:solidFill>
                  <a:srgbClr val="5C5C5C"/>
                </a:solidFill>
              </a:rPr>
              <a:t>y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empresas</a:t>
            </a:r>
            <a:r>
              <a:rPr lang="es-ES" sz="1600" u="none" dirty="0" smtClean="0">
                <a:solidFill>
                  <a:srgbClr val="5C5C5C"/>
                </a:solidFill>
              </a:rPr>
              <a:t>, cuya misión se focaliza en el diseño y ejecución de un plan de acción de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investigación</a:t>
            </a:r>
            <a:r>
              <a:rPr lang="es-ES" sz="1600" u="none" dirty="0" smtClean="0">
                <a:solidFill>
                  <a:srgbClr val="5C5C5C"/>
                </a:solidFill>
              </a:rPr>
              <a:t>,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docencia</a:t>
            </a:r>
            <a:r>
              <a:rPr lang="es-ES" sz="1600" u="none" dirty="0" smtClean="0">
                <a:solidFill>
                  <a:srgbClr val="5C5C5C"/>
                </a:solidFill>
              </a:rPr>
              <a:t> y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transferencia</a:t>
            </a:r>
            <a:r>
              <a:rPr lang="es-ES" sz="1600" b="1" u="none" dirty="0" smtClean="0">
                <a:solidFill>
                  <a:srgbClr val="5C5C5C"/>
                </a:solidFill>
              </a:rPr>
              <a:t> </a:t>
            </a:r>
            <a:r>
              <a:rPr lang="es-ES" sz="1600" b="1" u="none" cap="small" dirty="0" smtClean="0">
                <a:solidFill>
                  <a:srgbClr val="5C5C5C"/>
                </a:solidFill>
              </a:rPr>
              <a:t>del</a:t>
            </a:r>
            <a:r>
              <a:rPr lang="es-ES" sz="1600" b="1" u="none" dirty="0" smtClean="0">
                <a:solidFill>
                  <a:srgbClr val="5C5C5C"/>
                </a:solidFill>
              </a:rPr>
              <a:t>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conocimiento</a:t>
            </a:r>
            <a:r>
              <a:rPr lang="es-ES" sz="1600" u="none" dirty="0" smtClean="0">
                <a:solidFill>
                  <a:srgbClr val="5C5C5C"/>
                </a:solidFill>
              </a:rPr>
              <a:t> en aras de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impulsar</a:t>
            </a:r>
            <a:r>
              <a:rPr lang="es-ES" sz="1600" b="1" u="none" cap="small" dirty="0" smtClean="0">
                <a:solidFill>
                  <a:srgbClr val="5C5C5C"/>
                </a:solidFill>
              </a:rPr>
              <a:t>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los usos de dispositivos móviles</a:t>
            </a:r>
            <a:r>
              <a:rPr lang="es-ES" sz="1600" u="none" dirty="0" smtClean="0">
                <a:solidFill>
                  <a:srgbClr val="5C5C5C"/>
                </a:solidFill>
              </a:rPr>
              <a:t>, que siendo compatibles con las plataformas y servicios de datos,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permita promocionar la salud </a:t>
            </a:r>
            <a:r>
              <a:rPr lang="es-ES" sz="1600" u="none" dirty="0" smtClean="0">
                <a:solidFill>
                  <a:srgbClr val="5C5C5C"/>
                </a:solidFill>
              </a:rPr>
              <a:t>y el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bienestar</a:t>
            </a:r>
            <a:r>
              <a:rPr lang="es-ES" sz="1600" u="none" dirty="0" smtClean="0">
                <a:solidFill>
                  <a:srgbClr val="5C5C5C"/>
                </a:solidFill>
              </a:rPr>
              <a:t>, la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prevención</a:t>
            </a:r>
            <a:r>
              <a:rPr lang="es-ES" sz="1600" u="none" dirty="0" smtClean="0">
                <a:solidFill>
                  <a:srgbClr val="5C5C5C"/>
                </a:solidFill>
              </a:rPr>
              <a:t>, la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educación</a:t>
            </a:r>
            <a:r>
              <a:rPr lang="es-ES" sz="1600" u="none" dirty="0" smtClean="0">
                <a:solidFill>
                  <a:srgbClr val="5C5C5C"/>
                </a:solidFill>
              </a:rPr>
              <a:t> y la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detección</a:t>
            </a:r>
            <a:r>
              <a:rPr lang="es-ES" sz="1600" u="none" dirty="0" smtClean="0">
                <a:solidFill>
                  <a:srgbClr val="5C5C5C"/>
                </a:solidFill>
              </a:rPr>
              <a:t> y </a:t>
            </a:r>
            <a:r>
              <a:rPr lang="es-ES" sz="1800" b="1" u="none" cap="small" dirty="0" smtClean="0">
                <a:solidFill>
                  <a:srgbClr val="5C5C5C"/>
                </a:solidFill>
              </a:rPr>
              <a:t>manejo de enfermedades crónicas</a:t>
            </a:r>
            <a:r>
              <a:rPr lang="es-ES" sz="1600" u="none" dirty="0" smtClean="0">
                <a:solidFill>
                  <a:srgbClr val="5C5C5C"/>
                </a:solidFill>
              </a:rPr>
              <a:t>.</a:t>
            </a:r>
            <a:endParaRPr lang="es-ES" sz="1600" u="none" dirty="0">
              <a:solidFill>
                <a:srgbClr val="5C5C5C"/>
              </a:solidFill>
            </a:endParaRPr>
          </a:p>
        </p:txBody>
      </p:sp>
      <p:sp>
        <p:nvSpPr>
          <p:cNvPr id="3" name="Text Box 29"/>
          <p:cNvSpPr txBox="1">
            <a:spLocks noChangeArrowheads="1"/>
          </p:cNvSpPr>
          <p:nvPr/>
        </p:nvSpPr>
        <p:spPr bwMode="auto">
          <a:xfrm>
            <a:off x="385763" y="1858083"/>
            <a:ext cx="3878917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80975" indent="-269875" algn="just">
              <a:lnSpc>
                <a:spcPct val="120000"/>
              </a:lnSpc>
              <a:buClr>
                <a:srgbClr val="FCB517"/>
              </a:buClr>
              <a:buSzPct val="100000"/>
              <a:buFont typeface="Wingdings" pitchFamily="2" charset="2"/>
              <a:buChar char="ü"/>
            </a:pPr>
            <a:r>
              <a:rPr lang="es-ES" sz="1600" u="none" dirty="0" smtClean="0">
                <a:solidFill>
                  <a:srgbClr val="5C5C5C"/>
                </a:solidFill>
              </a:rPr>
              <a:t>Universidades</a:t>
            </a:r>
          </a:p>
          <a:p>
            <a:pPr marL="180975" indent="-269875" algn="just">
              <a:lnSpc>
                <a:spcPct val="120000"/>
              </a:lnSpc>
              <a:buClr>
                <a:srgbClr val="FCB517"/>
              </a:buClr>
              <a:buSzPct val="100000"/>
              <a:buFont typeface="Wingdings" pitchFamily="2" charset="2"/>
              <a:buChar char="ü"/>
            </a:pPr>
            <a:r>
              <a:rPr lang="es-ES" sz="1600" u="none" dirty="0" smtClean="0">
                <a:solidFill>
                  <a:srgbClr val="5C5C5C"/>
                </a:solidFill>
              </a:rPr>
              <a:t>Instituciones gubernamentales</a:t>
            </a:r>
          </a:p>
          <a:p>
            <a:pPr marL="180975" indent="-269875" algn="just">
              <a:lnSpc>
                <a:spcPct val="120000"/>
              </a:lnSpc>
              <a:buClr>
                <a:srgbClr val="FCB517"/>
              </a:buClr>
              <a:buSzPct val="100000"/>
              <a:buFont typeface="Wingdings" pitchFamily="2" charset="2"/>
              <a:buChar char="ü"/>
            </a:pPr>
            <a:r>
              <a:rPr lang="es-ES" sz="1600" u="none" dirty="0" smtClean="0">
                <a:solidFill>
                  <a:srgbClr val="5C5C5C"/>
                </a:solidFill>
              </a:rPr>
              <a:t>Empresas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5600" y="573924"/>
            <a:ext cx="84644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s-ES_tradnl" sz="26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Objetivo general del proyecto</a:t>
            </a:r>
            <a:endParaRPr lang="es-ES" sz="9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Arial"/>
            </a:endParaRPr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385763" y="1437524"/>
            <a:ext cx="7979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s-ES" sz="1400" b="1" u="none" dirty="0" smtClean="0">
                <a:solidFill>
                  <a:srgbClr val="5C5C5C"/>
                </a:solidFill>
              </a:rPr>
              <a:t>Red Iberoamericana de colaboración online y presencial… impulsar los usos dispositivos móviles para la promoción de la salud y el bienestar.</a:t>
            </a:r>
            <a:r>
              <a:rPr lang="es-ES" sz="900" u="none" dirty="0" smtClean="0">
                <a:solidFill>
                  <a:srgbClr val="5C5C5C"/>
                </a:solidFill>
              </a:rPr>
              <a:t> </a:t>
            </a:r>
            <a:endParaRPr lang="es-ES" sz="900" u="none" dirty="0">
              <a:solidFill>
                <a:srgbClr val="959697"/>
              </a:solidFill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4264681" y="1858083"/>
            <a:ext cx="391412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80975" indent="-180975" algn="just">
              <a:lnSpc>
                <a:spcPct val="120000"/>
              </a:lnSpc>
              <a:buClr>
                <a:srgbClr val="FCB517"/>
              </a:buClr>
              <a:buSzPct val="100000"/>
              <a:buFont typeface="Wingdings" pitchFamily="2" charset="2"/>
              <a:buChar char="Ø"/>
            </a:pPr>
            <a:r>
              <a:rPr lang="ca-ES" sz="1600" u="none" dirty="0" err="1" smtClean="0">
                <a:solidFill>
                  <a:srgbClr val="5C5C5C"/>
                </a:solidFill>
              </a:rPr>
              <a:t>Investigación</a:t>
            </a:r>
            <a:endParaRPr lang="ca-ES" sz="1600" u="none" dirty="0" smtClean="0">
              <a:solidFill>
                <a:srgbClr val="5C5C5C"/>
              </a:solidFill>
            </a:endParaRPr>
          </a:p>
          <a:p>
            <a:pPr marL="180975" indent="-180975" algn="just">
              <a:lnSpc>
                <a:spcPct val="120000"/>
              </a:lnSpc>
              <a:buClr>
                <a:srgbClr val="FCB517"/>
              </a:buClr>
              <a:buSzPct val="100000"/>
              <a:buFont typeface="Wingdings" pitchFamily="2" charset="2"/>
              <a:buChar char="Ø"/>
            </a:pPr>
            <a:r>
              <a:rPr lang="ca-ES" sz="1600" u="none" dirty="0" err="1" smtClean="0">
                <a:solidFill>
                  <a:srgbClr val="5C5C5C"/>
                </a:solidFill>
              </a:rPr>
              <a:t>Docencia</a:t>
            </a:r>
            <a:endParaRPr lang="ca-ES" sz="1600" u="none" dirty="0" smtClean="0">
              <a:solidFill>
                <a:srgbClr val="5C5C5C"/>
              </a:solidFill>
            </a:endParaRPr>
          </a:p>
          <a:p>
            <a:pPr marL="180975" indent="-180975" algn="just">
              <a:lnSpc>
                <a:spcPct val="120000"/>
              </a:lnSpc>
              <a:buClr>
                <a:srgbClr val="FCB517"/>
              </a:buClr>
              <a:buSzPct val="100000"/>
              <a:buFont typeface="Wingdings" pitchFamily="2" charset="2"/>
              <a:buChar char="Ø"/>
            </a:pPr>
            <a:r>
              <a:rPr lang="ca-ES" sz="1600" u="none" dirty="0" err="1" smtClean="0">
                <a:solidFill>
                  <a:srgbClr val="5C5C5C"/>
                </a:solidFill>
              </a:rPr>
              <a:t>Transferencia</a:t>
            </a:r>
            <a:r>
              <a:rPr lang="ca-ES" sz="1600" u="none" dirty="0" smtClean="0">
                <a:solidFill>
                  <a:srgbClr val="5C5C5C"/>
                </a:solidFill>
              </a:rPr>
              <a:t> del </a:t>
            </a:r>
            <a:r>
              <a:rPr lang="ca-ES" sz="1600" u="none" dirty="0" err="1" smtClean="0">
                <a:solidFill>
                  <a:srgbClr val="5C5C5C"/>
                </a:solidFill>
              </a:rPr>
              <a:t>conocimiento</a:t>
            </a:r>
            <a:endParaRPr lang="ca-ES" sz="900" u="none" dirty="0" smtClean="0">
              <a:solidFill>
                <a:srgbClr val="5C5C5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385763" y="1102523"/>
            <a:ext cx="35814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80975" indent="-180975">
              <a:spcAft>
                <a:spcPts val="1200"/>
              </a:spcAft>
              <a:buClr>
                <a:srgbClr val="FF9B17"/>
              </a:buClr>
              <a:buFont typeface="Arial"/>
              <a:buChar char="•"/>
            </a:pPr>
            <a:r>
              <a:rPr lang="es-ES" sz="1600" u="none" dirty="0" smtClean="0">
                <a:solidFill>
                  <a:srgbClr val="5C5C5C"/>
                </a:solidFill>
              </a:rPr>
              <a:t>Sobre los obstáculos y problemas existentes con la implementación de </a:t>
            </a:r>
            <a:r>
              <a:rPr lang="es-ES" sz="1600" i="1" u="none" dirty="0" err="1" smtClean="0">
                <a:solidFill>
                  <a:srgbClr val="5C5C5C"/>
                </a:solidFill>
              </a:rPr>
              <a:t>mHealth</a:t>
            </a:r>
            <a:r>
              <a:rPr lang="es-ES" sz="1600" u="none" dirty="0" smtClean="0">
                <a:solidFill>
                  <a:srgbClr val="5C5C5C"/>
                </a:solidFill>
              </a:rPr>
              <a:t> y ayudar a identificar el camino correcto a seguir para liberar el potencial de </a:t>
            </a:r>
            <a:r>
              <a:rPr lang="es-ES" sz="1600" i="1" u="none" dirty="0" err="1" smtClean="0">
                <a:solidFill>
                  <a:srgbClr val="5C5C5C"/>
                </a:solidFill>
              </a:rPr>
              <a:t>mHealth</a:t>
            </a:r>
            <a:r>
              <a:rPr lang="es-ES" sz="1600" u="none" dirty="0" smtClean="0">
                <a:solidFill>
                  <a:srgbClr val="5C5C5C"/>
                </a:solidFill>
              </a:rPr>
              <a:t> en los servicios de salud de AL.</a:t>
            </a:r>
            <a:br>
              <a:rPr lang="es-ES" sz="1600" u="none" dirty="0" smtClean="0">
                <a:solidFill>
                  <a:srgbClr val="5C5C5C"/>
                </a:solidFill>
              </a:rPr>
            </a:br>
            <a:endParaRPr lang="ca-ES" sz="1600" u="none" dirty="0" smtClean="0">
              <a:solidFill>
                <a:srgbClr val="5D5C5C"/>
              </a:solidFill>
            </a:endParaRPr>
          </a:p>
          <a:p>
            <a:pPr marL="180975" indent="-180975">
              <a:spcAft>
                <a:spcPts val="1200"/>
              </a:spcAft>
              <a:buClr>
                <a:srgbClr val="FF9B17"/>
              </a:buClr>
              <a:buFont typeface="Arial"/>
              <a:buChar char="•"/>
            </a:pPr>
            <a:r>
              <a:rPr lang="es-ES" sz="1600" u="none" dirty="0" smtClean="0">
                <a:solidFill>
                  <a:srgbClr val="5C5C5C"/>
                </a:solidFill>
              </a:rPr>
              <a:t>Identificar las áreas prioritarias y promover el desarrollo de proyectos de investigación y de innovación en </a:t>
            </a:r>
            <a:r>
              <a:rPr lang="es-ES" sz="1600" i="1" u="none" dirty="0" err="1" smtClean="0">
                <a:solidFill>
                  <a:srgbClr val="5C5C5C"/>
                </a:solidFill>
              </a:rPr>
              <a:t>mHealth</a:t>
            </a:r>
            <a:r>
              <a:rPr lang="es-ES" sz="1600" u="none" dirty="0" smtClean="0">
                <a:solidFill>
                  <a:srgbClr val="5C5C5C"/>
                </a:solidFill>
              </a:rPr>
              <a:t>, de carácter regional, nacional e internacional.</a:t>
            </a:r>
            <a:br>
              <a:rPr lang="es-ES" sz="1600" u="none" dirty="0" smtClean="0">
                <a:solidFill>
                  <a:srgbClr val="5C5C5C"/>
                </a:solidFill>
              </a:rPr>
            </a:br>
            <a:endParaRPr lang="ca-ES" sz="1600" u="none" dirty="0" smtClean="0">
              <a:solidFill>
                <a:srgbClr val="5D5C5C"/>
              </a:solidFill>
            </a:endParaRPr>
          </a:p>
          <a:p>
            <a:pPr marL="180975" indent="-180975">
              <a:spcAft>
                <a:spcPts val="1200"/>
              </a:spcAft>
              <a:buClr>
                <a:srgbClr val="FF9B17"/>
              </a:buClr>
              <a:buFont typeface="Arial"/>
              <a:buChar char="•"/>
            </a:pPr>
            <a:r>
              <a:rPr lang="es-ES" sz="1600" u="none" dirty="0" smtClean="0">
                <a:solidFill>
                  <a:srgbClr val="5C5C5C"/>
                </a:solidFill>
              </a:rPr>
              <a:t>Desarrollo e implementación de dispositivos móviles en áreas prioritarias de salud. </a:t>
            </a:r>
            <a:endParaRPr lang="ca-ES" sz="1600" u="none" dirty="0" smtClean="0">
              <a:solidFill>
                <a:srgbClr val="5D5C5C"/>
              </a:solidFill>
            </a:endParaRPr>
          </a:p>
        </p:txBody>
      </p:sp>
      <p:graphicFrame>
        <p:nvGraphicFramePr>
          <p:cNvPr id="3" name="Diagram 9"/>
          <p:cNvGraphicFramePr/>
          <p:nvPr/>
        </p:nvGraphicFramePr>
        <p:xfrm>
          <a:off x="4145742" y="1002548"/>
          <a:ext cx="4862790" cy="4641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5599" y="573924"/>
            <a:ext cx="865293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ca-ES" sz="26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Objetivos</a:t>
            </a:r>
            <a:r>
              <a:rPr lang="ca-ES" sz="26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</a:t>
            </a:r>
            <a:r>
              <a:rPr lang="ca-ES" sz="26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específicos</a:t>
            </a:r>
            <a:r>
              <a:rPr lang="ca-ES" sz="26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I</a:t>
            </a:r>
            <a:endParaRPr lang="es-ES" sz="9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385763" y="1102523"/>
            <a:ext cx="35814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80975" indent="-180975">
              <a:spcAft>
                <a:spcPts val="1200"/>
              </a:spcAft>
              <a:buClr>
                <a:srgbClr val="FF9B17"/>
              </a:buClr>
              <a:buFont typeface="Arial"/>
              <a:buChar char="•"/>
            </a:pPr>
            <a:r>
              <a:rPr lang="es-ES" sz="1600" u="none" dirty="0" smtClean="0">
                <a:solidFill>
                  <a:srgbClr val="5C5C5C"/>
                </a:solidFill>
              </a:rPr>
              <a:t>…que permitan llevar a cabo la integración efectiva de las tecnologías móviles en los servicios de salud para facilitar el acceso a sistemas de salud, mejorar estilos de vida, focalizar aspectos de prevención de las enfermedades y conseguir el automanejo de los pacientes de las enfermedades crónicas.</a:t>
            </a:r>
            <a:endParaRPr lang="ca-ES" sz="1600" u="none" dirty="0" smtClean="0">
              <a:solidFill>
                <a:srgbClr val="5D5C5C"/>
              </a:solidFill>
            </a:endParaRPr>
          </a:p>
          <a:p>
            <a:pPr marL="180975" indent="-180975">
              <a:spcAft>
                <a:spcPts val="1200"/>
              </a:spcAft>
              <a:buClr>
                <a:srgbClr val="FF9B17"/>
              </a:buClr>
              <a:buFont typeface="Arial"/>
              <a:buChar char="•"/>
            </a:pPr>
            <a:r>
              <a:rPr lang="es-ES" sz="1600" u="none" dirty="0" smtClean="0">
                <a:solidFill>
                  <a:srgbClr val="5C5C5C"/>
                </a:solidFill>
              </a:rPr>
              <a:t>..se convierta en un referente regional en el uso y adopción de tecnologías móviles aplicadas a salud.</a:t>
            </a:r>
            <a:endParaRPr lang="ca-ES" sz="1600" u="none" dirty="0" smtClean="0">
              <a:solidFill>
                <a:srgbClr val="5D5C5C"/>
              </a:solidFill>
            </a:endParaRPr>
          </a:p>
          <a:p>
            <a:pPr marL="180975" indent="-180975">
              <a:spcAft>
                <a:spcPts val="1200"/>
              </a:spcAft>
              <a:buClr>
                <a:srgbClr val="FF9B17"/>
              </a:buClr>
              <a:buFont typeface="Arial"/>
              <a:buChar char="•"/>
            </a:pPr>
            <a:r>
              <a:rPr lang="es-ES" sz="1600" u="none" dirty="0" smtClean="0">
                <a:solidFill>
                  <a:srgbClr val="5C5C5C"/>
                </a:solidFill>
              </a:rPr>
              <a:t>Diseñar sistemas de movilidad e intercambio de investigadores, profesionales, docentes y estudiantes. </a:t>
            </a:r>
            <a:endParaRPr lang="ca-ES" sz="1600" u="none" dirty="0" smtClean="0">
              <a:solidFill>
                <a:srgbClr val="5D5C5C"/>
              </a:solidFill>
            </a:endParaRPr>
          </a:p>
        </p:txBody>
      </p:sp>
      <p:graphicFrame>
        <p:nvGraphicFramePr>
          <p:cNvPr id="3" name="Diagram 9"/>
          <p:cNvGraphicFramePr/>
          <p:nvPr/>
        </p:nvGraphicFramePr>
        <p:xfrm>
          <a:off x="4145742" y="1002548"/>
          <a:ext cx="4862790" cy="4641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5599" y="573924"/>
            <a:ext cx="865293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ca-ES" sz="26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Objetivos</a:t>
            </a:r>
            <a:r>
              <a:rPr lang="ca-ES" sz="26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</a:t>
            </a:r>
            <a:r>
              <a:rPr lang="ca-ES" sz="26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específicos</a:t>
            </a:r>
            <a:r>
              <a:rPr lang="ca-ES" sz="26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II</a:t>
            </a:r>
            <a:endParaRPr lang="es-ES" sz="9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9"/>
          <p:cNvGraphicFramePr/>
          <p:nvPr/>
        </p:nvGraphicFramePr>
        <p:xfrm>
          <a:off x="4145742" y="-48348"/>
          <a:ext cx="4862790" cy="3822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55599" y="573924"/>
            <a:ext cx="865293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ca-ES" sz="26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Objetivos</a:t>
            </a:r>
            <a:r>
              <a:rPr lang="ca-ES" sz="26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</a:t>
            </a:r>
            <a:r>
              <a:rPr lang="ca-ES" sz="26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específicos</a:t>
            </a:r>
            <a:r>
              <a:rPr lang="ca-ES" sz="26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III</a:t>
            </a:r>
            <a:endParaRPr lang="es-ES" sz="9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Arial"/>
            </a:endParaRPr>
          </a:p>
        </p:txBody>
      </p:sp>
      <p:grpSp>
        <p:nvGrpSpPr>
          <p:cNvPr id="4" name="Agrupa 3"/>
          <p:cNvGrpSpPr/>
          <p:nvPr/>
        </p:nvGrpSpPr>
        <p:grpSpPr>
          <a:xfrm>
            <a:off x="8089839" y="2506165"/>
            <a:ext cx="905045" cy="905045"/>
            <a:chOff x="3228326" y="1055885"/>
            <a:chExt cx="905045" cy="905045"/>
          </a:xfrm>
        </p:grpSpPr>
        <p:sp>
          <p:nvSpPr>
            <p:cNvPr id="5" name="Fletxa cap avall 4"/>
            <p:cNvSpPr/>
            <p:nvPr/>
          </p:nvSpPr>
          <p:spPr>
            <a:xfrm>
              <a:off x="3228326" y="1055885"/>
              <a:ext cx="905045" cy="905045"/>
            </a:xfrm>
            <a:prstGeom prst="downArrow">
              <a:avLst>
                <a:gd name="adj1" fmla="val 55000"/>
                <a:gd name="adj2" fmla="val 45000"/>
              </a:avLst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letxa cap avall 4"/>
            <p:cNvSpPr/>
            <p:nvPr/>
          </p:nvSpPr>
          <p:spPr>
            <a:xfrm>
              <a:off x="3431961" y="1055885"/>
              <a:ext cx="497775" cy="6810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/>
            </a:p>
          </p:txBody>
        </p:sp>
      </p:grp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385763" y="1102523"/>
            <a:ext cx="3581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80975" indent="-180975">
              <a:spcAft>
                <a:spcPts val="1200"/>
              </a:spcAft>
              <a:buClr>
                <a:srgbClr val="FF9B17"/>
              </a:buClr>
              <a:buFont typeface="Arial"/>
              <a:buChar char="•"/>
            </a:pPr>
            <a:r>
              <a:rPr lang="es-ES" sz="1600" u="none" dirty="0" smtClean="0">
                <a:solidFill>
                  <a:srgbClr val="5C5C5C"/>
                </a:solidFill>
              </a:rPr>
              <a:t>y difundirlos a través de numerosas publicaciones científicas en revistas, libros y congresos internacionales.</a:t>
            </a:r>
            <a:endParaRPr lang="ca-ES" sz="1600" u="none" dirty="0" smtClean="0">
              <a:solidFill>
                <a:srgbClr val="5D5C5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/>
          <p:nvPr/>
        </p:nvSpPr>
        <p:spPr>
          <a:xfrm>
            <a:off x="602134" y="198622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6 Rectángulo"/>
          <p:cNvSpPr/>
          <p:nvPr/>
        </p:nvSpPr>
        <p:spPr>
          <a:xfrm>
            <a:off x="602094" y="248127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4" name="7 Rectángulo"/>
          <p:cNvSpPr/>
          <p:nvPr/>
        </p:nvSpPr>
        <p:spPr>
          <a:xfrm>
            <a:off x="1034934" y="248128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Consorcio RITMOS</a:t>
            </a:r>
          </a:p>
        </p:txBody>
      </p:sp>
      <p:sp>
        <p:nvSpPr>
          <p:cNvPr id="5" name="8 Rectángulo"/>
          <p:cNvSpPr/>
          <p:nvPr/>
        </p:nvSpPr>
        <p:spPr>
          <a:xfrm>
            <a:off x="602926" y="297633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6" name="9 Rectángulo"/>
          <p:cNvSpPr/>
          <p:nvPr/>
        </p:nvSpPr>
        <p:spPr>
          <a:xfrm>
            <a:off x="1034934" y="297634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Visión general del proyecto</a:t>
            </a:r>
          </a:p>
        </p:txBody>
      </p:sp>
      <p:sp>
        <p:nvSpPr>
          <p:cNvPr id="7" name="10 Rectángulo"/>
          <p:cNvSpPr/>
          <p:nvPr/>
        </p:nvSpPr>
        <p:spPr>
          <a:xfrm>
            <a:off x="602094" y="347138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8" name="20 Rectángulo"/>
          <p:cNvSpPr/>
          <p:nvPr/>
        </p:nvSpPr>
        <p:spPr>
          <a:xfrm>
            <a:off x="590982" y="397889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9" name="21 Rectángulo"/>
          <p:cNvSpPr/>
          <p:nvPr/>
        </p:nvSpPr>
        <p:spPr>
          <a:xfrm>
            <a:off x="1023822" y="397892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Esquema comunicaciones - Reuniones</a:t>
            </a:r>
          </a:p>
        </p:txBody>
      </p:sp>
      <p:sp>
        <p:nvSpPr>
          <p:cNvPr id="10" name="23 Rectángulo"/>
          <p:cNvSpPr/>
          <p:nvPr/>
        </p:nvSpPr>
        <p:spPr>
          <a:xfrm>
            <a:off x="590982" y="4473954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1" name="24 Rectángulo"/>
          <p:cNvSpPr/>
          <p:nvPr/>
        </p:nvSpPr>
        <p:spPr>
          <a:xfrm>
            <a:off x="1023822" y="447398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RITMOS 2015 </a:t>
            </a:r>
            <a:r>
              <a:rPr lang="es-CO" sz="1600" b="1" i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International </a:t>
            </a:r>
            <a:r>
              <a:rPr lang="es-CO" sz="1600" b="1" i="1" u="none" dirty="0" err="1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Workshop</a:t>
            </a:r>
            <a:endParaRPr lang="es-CO" sz="1600" b="1" i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12" name="25 Rectángulo"/>
          <p:cNvSpPr/>
          <p:nvPr/>
        </p:nvSpPr>
        <p:spPr>
          <a:xfrm>
            <a:off x="591774" y="496900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3" name="26 Rectángulo"/>
          <p:cNvSpPr/>
          <p:nvPr/>
        </p:nvSpPr>
        <p:spPr>
          <a:xfrm>
            <a:off x="1023822" y="496904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Aclaraciones y conclusiones</a:t>
            </a:r>
          </a:p>
        </p:txBody>
      </p:sp>
      <p:sp>
        <p:nvSpPr>
          <p:cNvPr id="14" name="28 Rectángulo"/>
          <p:cNvSpPr/>
          <p:nvPr/>
        </p:nvSpPr>
        <p:spPr>
          <a:xfrm>
            <a:off x="1034934" y="3471389"/>
            <a:ext cx="7488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Cronograma</a:t>
            </a:r>
            <a:endParaRPr lang="es-CO" sz="1600" b="1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Arial" charset="0"/>
            </a:endParaRPr>
          </a:p>
        </p:txBody>
      </p:sp>
      <p:sp>
        <p:nvSpPr>
          <p:cNvPr id="15" name="9 Rectángulo"/>
          <p:cNvSpPr/>
          <p:nvPr/>
        </p:nvSpPr>
        <p:spPr>
          <a:xfrm>
            <a:off x="1034934" y="198622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Antecedentes</a:t>
            </a:r>
            <a:endParaRPr lang="es-CO" sz="1600" b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55600" y="3097794"/>
            <a:ext cx="7366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s-ES_tradnl" sz="3000" b="1" u="none" dirty="0" smtClean="0">
                <a:solidFill>
                  <a:srgbClr val="FF9B17"/>
                </a:solidFill>
                <a:latin typeface="Arial"/>
                <a:ea typeface="+mn-ea"/>
                <a:cs typeface="+mn-cs"/>
              </a:rPr>
              <a:t>4. </a:t>
            </a:r>
            <a:r>
              <a:rPr lang="es-ES_tradnl" sz="30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Cronograma</a:t>
            </a:r>
            <a:endParaRPr lang="es-ES" sz="9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+mn-cs"/>
            </a:endParaRPr>
          </a:p>
        </p:txBody>
      </p:sp>
      <p:pic>
        <p:nvPicPr>
          <p:cNvPr id="4" name="Picture 3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870"/>
            <a:ext cx="9144000" cy="29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sempiedecuesta.gov.co/medios/imagenes/cronograma%5B1%5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3649251"/>
            <a:ext cx="2695575" cy="2247901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9425" y="3011146"/>
            <a:ext cx="5219887" cy="2681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/>
          <p:nvPr/>
        </p:nvSpPr>
        <p:spPr>
          <a:xfrm>
            <a:off x="602134" y="198622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6 Rectángulo"/>
          <p:cNvSpPr/>
          <p:nvPr/>
        </p:nvSpPr>
        <p:spPr>
          <a:xfrm>
            <a:off x="602094" y="248127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4" name="7 Rectángulo"/>
          <p:cNvSpPr/>
          <p:nvPr/>
        </p:nvSpPr>
        <p:spPr>
          <a:xfrm>
            <a:off x="1034934" y="248128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Consorcio RITMOS</a:t>
            </a:r>
          </a:p>
        </p:txBody>
      </p:sp>
      <p:sp>
        <p:nvSpPr>
          <p:cNvPr id="5" name="8 Rectángulo"/>
          <p:cNvSpPr/>
          <p:nvPr/>
        </p:nvSpPr>
        <p:spPr>
          <a:xfrm>
            <a:off x="602926" y="297633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6" name="9 Rectángulo"/>
          <p:cNvSpPr/>
          <p:nvPr/>
        </p:nvSpPr>
        <p:spPr>
          <a:xfrm>
            <a:off x="1034934" y="297634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Visión general del proyecto</a:t>
            </a:r>
          </a:p>
        </p:txBody>
      </p:sp>
      <p:sp>
        <p:nvSpPr>
          <p:cNvPr id="7" name="10 Rectángulo"/>
          <p:cNvSpPr/>
          <p:nvPr/>
        </p:nvSpPr>
        <p:spPr>
          <a:xfrm>
            <a:off x="602094" y="347138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8" name="11 Rectángulo"/>
          <p:cNvSpPr/>
          <p:nvPr/>
        </p:nvSpPr>
        <p:spPr>
          <a:xfrm>
            <a:off x="1034934" y="347140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Cronograma</a:t>
            </a:r>
            <a:r>
              <a:rPr lang="es-CO" sz="1600" u="none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9" name="20 Rectángulo"/>
          <p:cNvSpPr/>
          <p:nvPr/>
        </p:nvSpPr>
        <p:spPr>
          <a:xfrm>
            <a:off x="590982" y="397889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0" name="23 Rectángulo"/>
          <p:cNvSpPr/>
          <p:nvPr/>
        </p:nvSpPr>
        <p:spPr>
          <a:xfrm>
            <a:off x="590982" y="4473954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1" name="25 Rectángulo"/>
          <p:cNvSpPr/>
          <p:nvPr/>
        </p:nvSpPr>
        <p:spPr>
          <a:xfrm>
            <a:off x="591774" y="496900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2" name="26 Rectángulo"/>
          <p:cNvSpPr/>
          <p:nvPr/>
        </p:nvSpPr>
        <p:spPr>
          <a:xfrm>
            <a:off x="1023822" y="496904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Aclaraciones y conclusiones</a:t>
            </a:r>
          </a:p>
        </p:txBody>
      </p:sp>
      <p:sp>
        <p:nvSpPr>
          <p:cNvPr id="13" name="28 Rectángulo"/>
          <p:cNvSpPr/>
          <p:nvPr/>
        </p:nvSpPr>
        <p:spPr>
          <a:xfrm>
            <a:off x="1034934" y="3978899"/>
            <a:ext cx="7488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Esquema comunicaciones - Reuniones</a:t>
            </a:r>
          </a:p>
        </p:txBody>
      </p:sp>
      <p:sp>
        <p:nvSpPr>
          <p:cNvPr id="14" name="9 Rectángulo"/>
          <p:cNvSpPr/>
          <p:nvPr/>
        </p:nvSpPr>
        <p:spPr>
          <a:xfrm>
            <a:off x="1034934" y="198622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Antecedentes</a:t>
            </a:r>
            <a:endParaRPr lang="es-CO" sz="1600" b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15" name="24 Rectángulo"/>
          <p:cNvSpPr/>
          <p:nvPr/>
        </p:nvSpPr>
        <p:spPr>
          <a:xfrm>
            <a:off x="1023822" y="447398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RITMOS 2015 </a:t>
            </a:r>
            <a:r>
              <a:rPr lang="es-CO" sz="1600" b="1" i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International </a:t>
            </a:r>
            <a:r>
              <a:rPr lang="es-CO" sz="1600" b="1" i="1" u="none" dirty="0" err="1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Workshop</a:t>
            </a:r>
            <a:endParaRPr lang="es-CO" sz="1600" b="1" i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55600" y="3319014"/>
            <a:ext cx="824249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s-ES_tradnl" sz="3000" b="1" u="none" dirty="0" smtClean="0">
                <a:solidFill>
                  <a:srgbClr val="FF9B17"/>
                </a:solidFill>
                <a:latin typeface="Arial"/>
                <a:ea typeface="+mn-ea"/>
                <a:cs typeface="+mn-cs"/>
              </a:rPr>
              <a:t>5. </a:t>
            </a:r>
            <a:r>
              <a:rPr lang="es-ES_tradnl" sz="30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Esquema comunicaciones - Reuniones</a:t>
            </a:r>
          </a:p>
        </p:txBody>
      </p:sp>
      <p:graphicFrame>
        <p:nvGraphicFramePr>
          <p:cNvPr id="3" name="Diagram 9"/>
          <p:cNvGraphicFramePr/>
          <p:nvPr/>
        </p:nvGraphicFramePr>
        <p:xfrm>
          <a:off x="358144" y="3911806"/>
          <a:ext cx="8461856" cy="1921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https://www.basepyme.es/wp-content/uploads/2014/08/Claves_reuiniones_editada-e1409299427835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0" y="253090"/>
            <a:ext cx="4479389" cy="293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/>
          <p:nvPr/>
        </p:nvSpPr>
        <p:spPr>
          <a:xfrm>
            <a:off x="602134" y="198622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6 Rectángulo"/>
          <p:cNvSpPr/>
          <p:nvPr/>
        </p:nvSpPr>
        <p:spPr>
          <a:xfrm>
            <a:off x="602094" y="248127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4" name="7 Rectángulo"/>
          <p:cNvSpPr/>
          <p:nvPr/>
        </p:nvSpPr>
        <p:spPr>
          <a:xfrm>
            <a:off x="1034934" y="248128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Invitados a la reunión</a:t>
            </a:r>
          </a:p>
        </p:txBody>
      </p:sp>
      <p:sp>
        <p:nvSpPr>
          <p:cNvPr id="5" name="8 Rectángulo"/>
          <p:cNvSpPr/>
          <p:nvPr/>
        </p:nvSpPr>
        <p:spPr>
          <a:xfrm>
            <a:off x="602926" y="297633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6" name="9 Rectángulo"/>
          <p:cNvSpPr/>
          <p:nvPr/>
        </p:nvSpPr>
        <p:spPr>
          <a:xfrm>
            <a:off x="1034934" y="297634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Visión general del proyecto</a:t>
            </a:r>
          </a:p>
        </p:txBody>
      </p:sp>
      <p:sp>
        <p:nvSpPr>
          <p:cNvPr id="7" name="10 Rectángulo"/>
          <p:cNvSpPr/>
          <p:nvPr/>
        </p:nvSpPr>
        <p:spPr>
          <a:xfrm>
            <a:off x="602094" y="347138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8" name="11 Rectángulo"/>
          <p:cNvSpPr/>
          <p:nvPr/>
        </p:nvSpPr>
        <p:spPr>
          <a:xfrm>
            <a:off x="1034934" y="347140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Cronograma</a:t>
            </a:r>
            <a:r>
              <a:rPr lang="es-CO" sz="1600" u="none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9" name="20 Rectángulo"/>
          <p:cNvSpPr/>
          <p:nvPr/>
        </p:nvSpPr>
        <p:spPr>
          <a:xfrm>
            <a:off x="590982" y="397889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0" name="21 Rectángulo"/>
          <p:cNvSpPr/>
          <p:nvPr/>
        </p:nvSpPr>
        <p:spPr>
          <a:xfrm>
            <a:off x="1023822" y="397892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Esquema comunicaciones - Reuniones</a:t>
            </a:r>
          </a:p>
        </p:txBody>
      </p:sp>
      <p:sp>
        <p:nvSpPr>
          <p:cNvPr id="11" name="23 Rectángulo"/>
          <p:cNvSpPr/>
          <p:nvPr/>
        </p:nvSpPr>
        <p:spPr>
          <a:xfrm>
            <a:off x="590982" y="4473954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2" name="25 Rectángulo"/>
          <p:cNvSpPr/>
          <p:nvPr/>
        </p:nvSpPr>
        <p:spPr>
          <a:xfrm>
            <a:off x="591774" y="496900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3" name="26 Rectángulo"/>
          <p:cNvSpPr/>
          <p:nvPr/>
        </p:nvSpPr>
        <p:spPr>
          <a:xfrm>
            <a:off x="1023822" y="496904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Aclaraciones y conclusiones</a:t>
            </a:r>
          </a:p>
        </p:txBody>
      </p:sp>
      <p:sp>
        <p:nvSpPr>
          <p:cNvPr id="14" name="28 Rectángulo"/>
          <p:cNvSpPr/>
          <p:nvPr/>
        </p:nvSpPr>
        <p:spPr>
          <a:xfrm>
            <a:off x="1034934" y="4473954"/>
            <a:ext cx="7488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RITMOS 2015 </a:t>
            </a:r>
            <a:r>
              <a:rPr lang="es-CO" sz="1600" b="1" i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International </a:t>
            </a:r>
            <a:r>
              <a:rPr lang="es-CO" sz="1600" b="1" i="1" u="non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Workshop</a:t>
            </a:r>
            <a:endParaRPr lang="es-CO" sz="1600" b="1" i="1" u="non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Arial" charset="0"/>
            </a:endParaRPr>
          </a:p>
        </p:txBody>
      </p:sp>
      <p:sp>
        <p:nvSpPr>
          <p:cNvPr id="15" name="9 Rectángulo"/>
          <p:cNvSpPr/>
          <p:nvPr/>
        </p:nvSpPr>
        <p:spPr>
          <a:xfrm>
            <a:off x="1034934" y="198622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Antecedentes</a:t>
            </a:r>
            <a:endParaRPr lang="es-CO" sz="1600" b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517" y="796601"/>
            <a:ext cx="4392108" cy="4830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5768" y="1365942"/>
            <a:ext cx="4392108" cy="452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/>
          <p:cNvSpPr/>
          <p:nvPr/>
        </p:nvSpPr>
        <p:spPr>
          <a:xfrm>
            <a:off x="602134" y="198622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6 Rectángulo"/>
          <p:cNvSpPr/>
          <p:nvPr/>
        </p:nvSpPr>
        <p:spPr>
          <a:xfrm>
            <a:off x="602094" y="248127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4" name="7 Rectángulo"/>
          <p:cNvSpPr/>
          <p:nvPr/>
        </p:nvSpPr>
        <p:spPr>
          <a:xfrm>
            <a:off x="1034934" y="248128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Consorcio RITMOS</a:t>
            </a:r>
          </a:p>
        </p:txBody>
      </p:sp>
      <p:sp>
        <p:nvSpPr>
          <p:cNvPr id="5" name="8 Rectángulo"/>
          <p:cNvSpPr/>
          <p:nvPr/>
        </p:nvSpPr>
        <p:spPr>
          <a:xfrm>
            <a:off x="602926" y="2976334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6" name="9 Rectángulo"/>
          <p:cNvSpPr/>
          <p:nvPr/>
        </p:nvSpPr>
        <p:spPr>
          <a:xfrm>
            <a:off x="1034934" y="297634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Visión general del proyecto</a:t>
            </a:r>
          </a:p>
        </p:txBody>
      </p:sp>
      <p:sp>
        <p:nvSpPr>
          <p:cNvPr id="7" name="10 Rectángulo"/>
          <p:cNvSpPr/>
          <p:nvPr/>
        </p:nvSpPr>
        <p:spPr>
          <a:xfrm>
            <a:off x="602094" y="3471389"/>
            <a:ext cx="360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8" name="11 Rectángulo"/>
          <p:cNvSpPr/>
          <p:nvPr/>
        </p:nvSpPr>
        <p:spPr>
          <a:xfrm>
            <a:off x="1034934" y="347140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Cronograma</a:t>
            </a:r>
            <a:r>
              <a:rPr lang="es-CO" sz="1600" u="none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9" name="20 Rectángulo"/>
          <p:cNvSpPr/>
          <p:nvPr/>
        </p:nvSpPr>
        <p:spPr>
          <a:xfrm>
            <a:off x="590982" y="397889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0" name="21 Rectángulo"/>
          <p:cNvSpPr/>
          <p:nvPr/>
        </p:nvSpPr>
        <p:spPr>
          <a:xfrm>
            <a:off x="1023822" y="397892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Esquema comunicaciones - Reuniones</a:t>
            </a:r>
          </a:p>
        </p:txBody>
      </p:sp>
      <p:sp>
        <p:nvSpPr>
          <p:cNvPr id="11" name="23 Rectángulo"/>
          <p:cNvSpPr/>
          <p:nvPr/>
        </p:nvSpPr>
        <p:spPr>
          <a:xfrm>
            <a:off x="590982" y="4473954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2" name="25 Rectángulo"/>
          <p:cNvSpPr/>
          <p:nvPr/>
        </p:nvSpPr>
        <p:spPr>
          <a:xfrm>
            <a:off x="591774" y="4969009"/>
            <a:ext cx="359999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u="none"/>
          </a:p>
        </p:txBody>
      </p:sp>
      <p:sp>
        <p:nvSpPr>
          <p:cNvPr id="13" name="26 Rectángulo"/>
          <p:cNvSpPr/>
          <p:nvPr/>
        </p:nvSpPr>
        <p:spPr>
          <a:xfrm>
            <a:off x="1023822" y="496904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s-CO" sz="1600" b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14" name="28 Rectángulo"/>
          <p:cNvSpPr/>
          <p:nvPr/>
        </p:nvSpPr>
        <p:spPr>
          <a:xfrm>
            <a:off x="1034934" y="4969009"/>
            <a:ext cx="7488000" cy="360000"/>
          </a:xfrm>
          <a:prstGeom prst="rect">
            <a:avLst/>
          </a:prstGeom>
          <a:solidFill>
            <a:srgbClr val="000048">
              <a:alpha val="94902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Arial" charset="0"/>
              </a:rPr>
              <a:t>Aclaraciones</a:t>
            </a:r>
          </a:p>
        </p:txBody>
      </p:sp>
      <p:sp>
        <p:nvSpPr>
          <p:cNvPr id="15" name="9 Rectángulo"/>
          <p:cNvSpPr/>
          <p:nvPr/>
        </p:nvSpPr>
        <p:spPr>
          <a:xfrm>
            <a:off x="1034934" y="1986224"/>
            <a:ext cx="7488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Antecedentes</a:t>
            </a:r>
            <a:endParaRPr lang="es-CO" sz="1600" b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16" name="24 Rectángulo"/>
          <p:cNvSpPr/>
          <p:nvPr/>
        </p:nvSpPr>
        <p:spPr>
          <a:xfrm>
            <a:off x="1023822" y="4473984"/>
            <a:ext cx="7487999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chemeClr val="bg1">
                <a:lumMod val="85000"/>
                <a:alpha val="30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8000" tIns="0" rIns="36000" bIns="0" anchor="ctr"/>
          <a:lstStyle/>
          <a:p>
            <a:pPr marL="457200" indent="-457200" algn="just" defTabSz="457200">
              <a:lnSpc>
                <a:spcPct val="150000"/>
              </a:lnSpc>
              <a:buClr>
                <a:srgbClr val="C00000"/>
              </a:buClr>
              <a:buSzPct val="120000"/>
              <a:tabLst>
                <a:tab pos="2921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CO" sz="1600" b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RITMOS 2015 </a:t>
            </a:r>
            <a:r>
              <a:rPr lang="es-CO" sz="1600" b="1" i="1" u="none" dirty="0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International </a:t>
            </a:r>
            <a:r>
              <a:rPr lang="es-CO" sz="1600" b="1" i="1" u="none" dirty="0" err="1" smtClean="0">
                <a:solidFill>
                  <a:schemeClr val="tx1"/>
                </a:solidFill>
                <a:latin typeface="Trebuchet MS" pitchFamily="34" charset="0"/>
                <a:cs typeface="Arial" charset="0"/>
              </a:rPr>
              <a:t>Workshop</a:t>
            </a:r>
            <a:endParaRPr lang="es-CO" sz="1600" b="1" i="1" u="none" dirty="0">
              <a:solidFill>
                <a:schemeClr val="tx1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experto.fuerzapyme.cl/media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2832" y="2058534"/>
            <a:ext cx="3219450" cy="3219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55600" y="1930400"/>
            <a:ext cx="87884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ca-ES" sz="40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Muchas</a:t>
            </a:r>
            <a:r>
              <a:rPr lang="ca-ES" sz="40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 </a:t>
            </a:r>
            <a:r>
              <a:rPr lang="ca-ES" sz="4000" b="1" u="none" dirty="0" err="1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gracias</a:t>
            </a:r>
            <a:r>
              <a:rPr lang="ca-ES" sz="4000" b="1" u="none" dirty="0" smtClean="0">
                <a:solidFill>
                  <a:srgbClr val="3E3D40"/>
                </a:solidFill>
                <a:latin typeface="Arial"/>
                <a:ea typeface="+mn-ea"/>
                <a:cs typeface="+mn-cs"/>
              </a:rPr>
              <a:t>!!!</a:t>
            </a:r>
            <a:endParaRPr lang="es-ES_tradnl" sz="4000" b="1" u="none" dirty="0">
              <a:solidFill>
                <a:srgbClr val="3E3D40"/>
              </a:solidFill>
              <a:effectLst>
                <a:outerShdw blurRad="127000" dist="12700" dir="2700000" algn="tl" rotWithShape="0">
                  <a:schemeClr val="tx1">
                    <a:lumMod val="95000"/>
                    <a:lumOff val="5000"/>
                    <a:alpha val="43000"/>
                  </a:schemeClr>
                </a:outerShdw>
              </a:effectLst>
              <a:latin typeface="Arial"/>
              <a:ea typeface="+mn-ea"/>
              <a:cs typeface="+mn-cs"/>
            </a:endParaRPr>
          </a:p>
        </p:txBody>
      </p:sp>
      <p:sp>
        <p:nvSpPr>
          <p:cNvPr id="4" name="8 Rectángulo"/>
          <p:cNvSpPr/>
          <p:nvPr/>
        </p:nvSpPr>
        <p:spPr>
          <a:xfrm>
            <a:off x="2902839" y="3686629"/>
            <a:ext cx="5646072" cy="126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0" lvl="3">
              <a:lnSpc>
                <a:spcPct val="85000"/>
              </a:lnSpc>
              <a:defRPr/>
            </a:pPr>
            <a:r>
              <a:rPr lang="es-ES" b="1" u="none" dirty="0" smtClean="0">
                <a:solidFill>
                  <a:srgbClr val="3E3D40"/>
                </a:solidFill>
              </a:rPr>
              <a:t>Francesc </a:t>
            </a:r>
            <a:r>
              <a:rPr lang="es-ES" b="1" u="none" dirty="0" err="1" smtClean="0">
                <a:solidFill>
                  <a:srgbClr val="3E3D40"/>
                </a:solidFill>
              </a:rPr>
              <a:t>Saigí</a:t>
            </a:r>
            <a:r>
              <a:rPr lang="es-ES" b="1" u="none" dirty="0" smtClean="0">
                <a:solidFill>
                  <a:srgbClr val="3E3D40"/>
                </a:solidFill>
              </a:rPr>
              <a:t>, </a:t>
            </a:r>
            <a:r>
              <a:rPr lang="es-ES" b="1" u="none" dirty="0" err="1" smtClean="0">
                <a:solidFill>
                  <a:srgbClr val="3E3D40"/>
                </a:solidFill>
              </a:rPr>
              <a:t>PhD</a:t>
            </a:r>
            <a:endParaRPr lang="es-ES" b="1" u="none" dirty="0" smtClean="0">
              <a:solidFill>
                <a:srgbClr val="3E3D40"/>
              </a:solidFill>
            </a:endParaRPr>
          </a:p>
          <a:p>
            <a:pPr marL="1524000" lvl="3">
              <a:lnSpc>
                <a:spcPct val="85000"/>
              </a:lnSpc>
              <a:defRPr/>
            </a:pPr>
            <a:r>
              <a:rPr lang="es-ES" sz="1800" b="1" u="none" dirty="0" smtClean="0">
                <a:solidFill>
                  <a:srgbClr val="3E3D40"/>
                </a:solidFill>
              </a:rPr>
              <a:t>Director Programa de Telemedicina</a:t>
            </a:r>
          </a:p>
          <a:p>
            <a:pPr marL="1524000" lvl="3">
              <a:lnSpc>
                <a:spcPct val="85000"/>
              </a:lnSpc>
              <a:defRPr/>
            </a:pPr>
            <a:r>
              <a:rPr lang="es-ES" b="1" dirty="0" smtClean="0">
                <a:solidFill>
                  <a:srgbClr val="3E3D40"/>
                </a:solidFill>
              </a:rPr>
              <a:t>Facultad </a:t>
            </a:r>
            <a:r>
              <a:rPr lang="es-ES" sz="1800" b="1" u="none" dirty="0" smtClean="0">
                <a:solidFill>
                  <a:srgbClr val="3E3D40"/>
                </a:solidFill>
              </a:rPr>
              <a:t>de </a:t>
            </a:r>
            <a:r>
              <a:rPr lang="es-ES" sz="1800" b="1" u="none" dirty="0" smtClean="0">
                <a:solidFill>
                  <a:srgbClr val="3E3D40"/>
                </a:solidFill>
              </a:rPr>
              <a:t>Ciencias de la </a:t>
            </a:r>
            <a:r>
              <a:rPr lang="es-ES" sz="1800" b="1" u="none" dirty="0" smtClean="0">
                <a:solidFill>
                  <a:srgbClr val="3E3D40"/>
                </a:solidFill>
              </a:rPr>
              <a:t>Salud</a:t>
            </a:r>
          </a:p>
          <a:p>
            <a:pPr marL="1524000" lvl="3">
              <a:lnSpc>
                <a:spcPct val="85000"/>
              </a:lnSpc>
              <a:defRPr/>
            </a:pPr>
            <a:r>
              <a:rPr lang="es-ES" b="1" dirty="0" err="1" smtClean="0">
                <a:solidFill>
                  <a:srgbClr val="3E3D40"/>
                </a:solidFill>
              </a:rPr>
              <a:t>Universitat</a:t>
            </a:r>
            <a:r>
              <a:rPr lang="es-ES" b="1" dirty="0" smtClean="0">
                <a:solidFill>
                  <a:srgbClr val="3E3D40"/>
                </a:solidFill>
              </a:rPr>
              <a:t> </a:t>
            </a:r>
            <a:r>
              <a:rPr lang="es-ES" b="1" dirty="0" err="1" smtClean="0">
                <a:solidFill>
                  <a:srgbClr val="3E3D40"/>
                </a:solidFill>
              </a:rPr>
              <a:t>Oberta</a:t>
            </a:r>
            <a:r>
              <a:rPr lang="es-ES" b="1" dirty="0" smtClean="0">
                <a:solidFill>
                  <a:srgbClr val="3E3D40"/>
                </a:solidFill>
              </a:rPr>
              <a:t> de Catalunya</a:t>
            </a:r>
            <a:endParaRPr lang="es-ES" sz="1800" b="1" u="none" dirty="0" smtClean="0">
              <a:solidFill>
                <a:srgbClr val="3E3D40"/>
              </a:solidFill>
            </a:endParaRPr>
          </a:p>
          <a:p>
            <a:pPr marL="1524000">
              <a:lnSpc>
                <a:spcPct val="85000"/>
              </a:lnSpc>
              <a:defRPr/>
            </a:pPr>
            <a:r>
              <a:rPr lang="es-ES" sz="1800" b="1" u="none" dirty="0" smtClean="0">
                <a:solidFill>
                  <a:srgbClr val="3E3D40"/>
                </a:solidFill>
                <a:hlinkClick r:id="rId2"/>
              </a:rPr>
              <a:t>fsaigi@uoc.edu</a:t>
            </a:r>
            <a:endParaRPr lang="es-ES" sz="1800" b="1" u="none" dirty="0">
              <a:solidFill>
                <a:srgbClr val="3E3D4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4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ALAC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ATALACC</Template>
  <TotalTime>16</TotalTime>
  <Words>896</Words>
  <Application>Microsoft Office PowerPoint</Application>
  <PresentationFormat>Presentació en pantalla (4:3)</PresentationFormat>
  <Paragraphs>152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25</vt:i4>
      </vt:variant>
    </vt:vector>
  </HeadingPairs>
  <TitlesOfParts>
    <vt:vector size="26" baseType="lpstr">
      <vt:lpstr>ATALACC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fsaigi</dc:creator>
  <cp:lastModifiedBy>fsaigi</cp:lastModifiedBy>
  <cp:revision>4</cp:revision>
  <dcterms:created xsi:type="dcterms:W3CDTF">2015-04-09T10:38:35Z</dcterms:created>
  <dcterms:modified xsi:type="dcterms:W3CDTF">2015-04-10T13:14:54Z</dcterms:modified>
</cp:coreProperties>
</file>