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60" r:id="rId4"/>
    <p:sldId id="262" r:id="rId5"/>
    <p:sldId id="273" r:id="rId6"/>
    <p:sldId id="261" r:id="rId7"/>
    <p:sldId id="274" r:id="rId8"/>
    <p:sldId id="272" r:id="rId9"/>
    <p:sldId id="263" r:id="rId10"/>
    <p:sldId id="270" r:id="rId11"/>
    <p:sldId id="275" r:id="rId12"/>
    <p:sldId id="271" r:id="rId13"/>
    <p:sldId id="264" r:id="rId14"/>
    <p:sldId id="277" r:id="rId15"/>
    <p:sldId id="279" r:id="rId16"/>
    <p:sldId id="269" r:id="rId17"/>
    <p:sldId id="265" r:id="rId18"/>
    <p:sldId id="258" r:id="rId19"/>
  </p:sldIdLst>
  <p:sldSz cx="9144000" cy="6858000" type="screen4x3"/>
  <p:notesSz cx="6858000" cy="9144000"/>
  <p:defaultTextStyle>
    <a:defPPr>
      <a:defRPr lang="es-E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809" autoAdjust="0"/>
    <p:restoredTop sz="94660"/>
  </p:normalViewPr>
  <p:slideViewPr>
    <p:cSldViewPr snapToGrid="0" snapToObjects="1">
      <p:cViewPr>
        <p:scale>
          <a:sx n="51" d="100"/>
          <a:sy n="51" d="100"/>
        </p:scale>
        <p:origin x="-1914" y="-47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C35E819-EF2B-44A8-923A-E0F706775675}" type="doc">
      <dgm:prSet loTypeId="urn:microsoft.com/office/officeart/2005/8/layout/default" loCatId="list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es-CO"/>
        </a:p>
      </dgm:t>
    </dgm:pt>
    <dgm:pt modelId="{C5184260-AB68-4DE2-9AFA-83154E5FF806}">
      <dgm:prSet phldrT="[Texto]" custT="1"/>
      <dgm:spPr/>
      <dgm:t>
        <a:bodyPr/>
        <a:lstStyle/>
        <a:p>
          <a:r>
            <a:rPr lang="es-CO" sz="2800" b="1" dirty="0" smtClean="0"/>
            <a:t>Identificación de roles </a:t>
          </a:r>
          <a:endParaRPr lang="es-CO" sz="2800" b="1" dirty="0"/>
        </a:p>
      </dgm:t>
    </dgm:pt>
    <dgm:pt modelId="{B83B5BC7-E734-4091-A956-B3BD1876BB2D}" type="parTrans" cxnId="{0E10A55D-D0D4-491D-A146-8698B35A4A2F}">
      <dgm:prSet/>
      <dgm:spPr/>
      <dgm:t>
        <a:bodyPr/>
        <a:lstStyle/>
        <a:p>
          <a:endParaRPr lang="es-CO" sz="3600"/>
        </a:p>
      </dgm:t>
    </dgm:pt>
    <dgm:pt modelId="{DC3AADBC-1B3B-4C9A-9A46-53E2F587A19A}" type="sibTrans" cxnId="{0E10A55D-D0D4-491D-A146-8698B35A4A2F}">
      <dgm:prSet/>
      <dgm:spPr/>
      <dgm:t>
        <a:bodyPr/>
        <a:lstStyle/>
        <a:p>
          <a:endParaRPr lang="es-CO" sz="3600"/>
        </a:p>
      </dgm:t>
    </dgm:pt>
    <dgm:pt modelId="{492C87C2-DBF4-4C9D-9079-DCBBD62A279B}">
      <dgm:prSet phldrT="[Texto]" custT="1"/>
      <dgm:spPr/>
      <dgm:t>
        <a:bodyPr/>
        <a:lstStyle/>
        <a:p>
          <a:r>
            <a:rPr lang="es-CO" sz="2800" b="1" dirty="0" smtClean="0"/>
            <a:t>Necesidad de alfabetización digital previa</a:t>
          </a:r>
          <a:endParaRPr lang="es-CO" sz="2800" b="1" dirty="0"/>
        </a:p>
      </dgm:t>
    </dgm:pt>
    <dgm:pt modelId="{C78671F3-2679-4480-8FCE-DC3EA042BE43}" type="parTrans" cxnId="{92A0F124-2F43-4273-B9B2-E3CAF8B23185}">
      <dgm:prSet/>
      <dgm:spPr/>
      <dgm:t>
        <a:bodyPr/>
        <a:lstStyle/>
        <a:p>
          <a:endParaRPr lang="es-CO" sz="3600"/>
        </a:p>
      </dgm:t>
    </dgm:pt>
    <dgm:pt modelId="{BAEE8219-9733-4B67-A774-96CCDFBA016D}" type="sibTrans" cxnId="{92A0F124-2F43-4273-B9B2-E3CAF8B23185}">
      <dgm:prSet/>
      <dgm:spPr/>
      <dgm:t>
        <a:bodyPr/>
        <a:lstStyle/>
        <a:p>
          <a:endParaRPr lang="es-CO" sz="3600"/>
        </a:p>
      </dgm:t>
    </dgm:pt>
    <dgm:pt modelId="{D66D0C88-9B42-49BF-86AB-F07EEC1457DB}">
      <dgm:prSet phldrT="[Texto]" custT="1"/>
      <dgm:spPr/>
      <dgm:t>
        <a:bodyPr/>
        <a:lstStyle/>
        <a:p>
          <a:r>
            <a:rPr lang="es-CO" sz="2800" b="1" dirty="0" smtClean="0"/>
            <a:t>Trabajo en red</a:t>
          </a:r>
          <a:endParaRPr lang="es-CO" sz="2800" b="1" dirty="0"/>
        </a:p>
      </dgm:t>
    </dgm:pt>
    <dgm:pt modelId="{A9B3AB8D-31F7-47C9-A368-C4CF56630DBA}" type="parTrans" cxnId="{68188862-46D1-4290-BC2B-CEA5E5ECFCB3}">
      <dgm:prSet/>
      <dgm:spPr/>
      <dgm:t>
        <a:bodyPr/>
        <a:lstStyle/>
        <a:p>
          <a:endParaRPr lang="es-CO" sz="3600"/>
        </a:p>
      </dgm:t>
    </dgm:pt>
    <dgm:pt modelId="{A8CF10CF-E047-4CA5-B32F-606ABB613000}" type="sibTrans" cxnId="{68188862-46D1-4290-BC2B-CEA5E5ECFCB3}">
      <dgm:prSet/>
      <dgm:spPr/>
      <dgm:t>
        <a:bodyPr/>
        <a:lstStyle/>
        <a:p>
          <a:endParaRPr lang="es-CO" sz="3600"/>
        </a:p>
      </dgm:t>
    </dgm:pt>
    <dgm:pt modelId="{265FF30B-733F-4B7E-A68F-3159B9A78832}">
      <dgm:prSet phldrT="[Texto]" custT="1"/>
      <dgm:spPr/>
      <dgm:t>
        <a:bodyPr/>
        <a:lstStyle/>
        <a:p>
          <a:r>
            <a:rPr lang="es-CO" sz="2800" b="1" dirty="0" smtClean="0"/>
            <a:t>Transversalización en los programas de salud</a:t>
          </a:r>
          <a:endParaRPr lang="es-CO" sz="2800" b="1" dirty="0"/>
        </a:p>
      </dgm:t>
    </dgm:pt>
    <dgm:pt modelId="{F21B292E-0E42-488F-B22A-33E76D4C5A94}" type="parTrans" cxnId="{2C02CE05-EA81-4AFA-ADCC-77413F002970}">
      <dgm:prSet/>
      <dgm:spPr/>
      <dgm:t>
        <a:bodyPr/>
        <a:lstStyle/>
        <a:p>
          <a:endParaRPr lang="es-CO" sz="3600"/>
        </a:p>
      </dgm:t>
    </dgm:pt>
    <dgm:pt modelId="{6F9A8304-B878-43A6-BA96-BE6C015D37A2}" type="sibTrans" cxnId="{2C02CE05-EA81-4AFA-ADCC-77413F002970}">
      <dgm:prSet/>
      <dgm:spPr/>
      <dgm:t>
        <a:bodyPr/>
        <a:lstStyle/>
        <a:p>
          <a:endParaRPr lang="es-CO" sz="3600"/>
        </a:p>
      </dgm:t>
    </dgm:pt>
    <dgm:pt modelId="{0E0A5D75-79B2-4AFF-9F64-B28191E809C3}" type="pres">
      <dgm:prSet presAssocID="{DC35E819-EF2B-44A8-923A-E0F706775675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s-CO"/>
        </a:p>
      </dgm:t>
    </dgm:pt>
    <dgm:pt modelId="{345C6DFE-0F7B-4B85-9F97-0E4773B826EB}" type="pres">
      <dgm:prSet presAssocID="{C5184260-AB68-4DE2-9AFA-83154E5FF806}" presName="node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0BCBFDBA-33D9-4A4B-BAA6-C2CBC563D3C7}" type="pres">
      <dgm:prSet presAssocID="{DC3AADBC-1B3B-4C9A-9A46-53E2F587A19A}" presName="sibTrans" presStyleCnt="0"/>
      <dgm:spPr/>
    </dgm:pt>
    <dgm:pt modelId="{369B97AA-6E54-422C-86E6-B140ECDC2A3F}" type="pres">
      <dgm:prSet presAssocID="{492C87C2-DBF4-4C9D-9079-DCBBD62A279B}" presName="node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18C04C5D-C482-41E6-AF32-4805F3180C00}" type="pres">
      <dgm:prSet presAssocID="{BAEE8219-9733-4B67-A774-96CCDFBA016D}" presName="sibTrans" presStyleCnt="0"/>
      <dgm:spPr/>
    </dgm:pt>
    <dgm:pt modelId="{7EE2BD97-075A-4185-910C-FBFD5F81FD84}" type="pres">
      <dgm:prSet presAssocID="{D66D0C88-9B42-49BF-86AB-F07EEC1457DB}" presName="node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DE813473-C979-437E-8E3F-420EF6B96405}" type="pres">
      <dgm:prSet presAssocID="{A8CF10CF-E047-4CA5-B32F-606ABB613000}" presName="sibTrans" presStyleCnt="0"/>
      <dgm:spPr/>
    </dgm:pt>
    <dgm:pt modelId="{A8088EA8-829D-4D89-84D1-44E291C7C932}" type="pres">
      <dgm:prSet presAssocID="{265FF30B-733F-4B7E-A68F-3159B9A78832}" presName="node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s-CO"/>
        </a:p>
      </dgm:t>
    </dgm:pt>
  </dgm:ptLst>
  <dgm:cxnLst>
    <dgm:cxn modelId="{4E85790F-45AE-47A5-AD03-F56F17E1E238}" type="presOf" srcId="{D66D0C88-9B42-49BF-86AB-F07EEC1457DB}" destId="{7EE2BD97-075A-4185-910C-FBFD5F81FD84}" srcOrd="0" destOrd="0" presId="urn:microsoft.com/office/officeart/2005/8/layout/default"/>
    <dgm:cxn modelId="{0E10A55D-D0D4-491D-A146-8698B35A4A2F}" srcId="{DC35E819-EF2B-44A8-923A-E0F706775675}" destId="{C5184260-AB68-4DE2-9AFA-83154E5FF806}" srcOrd="0" destOrd="0" parTransId="{B83B5BC7-E734-4091-A956-B3BD1876BB2D}" sibTransId="{DC3AADBC-1B3B-4C9A-9A46-53E2F587A19A}"/>
    <dgm:cxn modelId="{92A0F124-2F43-4273-B9B2-E3CAF8B23185}" srcId="{DC35E819-EF2B-44A8-923A-E0F706775675}" destId="{492C87C2-DBF4-4C9D-9079-DCBBD62A279B}" srcOrd="1" destOrd="0" parTransId="{C78671F3-2679-4480-8FCE-DC3EA042BE43}" sibTransId="{BAEE8219-9733-4B67-A774-96CCDFBA016D}"/>
    <dgm:cxn modelId="{68188862-46D1-4290-BC2B-CEA5E5ECFCB3}" srcId="{DC35E819-EF2B-44A8-923A-E0F706775675}" destId="{D66D0C88-9B42-49BF-86AB-F07EEC1457DB}" srcOrd="2" destOrd="0" parTransId="{A9B3AB8D-31F7-47C9-A368-C4CF56630DBA}" sibTransId="{A8CF10CF-E047-4CA5-B32F-606ABB613000}"/>
    <dgm:cxn modelId="{EEBED165-944B-4D35-AE03-E49879F011E9}" type="presOf" srcId="{C5184260-AB68-4DE2-9AFA-83154E5FF806}" destId="{345C6DFE-0F7B-4B85-9F97-0E4773B826EB}" srcOrd="0" destOrd="0" presId="urn:microsoft.com/office/officeart/2005/8/layout/default"/>
    <dgm:cxn modelId="{87E74268-4784-4DA0-86A9-E2D938F6FD01}" type="presOf" srcId="{DC35E819-EF2B-44A8-923A-E0F706775675}" destId="{0E0A5D75-79B2-4AFF-9F64-B28191E809C3}" srcOrd="0" destOrd="0" presId="urn:microsoft.com/office/officeart/2005/8/layout/default"/>
    <dgm:cxn modelId="{87D2706B-873A-47B9-AD68-3D3F3F06F69C}" type="presOf" srcId="{492C87C2-DBF4-4C9D-9079-DCBBD62A279B}" destId="{369B97AA-6E54-422C-86E6-B140ECDC2A3F}" srcOrd="0" destOrd="0" presId="urn:microsoft.com/office/officeart/2005/8/layout/default"/>
    <dgm:cxn modelId="{2C02CE05-EA81-4AFA-ADCC-77413F002970}" srcId="{DC35E819-EF2B-44A8-923A-E0F706775675}" destId="{265FF30B-733F-4B7E-A68F-3159B9A78832}" srcOrd="3" destOrd="0" parTransId="{F21B292E-0E42-488F-B22A-33E76D4C5A94}" sibTransId="{6F9A8304-B878-43A6-BA96-BE6C015D37A2}"/>
    <dgm:cxn modelId="{22C8A920-46B0-4EDD-ABCE-2CE33DA606FA}" type="presOf" srcId="{265FF30B-733F-4B7E-A68F-3159B9A78832}" destId="{A8088EA8-829D-4D89-84D1-44E291C7C932}" srcOrd="0" destOrd="0" presId="urn:microsoft.com/office/officeart/2005/8/layout/default"/>
    <dgm:cxn modelId="{082AC2D2-A2D4-4818-88F7-1E19BFD7F33F}" type="presParOf" srcId="{0E0A5D75-79B2-4AFF-9F64-B28191E809C3}" destId="{345C6DFE-0F7B-4B85-9F97-0E4773B826EB}" srcOrd="0" destOrd="0" presId="urn:microsoft.com/office/officeart/2005/8/layout/default"/>
    <dgm:cxn modelId="{2660D094-3767-4760-A4B6-06DC8EC10230}" type="presParOf" srcId="{0E0A5D75-79B2-4AFF-9F64-B28191E809C3}" destId="{0BCBFDBA-33D9-4A4B-BAA6-C2CBC563D3C7}" srcOrd="1" destOrd="0" presId="urn:microsoft.com/office/officeart/2005/8/layout/default"/>
    <dgm:cxn modelId="{3D67F186-D951-4EFB-B028-0D3CBC93C0BD}" type="presParOf" srcId="{0E0A5D75-79B2-4AFF-9F64-B28191E809C3}" destId="{369B97AA-6E54-422C-86E6-B140ECDC2A3F}" srcOrd="2" destOrd="0" presId="urn:microsoft.com/office/officeart/2005/8/layout/default"/>
    <dgm:cxn modelId="{3742595D-E751-4796-B7DC-A33F5442C7A6}" type="presParOf" srcId="{0E0A5D75-79B2-4AFF-9F64-B28191E809C3}" destId="{18C04C5D-C482-41E6-AF32-4805F3180C00}" srcOrd="3" destOrd="0" presId="urn:microsoft.com/office/officeart/2005/8/layout/default"/>
    <dgm:cxn modelId="{95E0A154-52A3-4B67-A0D1-6E6219349880}" type="presParOf" srcId="{0E0A5D75-79B2-4AFF-9F64-B28191E809C3}" destId="{7EE2BD97-075A-4185-910C-FBFD5F81FD84}" srcOrd="4" destOrd="0" presId="urn:microsoft.com/office/officeart/2005/8/layout/default"/>
    <dgm:cxn modelId="{D7DDE2FC-C213-40C7-8F6C-05FE8D0B0717}" type="presParOf" srcId="{0E0A5D75-79B2-4AFF-9F64-B28191E809C3}" destId="{DE813473-C979-437E-8E3F-420EF6B96405}" srcOrd="5" destOrd="0" presId="urn:microsoft.com/office/officeart/2005/8/layout/default"/>
    <dgm:cxn modelId="{6A604FC5-341A-45D0-881C-9C019664577A}" type="presParOf" srcId="{0E0A5D75-79B2-4AFF-9F64-B28191E809C3}" destId="{A8088EA8-829D-4D89-84D1-44E291C7C932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66019F30-1DA3-4DE7-9A7B-B69EA2034851}" type="doc">
      <dgm:prSet loTypeId="urn:microsoft.com/office/officeart/2005/8/layout/default" loCatId="list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es-CO"/>
        </a:p>
      </dgm:t>
    </dgm:pt>
    <dgm:pt modelId="{0F657E63-108E-45DB-B5B5-4890F087A3D8}">
      <dgm:prSet phldrT="[Texto]"/>
      <dgm:spPr/>
      <dgm:t>
        <a:bodyPr/>
        <a:lstStyle/>
        <a:p>
          <a:r>
            <a:rPr lang="es-CO" b="1" dirty="0" smtClean="0"/>
            <a:t>Interdisciplinariedad e intersectorialidad</a:t>
          </a:r>
          <a:endParaRPr lang="es-CO" b="1" dirty="0"/>
        </a:p>
      </dgm:t>
    </dgm:pt>
    <dgm:pt modelId="{F103612B-2596-480C-90E3-7E62CFACA735}" type="parTrans" cxnId="{6762CF40-5367-4C9D-89D8-8AA6B38854C9}">
      <dgm:prSet/>
      <dgm:spPr/>
      <dgm:t>
        <a:bodyPr/>
        <a:lstStyle/>
        <a:p>
          <a:endParaRPr lang="es-CO"/>
        </a:p>
      </dgm:t>
    </dgm:pt>
    <dgm:pt modelId="{08927DBB-1F7D-4BF7-87EA-D81078A2C164}" type="sibTrans" cxnId="{6762CF40-5367-4C9D-89D8-8AA6B38854C9}">
      <dgm:prSet/>
      <dgm:spPr/>
      <dgm:t>
        <a:bodyPr/>
        <a:lstStyle/>
        <a:p>
          <a:endParaRPr lang="es-CO"/>
        </a:p>
      </dgm:t>
    </dgm:pt>
    <dgm:pt modelId="{1FC55610-2BD2-45C3-AB66-A32561B90FC9}">
      <dgm:prSet phldrT="[Texto]"/>
      <dgm:spPr/>
      <dgm:t>
        <a:bodyPr/>
        <a:lstStyle/>
        <a:p>
          <a:r>
            <a:rPr lang="es-CO" b="1" dirty="0" smtClean="0"/>
            <a:t>Instructores formados y con experiencia</a:t>
          </a:r>
          <a:endParaRPr lang="es-CO" b="1" dirty="0"/>
        </a:p>
      </dgm:t>
    </dgm:pt>
    <dgm:pt modelId="{DDCAAF74-E4F5-45EE-8F30-0DD7C9800C81}" type="parTrans" cxnId="{C8D78241-307D-4EC7-83D4-476FAE367A20}">
      <dgm:prSet/>
      <dgm:spPr/>
      <dgm:t>
        <a:bodyPr/>
        <a:lstStyle/>
        <a:p>
          <a:endParaRPr lang="es-CO"/>
        </a:p>
      </dgm:t>
    </dgm:pt>
    <dgm:pt modelId="{238D4FD7-1BBA-450F-A05D-0B57028D8796}" type="sibTrans" cxnId="{C8D78241-307D-4EC7-83D4-476FAE367A20}">
      <dgm:prSet/>
      <dgm:spPr/>
      <dgm:t>
        <a:bodyPr/>
        <a:lstStyle/>
        <a:p>
          <a:endParaRPr lang="es-CO"/>
        </a:p>
      </dgm:t>
    </dgm:pt>
    <dgm:pt modelId="{662C8CC6-223D-45E7-8BCF-E1A942ADC71A}">
      <dgm:prSet phldrT="[Texto]"/>
      <dgm:spPr/>
      <dgm:t>
        <a:bodyPr/>
        <a:lstStyle/>
        <a:p>
          <a:r>
            <a:rPr lang="es-CO" b="1" dirty="0" smtClean="0"/>
            <a:t>Explotación de la plataforma virtual y recursos </a:t>
          </a:r>
          <a:endParaRPr lang="es-CO" b="1" dirty="0"/>
        </a:p>
      </dgm:t>
    </dgm:pt>
    <dgm:pt modelId="{67F921A7-5043-4240-AD96-1E1C4807963E}" type="parTrans" cxnId="{7161B3F6-1A44-4D94-A949-A69C80BDD6A2}">
      <dgm:prSet/>
      <dgm:spPr/>
      <dgm:t>
        <a:bodyPr/>
        <a:lstStyle/>
        <a:p>
          <a:endParaRPr lang="es-CO"/>
        </a:p>
      </dgm:t>
    </dgm:pt>
    <dgm:pt modelId="{1D10E39E-3689-48CE-BCB9-5FD6894D4BAC}" type="sibTrans" cxnId="{7161B3F6-1A44-4D94-A949-A69C80BDD6A2}">
      <dgm:prSet/>
      <dgm:spPr/>
      <dgm:t>
        <a:bodyPr/>
        <a:lstStyle/>
        <a:p>
          <a:endParaRPr lang="es-CO"/>
        </a:p>
      </dgm:t>
    </dgm:pt>
    <dgm:pt modelId="{EBAAB5D3-3D3B-4265-BE8C-F6A20EA0EAA0}">
      <dgm:prSet phldrT="[Texto]"/>
      <dgm:spPr/>
      <dgm:t>
        <a:bodyPr/>
        <a:lstStyle/>
        <a:p>
          <a:r>
            <a:rPr lang="es-CO" b="1" dirty="0" smtClean="0"/>
            <a:t>Disponibilidad de la tecnología</a:t>
          </a:r>
          <a:endParaRPr lang="es-CO" b="1" dirty="0"/>
        </a:p>
      </dgm:t>
    </dgm:pt>
    <dgm:pt modelId="{A0F9263F-327E-4C4E-8676-08D47638D649}" type="sibTrans" cxnId="{DE1DC306-E5FE-427E-81CD-511BF5CB02FD}">
      <dgm:prSet/>
      <dgm:spPr/>
      <dgm:t>
        <a:bodyPr/>
        <a:lstStyle/>
        <a:p>
          <a:endParaRPr lang="es-CO"/>
        </a:p>
      </dgm:t>
    </dgm:pt>
    <dgm:pt modelId="{95F0622E-4F84-451E-A52D-01828F264F6D}" type="parTrans" cxnId="{DE1DC306-E5FE-427E-81CD-511BF5CB02FD}">
      <dgm:prSet/>
      <dgm:spPr/>
      <dgm:t>
        <a:bodyPr/>
        <a:lstStyle/>
        <a:p>
          <a:endParaRPr lang="es-CO"/>
        </a:p>
      </dgm:t>
    </dgm:pt>
    <dgm:pt modelId="{1E426F93-9970-45B1-BBDF-DCE577729472}" type="pres">
      <dgm:prSet presAssocID="{66019F30-1DA3-4DE7-9A7B-B69EA2034851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s-CO"/>
        </a:p>
      </dgm:t>
    </dgm:pt>
    <dgm:pt modelId="{F6B863A5-C08B-481B-9255-4E9719C4F69A}" type="pres">
      <dgm:prSet presAssocID="{0F657E63-108E-45DB-B5B5-4890F087A3D8}" presName="node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FD36915E-503A-4BA4-808A-F74465574C65}" type="pres">
      <dgm:prSet presAssocID="{08927DBB-1F7D-4BF7-87EA-D81078A2C164}" presName="sibTrans" presStyleCnt="0"/>
      <dgm:spPr/>
    </dgm:pt>
    <dgm:pt modelId="{4314006B-5F84-4AA6-9FA6-B97CF84E0E04}" type="pres">
      <dgm:prSet presAssocID="{1FC55610-2BD2-45C3-AB66-A32561B90FC9}" presName="node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11FB1AB4-9EA8-4043-970E-5E4FDB69469B}" type="pres">
      <dgm:prSet presAssocID="{238D4FD7-1BBA-450F-A05D-0B57028D8796}" presName="sibTrans" presStyleCnt="0"/>
      <dgm:spPr/>
    </dgm:pt>
    <dgm:pt modelId="{0B68B967-BA52-432D-8DDE-694B96DC0334}" type="pres">
      <dgm:prSet presAssocID="{662C8CC6-223D-45E7-8BCF-E1A942ADC71A}" presName="node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8D6523F6-6C0E-4F2C-A156-4AEA166CE57F}" type="pres">
      <dgm:prSet presAssocID="{1D10E39E-3689-48CE-BCB9-5FD6894D4BAC}" presName="sibTrans" presStyleCnt="0"/>
      <dgm:spPr/>
    </dgm:pt>
    <dgm:pt modelId="{E4799946-FA29-4A19-A31C-787E3F1EA90D}" type="pres">
      <dgm:prSet presAssocID="{EBAAB5D3-3D3B-4265-BE8C-F6A20EA0EAA0}" presName="node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s-CO"/>
        </a:p>
      </dgm:t>
    </dgm:pt>
  </dgm:ptLst>
  <dgm:cxnLst>
    <dgm:cxn modelId="{8CBCC4CD-0D1C-4BBF-9C97-46882C98AD37}" type="presOf" srcId="{66019F30-1DA3-4DE7-9A7B-B69EA2034851}" destId="{1E426F93-9970-45B1-BBDF-DCE577729472}" srcOrd="0" destOrd="0" presId="urn:microsoft.com/office/officeart/2005/8/layout/default"/>
    <dgm:cxn modelId="{C8D78241-307D-4EC7-83D4-476FAE367A20}" srcId="{66019F30-1DA3-4DE7-9A7B-B69EA2034851}" destId="{1FC55610-2BD2-45C3-AB66-A32561B90FC9}" srcOrd="1" destOrd="0" parTransId="{DDCAAF74-E4F5-45EE-8F30-0DD7C9800C81}" sibTransId="{238D4FD7-1BBA-450F-A05D-0B57028D8796}"/>
    <dgm:cxn modelId="{C33B0F4C-BD5A-4D85-819C-74068334B0D8}" type="presOf" srcId="{1FC55610-2BD2-45C3-AB66-A32561B90FC9}" destId="{4314006B-5F84-4AA6-9FA6-B97CF84E0E04}" srcOrd="0" destOrd="0" presId="urn:microsoft.com/office/officeart/2005/8/layout/default"/>
    <dgm:cxn modelId="{7161B3F6-1A44-4D94-A949-A69C80BDD6A2}" srcId="{66019F30-1DA3-4DE7-9A7B-B69EA2034851}" destId="{662C8CC6-223D-45E7-8BCF-E1A942ADC71A}" srcOrd="2" destOrd="0" parTransId="{67F921A7-5043-4240-AD96-1E1C4807963E}" sibTransId="{1D10E39E-3689-48CE-BCB9-5FD6894D4BAC}"/>
    <dgm:cxn modelId="{DE1DC306-E5FE-427E-81CD-511BF5CB02FD}" srcId="{66019F30-1DA3-4DE7-9A7B-B69EA2034851}" destId="{EBAAB5D3-3D3B-4265-BE8C-F6A20EA0EAA0}" srcOrd="3" destOrd="0" parTransId="{95F0622E-4F84-451E-A52D-01828F264F6D}" sibTransId="{A0F9263F-327E-4C4E-8676-08D47638D649}"/>
    <dgm:cxn modelId="{62AC0BEB-D350-4AA4-BC5F-4B7E8F92E5A9}" type="presOf" srcId="{662C8CC6-223D-45E7-8BCF-E1A942ADC71A}" destId="{0B68B967-BA52-432D-8DDE-694B96DC0334}" srcOrd="0" destOrd="0" presId="urn:microsoft.com/office/officeart/2005/8/layout/default"/>
    <dgm:cxn modelId="{6762CF40-5367-4C9D-89D8-8AA6B38854C9}" srcId="{66019F30-1DA3-4DE7-9A7B-B69EA2034851}" destId="{0F657E63-108E-45DB-B5B5-4890F087A3D8}" srcOrd="0" destOrd="0" parTransId="{F103612B-2596-480C-90E3-7E62CFACA735}" sibTransId="{08927DBB-1F7D-4BF7-87EA-D81078A2C164}"/>
    <dgm:cxn modelId="{ED6C2DB0-9B91-4489-B9D6-4E89A264AEB4}" type="presOf" srcId="{0F657E63-108E-45DB-B5B5-4890F087A3D8}" destId="{F6B863A5-C08B-481B-9255-4E9719C4F69A}" srcOrd="0" destOrd="0" presId="urn:microsoft.com/office/officeart/2005/8/layout/default"/>
    <dgm:cxn modelId="{E14FCBFF-0A31-4019-82DC-DF47FC24933B}" type="presOf" srcId="{EBAAB5D3-3D3B-4265-BE8C-F6A20EA0EAA0}" destId="{E4799946-FA29-4A19-A31C-787E3F1EA90D}" srcOrd="0" destOrd="0" presId="urn:microsoft.com/office/officeart/2005/8/layout/default"/>
    <dgm:cxn modelId="{D696BEF2-E4F2-4BD9-9066-44E012DFE0CD}" type="presParOf" srcId="{1E426F93-9970-45B1-BBDF-DCE577729472}" destId="{F6B863A5-C08B-481B-9255-4E9719C4F69A}" srcOrd="0" destOrd="0" presId="urn:microsoft.com/office/officeart/2005/8/layout/default"/>
    <dgm:cxn modelId="{69F163A1-3683-4BE3-AAC3-9E880CE3FDA1}" type="presParOf" srcId="{1E426F93-9970-45B1-BBDF-DCE577729472}" destId="{FD36915E-503A-4BA4-808A-F74465574C65}" srcOrd="1" destOrd="0" presId="urn:microsoft.com/office/officeart/2005/8/layout/default"/>
    <dgm:cxn modelId="{4C5E77CA-CCAC-4705-904C-5E7DB884E79C}" type="presParOf" srcId="{1E426F93-9970-45B1-BBDF-DCE577729472}" destId="{4314006B-5F84-4AA6-9FA6-B97CF84E0E04}" srcOrd="2" destOrd="0" presId="urn:microsoft.com/office/officeart/2005/8/layout/default"/>
    <dgm:cxn modelId="{6CFEE075-CB17-4F06-B797-867161661B60}" type="presParOf" srcId="{1E426F93-9970-45B1-BBDF-DCE577729472}" destId="{11FB1AB4-9EA8-4043-970E-5E4FDB69469B}" srcOrd="3" destOrd="0" presId="urn:microsoft.com/office/officeart/2005/8/layout/default"/>
    <dgm:cxn modelId="{2C1B600C-E4BB-4EBF-A7C0-C430B2396020}" type="presParOf" srcId="{1E426F93-9970-45B1-BBDF-DCE577729472}" destId="{0B68B967-BA52-432D-8DDE-694B96DC0334}" srcOrd="4" destOrd="0" presId="urn:microsoft.com/office/officeart/2005/8/layout/default"/>
    <dgm:cxn modelId="{C3B7F0C8-CBB2-452A-8B90-52460C2833A4}" type="presParOf" srcId="{1E426F93-9970-45B1-BBDF-DCE577729472}" destId="{8D6523F6-6C0E-4F2C-A156-4AEA166CE57F}" srcOrd="5" destOrd="0" presId="urn:microsoft.com/office/officeart/2005/8/layout/default"/>
    <dgm:cxn modelId="{8CCC8428-B3CA-42EF-996C-3EC247F914A7}" type="presParOf" srcId="{1E426F93-9970-45B1-BBDF-DCE577729472}" destId="{E4799946-FA29-4A19-A31C-787E3F1EA90D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45C6DFE-0F7B-4B85-9F97-0E4773B826EB}">
      <dsp:nvSpPr>
        <dsp:cNvPr id="0" name=""/>
        <dsp:cNvSpPr/>
      </dsp:nvSpPr>
      <dsp:spPr>
        <a:xfrm>
          <a:off x="692966" y="2103"/>
          <a:ext cx="3258889" cy="1955333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O" sz="2800" b="1" kern="1200" dirty="0" smtClean="0"/>
            <a:t>Identificación de roles </a:t>
          </a:r>
          <a:endParaRPr lang="es-CO" sz="2800" b="1" kern="1200" dirty="0"/>
        </a:p>
      </dsp:txBody>
      <dsp:txXfrm>
        <a:off x="692966" y="2103"/>
        <a:ext cx="3258889" cy="1955333"/>
      </dsp:txXfrm>
    </dsp:sp>
    <dsp:sp modelId="{369B97AA-6E54-422C-86E6-B140ECDC2A3F}">
      <dsp:nvSpPr>
        <dsp:cNvPr id="0" name=""/>
        <dsp:cNvSpPr/>
      </dsp:nvSpPr>
      <dsp:spPr>
        <a:xfrm>
          <a:off x="4277744" y="2103"/>
          <a:ext cx="3258889" cy="1955333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O" sz="2800" b="1" kern="1200" dirty="0" smtClean="0"/>
            <a:t>Necesidad de alfabetización digital previa</a:t>
          </a:r>
          <a:endParaRPr lang="es-CO" sz="2800" b="1" kern="1200" dirty="0"/>
        </a:p>
      </dsp:txBody>
      <dsp:txXfrm>
        <a:off x="4277744" y="2103"/>
        <a:ext cx="3258889" cy="1955333"/>
      </dsp:txXfrm>
    </dsp:sp>
    <dsp:sp modelId="{7EE2BD97-075A-4185-910C-FBFD5F81FD84}">
      <dsp:nvSpPr>
        <dsp:cNvPr id="0" name=""/>
        <dsp:cNvSpPr/>
      </dsp:nvSpPr>
      <dsp:spPr>
        <a:xfrm>
          <a:off x="692966" y="2283325"/>
          <a:ext cx="3258889" cy="1955333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O" sz="2800" b="1" kern="1200" dirty="0" smtClean="0"/>
            <a:t>Trabajo en red</a:t>
          </a:r>
          <a:endParaRPr lang="es-CO" sz="2800" b="1" kern="1200" dirty="0"/>
        </a:p>
      </dsp:txBody>
      <dsp:txXfrm>
        <a:off x="692966" y="2283325"/>
        <a:ext cx="3258889" cy="1955333"/>
      </dsp:txXfrm>
    </dsp:sp>
    <dsp:sp modelId="{A8088EA8-829D-4D89-84D1-44E291C7C932}">
      <dsp:nvSpPr>
        <dsp:cNvPr id="0" name=""/>
        <dsp:cNvSpPr/>
      </dsp:nvSpPr>
      <dsp:spPr>
        <a:xfrm>
          <a:off x="4277744" y="2283325"/>
          <a:ext cx="3258889" cy="1955333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O" sz="2800" b="1" kern="1200" dirty="0" smtClean="0"/>
            <a:t>Transversalización en los programas de salud</a:t>
          </a:r>
          <a:endParaRPr lang="es-CO" sz="2800" b="1" kern="1200" dirty="0"/>
        </a:p>
      </dsp:txBody>
      <dsp:txXfrm>
        <a:off x="4277744" y="2283325"/>
        <a:ext cx="3258889" cy="1955333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6B863A5-C08B-481B-9255-4E9719C4F69A}">
      <dsp:nvSpPr>
        <dsp:cNvPr id="0" name=""/>
        <dsp:cNvSpPr/>
      </dsp:nvSpPr>
      <dsp:spPr>
        <a:xfrm>
          <a:off x="466927" y="885"/>
          <a:ext cx="3318654" cy="1991192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O" sz="2800" b="1" kern="1200" dirty="0" smtClean="0"/>
            <a:t>Interdisciplinariedad e intersectorialidad</a:t>
          </a:r>
          <a:endParaRPr lang="es-CO" sz="2800" b="1" kern="1200" dirty="0"/>
        </a:p>
      </dsp:txBody>
      <dsp:txXfrm>
        <a:off x="466927" y="885"/>
        <a:ext cx="3318654" cy="1991192"/>
      </dsp:txXfrm>
    </dsp:sp>
    <dsp:sp modelId="{4314006B-5F84-4AA6-9FA6-B97CF84E0E04}">
      <dsp:nvSpPr>
        <dsp:cNvPr id="0" name=""/>
        <dsp:cNvSpPr/>
      </dsp:nvSpPr>
      <dsp:spPr>
        <a:xfrm>
          <a:off x="4117447" y="885"/>
          <a:ext cx="3318654" cy="1991192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O" sz="2800" b="1" kern="1200" dirty="0" smtClean="0"/>
            <a:t>Instructores formados y con experiencia</a:t>
          </a:r>
          <a:endParaRPr lang="es-CO" sz="2800" b="1" kern="1200" dirty="0"/>
        </a:p>
      </dsp:txBody>
      <dsp:txXfrm>
        <a:off x="4117447" y="885"/>
        <a:ext cx="3318654" cy="1991192"/>
      </dsp:txXfrm>
    </dsp:sp>
    <dsp:sp modelId="{0B68B967-BA52-432D-8DDE-694B96DC0334}">
      <dsp:nvSpPr>
        <dsp:cNvPr id="0" name=""/>
        <dsp:cNvSpPr/>
      </dsp:nvSpPr>
      <dsp:spPr>
        <a:xfrm>
          <a:off x="466927" y="2323943"/>
          <a:ext cx="3318654" cy="1991192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O" sz="2800" b="1" kern="1200" dirty="0" smtClean="0"/>
            <a:t>Explotación de la plataforma virtual y recursos </a:t>
          </a:r>
          <a:endParaRPr lang="es-CO" sz="2800" b="1" kern="1200" dirty="0"/>
        </a:p>
      </dsp:txBody>
      <dsp:txXfrm>
        <a:off x="466927" y="2323943"/>
        <a:ext cx="3318654" cy="1991192"/>
      </dsp:txXfrm>
    </dsp:sp>
    <dsp:sp modelId="{E4799946-FA29-4A19-A31C-787E3F1EA90D}">
      <dsp:nvSpPr>
        <dsp:cNvPr id="0" name=""/>
        <dsp:cNvSpPr/>
      </dsp:nvSpPr>
      <dsp:spPr>
        <a:xfrm>
          <a:off x="4117447" y="2323943"/>
          <a:ext cx="3318654" cy="1991192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O" sz="2800" b="1" kern="1200" dirty="0" smtClean="0"/>
            <a:t>Disponibilidad de la tecnología</a:t>
          </a:r>
          <a:endParaRPr lang="es-CO" sz="2800" b="1" kern="1200" dirty="0"/>
        </a:p>
      </dsp:txBody>
      <dsp:txXfrm>
        <a:off x="4117447" y="2323943"/>
        <a:ext cx="3318654" cy="199119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 algn="ctr"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2057400" y="4053943"/>
            <a:ext cx="6400800" cy="1752600"/>
          </a:xfrm>
        </p:spPr>
        <p:txBody>
          <a:bodyPr/>
          <a:lstStyle>
            <a:lvl1pPr marL="0" indent="0" algn="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 dirty="0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EBB919-1222-C44B-9E10-02A946C9D47D}" type="datetimeFigureOut">
              <a:rPr lang="es-ES" smtClean="0"/>
              <a:t>10/04/2015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86A287-B37E-5A48-88B8-C15150DAEC82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828814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EBB919-1222-C44B-9E10-02A946C9D47D}" type="datetimeFigureOut">
              <a:rPr lang="es-ES" smtClean="0"/>
              <a:t>10/04/2015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86A287-B37E-5A48-88B8-C15150DAEC82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621417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EBB919-1222-C44B-9E10-02A946C9D47D}" type="datetimeFigureOut">
              <a:rPr lang="es-ES" smtClean="0"/>
              <a:t>10/04/2015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86A287-B37E-5A48-88B8-C15150DAEC82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80279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EBB919-1222-C44B-9E10-02A946C9D47D}" type="datetimeFigureOut">
              <a:rPr lang="es-ES" smtClean="0"/>
              <a:t>10/04/2015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86A287-B37E-5A48-88B8-C15150DAEC82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040342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EBB919-1222-C44B-9E10-02A946C9D47D}" type="datetimeFigureOut">
              <a:rPr lang="es-ES" smtClean="0"/>
              <a:t>10/04/2015</a:t>
            </a:fld>
            <a:endParaRPr lang="es-ES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86A287-B37E-5A48-88B8-C15150DAEC82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206096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EBB919-1222-C44B-9E10-02A946C9D47D}" type="datetimeFigureOut">
              <a:rPr lang="es-ES" smtClean="0"/>
              <a:t>10/04/2015</a:t>
            </a:fld>
            <a:endParaRPr lang="es-E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86A287-B37E-5A48-88B8-C15150DAEC82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7028104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EBB919-1222-C44B-9E10-02A946C9D47D}" type="datetimeFigureOut">
              <a:rPr lang="es-ES" smtClean="0"/>
              <a:t>10/04/2015</a:t>
            </a:fld>
            <a:endParaRPr lang="es-ES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86A287-B37E-5A48-88B8-C15150DAEC82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1884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EBB919-1222-C44B-9E10-02A946C9D47D}" type="datetimeFigureOut">
              <a:rPr lang="es-ES" smtClean="0"/>
              <a:t>10/04/2015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86A287-B37E-5A48-88B8-C15150DAEC82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018536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smtClean="0"/>
              <a:t>Haga clic en el icono para agregar una imagen</a:t>
            </a:r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EBB919-1222-C44B-9E10-02A946C9D47D}" type="datetimeFigureOut">
              <a:rPr lang="es-ES" smtClean="0"/>
              <a:t>10/04/2015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86A287-B37E-5A48-88B8-C15150DAEC82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979255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EBB919-1222-C44B-9E10-02A946C9D47D}" type="datetimeFigureOut">
              <a:rPr lang="es-ES" smtClean="0"/>
              <a:t>10/04/2015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86A287-B37E-5A48-88B8-C15150DAEC82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391998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EBB919-1222-C44B-9E10-02A946C9D47D}" type="datetimeFigureOut">
              <a:rPr lang="es-ES" smtClean="0"/>
              <a:t>10/04/2015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86A287-B37E-5A48-88B8-C15150DAEC82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408094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EBB919-1222-C44B-9E10-02A946C9D47D}" type="datetimeFigureOut">
              <a:rPr lang="es-ES" smtClean="0"/>
              <a:t>10/04/2015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86A287-B37E-5A48-88B8-C15150DAEC82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091475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457200" rtl="0" eaLnBrk="1" latinLnBrk="0" hangingPunct="1">
        <a:spcBef>
          <a:spcPct val="0"/>
        </a:spcBef>
        <a:buNone/>
        <a:defRPr sz="4400" b="1" kern="1200" cap="none" spc="0">
          <a:ln>
            <a:noFill/>
          </a:ln>
          <a:solidFill>
            <a:schemeClr val="bg1"/>
          </a:solidFill>
          <a:effectLst/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eg"/><Relationship Id="rId3" Type="http://schemas.openxmlformats.org/officeDocument/2006/relationships/image" Target="../media/image8.png"/><Relationship Id="rId7" Type="http://schemas.openxmlformats.org/officeDocument/2006/relationships/image" Target="../media/image11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6" Type="http://schemas.microsoft.com/office/2007/relationships/hdphoto" Target="../media/hdphoto1.wdp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1122719"/>
            <a:ext cx="7772400" cy="1470025"/>
          </a:xfrm>
        </p:spPr>
        <p:txBody>
          <a:bodyPr>
            <a:noAutofit/>
          </a:bodyPr>
          <a:lstStyle/>
          <a:p>
            <a:r>
              <a:rPr lang="es-ES" sz="4000" dirty="0" smtClean="0">
                <a:solidFill>
                  <a:schemeClr val="tx1"/>
                </a:solidFill>
              </a:rPr>
              <a:t>FORMACIÓN DEL RECURSO HUMANO EN E-SALUD</a:t>
            </a:r>
            <a:endParaRPr lang="es-ES" sz="4000" dirty="0">
              <a:solidFill>
                <a:schemeClr val="tx1"/>
              </a:solidFill>
            </a:endParaRP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s-ES" b="1" dirty="0" smtClean="0">
                <a:solidFill>
                  <a:schemeClr val="tx1"/>
                </a:solidFill>
              </a:rPr>
              <a:t>María Elena Zuleta U, Enfermera</a:t>
            </a:r>
          </a:p>
          <a:p>
            <a:pPr algn="r"/>
            <a:r>
              <a:rPr lang="es-ES" b="1" dirty="0" smtClean="0">
                <a:solidFill>
                  <a:schemeClr val="tx1"/>
                </a:solidFill>
              </a:rPr>
              <a:t>Servicio Nacional de Aprendizaje</a:t>
            </a:r>
          </a:p>
          <a:p>
            <a:pPr algn="r"/>
            <a:r>
              <a:rPr lang="es-ES" b="1" dirty="0" smtClean="0">
                <a:solidFill>
                  <a:schemeClr val="tx1"/>
                </a:solidFill>
              </a:rPr>
              <a:t>SENA - Antioquia</a:t>
            </a:r>
            <a:endParaRPr lang="es-ES" b="1" dirty="0">
              <a:solidFill>
                <a:schemeClr val="tx1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9705" y="4053943"/>
            <a:ext cx="1537398" cy="14711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254295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>
                <a:solidFill>
                  <a:schemeClr val="tx1"/>
                </a:solidFill>
              </a:rPr>
              <a:t>Contenido</a:t>
            </a:r>
            <a:endParaRPr lang="es-ES" dirty="0">
              <a:solidFill>
                <a:schemeClr val="tx1"/>
              </a:solidFill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s-ES" sz="4000" b="1" dirty="0" smtClean="0"/>
              <a:t>Presentación Servicio Nacional de Aprendizaje – SENA</a:t>
            </a:r>
          </a:p>
          <a:p>
            <a:r>
              <a:rPr lang="es-ES" sz="4000" b="1" dirty="0" smtClean="0"/>
              <a:t>Modelo de formación</a:t>
            </a:r>
          </a:p>
          <a:p>
            <a:r>
              <a:rPr lang="es-ES" sz="4000" b="1" dirty="0" smtClean="0"/>
              <a:t>Antecedentes y aproximaciones</a:t>
            </a:r>
          </a:p>
          <a:p>
            <a:r>
              <a:rPr lang="es-ES" sz="4000" b="1" dirty="0" smtClean="0"/>
              <a:t>Lecciones aprendidas</a:t>
            </a:r>
          </a:p>
          <a:p>
            <a:r>
              <a:rPr lang="es-ES" sz="4000" b="1" dirty="0" smtClean="0"/>
              <a:t>Retos</a:t>
            </a:r>
            <a:endParaRPr lang="es-ES" sz="4000" b="1" dirty="0"/>
          </a:p>
        </p:txBody>
      </p:sp>
    </p:spTree>
    <p:extLst>
      <p:ext uri="{BB962C8B-B14F-4D97-AF65-F5344CB8AC3E}">
        <p14:creationId xmlns:p14="http://schemas.microsoft.com/office/powerpoint/2010/main" val="7811151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CO" dirty="0" smtClean="0">
                <a:solidFill>
                  <a:schemeClr val="tx1"/>
                </a:solidFill>
              </a:rPr>
              <a:t>SENA</a:t>
            </a:r>
            <a:endParaRPr lang="es-CO" dirty="0">
              <a:solidFill>
                <a:schemeClr val="tx1"/>
              </a:solidFill>
            </a:endParaRPr>
          </a:p>
        </p:txBody>
      </p:sp>
      <p:pic>
        <p:nvPicPr>
          <p:cNvPr id="8195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417638"/>
            <a:ext cx="8033897" cy="46389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45516671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CO" b="1" dirty="0" smtClean="0"/>
              <a:t>Objetivos</a:t>
            </a:r>
          </a:p>
          <a:p>
            <a:pPr lvl="1"/>
            <a:r>
              <a:rPr lang="es-CO" dirty="0" smtClean="0"/>
              <a:t>Formación Profesional Integral</a:t>
            </a:r>
          </a:p>
          <a:p>
            <a:pPr lvl="1"/>
            <a:r>
              <a:rPr lang="es-CO" dirty="0" smtClean="0"/>
              <a:t>Maximizar cobertura y calidad de la formación</a:t>
            </a:r>
          </a:p>
          <a:p>
            <a:pPr lvl="1"/>
            <a:r>
              <a:rPr lang="es-CO" dirty="0" smtClean="0"/>
              <a:t>Participar en actividades de investigación</a:t>
            </a:r>
          </a:p>
          <a:p>
            <a:pPr lvl="1"/>
            <a:r>
              <a:rPr lang="es-CO" dirty="0" smtClean="0"/>
              <a:t>Propiciar relaciones internacionales</a:t>
            </a:r>
          </a:p>
          <a:p>
            <a:pPr lvl="1"/>
            <a:r>
              <a:rPr lang="es-CO" dirty="0" smtClean="0"/>
              <a:t>Actualizar procesos e infraestructura pedagógica</a:t>
            </a:r>
            <a:endParaRPr lang="es-CO" dirty="0"/>
          </a:p>
        </p:txBody>
      </p:sp>
      <p:sp>
        <p:nvSpPr>
          <p:cNvPr id="4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CO" dirty="0" smtClean="0">
                <a:solidFill>
                  <a:schemeClr val="tx1"/>
                </a:solidFill>
              </a:rPr>
              <a:t>SENA</a:t>
            </a:r>
            <a:endParaRPr lang="es-CO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50314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O" dirty="0" smtClean="0">
                <a:solidFill>
                  <a:schemeClr val="tx1"/>
                </a:solidFill>
              </a:rPr>
              <a:t>SENA EN EL PAÍS</a:t>
            </a:r>
            <a:endParaRPr lang="es-CO" dirty="0">
              <a:solidFill>
                <a:schemeClr val="tx1"/>
              </a:solidFill>
            </a:endParaRPr>
          </a:p>
        </p:txBody>
      </p:sp>
      <p:pic>
        <p:nvPicPr>
          <p:cNvPr id="13314" name="Picture 2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605" t="14280" r="14996" b="13191"/>
          <a:stretch/>
        </p:blipFill>
        <p:spPr bwMode="auto">
          <a:xfrm>
            <a:off x="734400" y="1417638"/>
            <a:ext cx="7952399" cy="44200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3 CuadroTexto"/>
          <p:cNvSpPr txBox="1"/>
          <p:nvPr/>
        </p:nvSpPr>
        <p:spPr>
          <a:xfrm>
            <a:off x="6176865" y="3806890"/>
            <a:ext cx="21460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dirty="0" smtClean="0"/>
              <a:t>33 Regionales</a:t>
            </a:r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1945083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CO" dirty="0" smtClean="0">
                <a:solidFill>
                  <a:schemeClr val="tx1"/>
                </a:solidFill>
              </a:rPr>
              <a:t>MODELO DE FORMACIÓN</a:t>
            </a:r>
            <a:endParaRPr lang="es-CO" dirty="0">
              <a:solidFill>
                <a:schemeClr val="tx1"/>
              </a:solidFill>
            </a:endParaRPr>
          </a:p>
        </p:txBody>
      </p:sp>
      <p:grpSp>
        <p:nvGrpSpPr>
          <p:cNvPr id="5" name="4 Grupo"/>
          <p:cNvGrpSpPr/>
          <p:nvPr/>
        </p:nvGrpSpPr>
        <p:grpSpPr>
          <a:xfrm>
            <a:off x="2234340" y="1417638"/>
            <a:ext cx="5024876" cy="4412813"/>
            <a:chOff x="2234340" y="1656774"/>
            <a:chExt cx="4675319" cy="4412813"/>
          </a:xfrm>
        </p:grpSpPr>
        <p:sp>
          <p:nvSpPr>
            <p:cNvPr id="6" name="5 Forma libre"/>
            <p:cNvSpPr/>
            <p:nvPr/>
          </p:nvSpPr>
          <p:spPr>
            <a:xfrm>
              <a:off x="3214211" y="1656774"/>
              <a:ext cx="2715577" cy="2715577"/>
            </a:xfrm>
            <a:custGeom>
              <a:avLst/>
              <a:gdLst>
                <a:gd name="connsiteX0" fmla="*/ 0 w 2715577"/>
                <a:gd name="connsiteY0" fmla="*/ 1357789 h 2715577"/>
                <a:gd name="connsiteX1" fmla="*/ 1357789 w 2715577"/>
                <a:gd name="connsiteY1" fmla="*/ 0 h 2715577"/>
                <a:gd name="connsiteX2" fmla="*/ 2715578 w 2715577"/>
                <a:gd name="connsiteY2" fmla="*/ 1357789 h 2715577"/>
                <a:gd name="connsiteX3" fmla="*/ 1357789 w 2715577"/>
                <a:gd name="connsiteY3" fmla="*/ 2715578 h 2715577"/>
                <a:gd name="connsiteX4" fmla="*/ 0 w 2715577"/>
                <a:gd name="connsiteY4" fmla="*/ 1357789 h 27155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715577" h="2715577">
                  <a:moveTo>
                    <a:pt x="0" y="1357789"/>
                  </a:moveTo>
                  <a:cubicBezTo>
                    <a:pt x="0" y="607903"/>
                    <a:pt x="607903" y="0"/>
                    <a:pt x="1357789" y="0"/>
                  </a:cubicBezTo>
                  <a:cubicBezTo>
                    <a:pt x="2107675" y="0"/>
                    <a:pt x="2715578" y="607903"/>
                    <a:pt x="2715578" y="1357789"/>
                  </a:cubicBezTo>
                  <a:cubicBezTo>
                    <a:pt x="2715578" y="2107675"/>
                    <a:pt x="2107675" y="2715578"/>
                    <a:pt x="1357789" y="2715578"/>
                  </a:cubicBezTo>
                  <a:cubicBezTo>
                    <a:pt x="607903" y="2715578"/>
                    <a:pt x="0" y="2107675"/>
                    <a:pt x="0" y="1357789"/>
                  </a:cubicBezTo>
                  <a:close/>
                </a:path>
              </a:pathLst>
            </a:custGeom>
            <a:ln w="76200"/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spcFirstLastPara="0" vert="horz" wrap="square" lIns="362077" tIns="475226" rIns="362077" bIns="1018341" numCol="1" spcCol="1270" anchor="ctr" anchorCtr="0">
              <a:noAutofit/>
            </a:bodyPr>
            <a:lstStyle/>
            <a:p>
              <a:pPr lvl="0" algn="ctr" defTabSz="93345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CO" sz="2100" b="1" kern="1200" dirty="0" smtClean="0"/>
                <a:t>Basado en competencias laborales</a:t>
              </a:r>
              <a:endParaRPr lang="es-CO" sz="2100" b="1" kern="1200" dirty="0"/>
            </a:p>
          </p:txBody>
        </p:sp>
        <p:sp>
          <p:nvSpPr>
            <p:cNvPr id="7" name="6 Forma libre"/>
            <p:cNvSpPr/>
            <p:nvPr/>
          </p:nvSpPr>
          <p:spPr>
            <a:xfrm>
              <a:off x="4194082" y="3354010"/>
              <a:ext cx="2715577" cy="2715577"/>
            </a:xfrm>
            <a:custGeom>
              <a:avLst/>
              <a:gdLst>
                <a:gd name="connsiteX0" fmla="*/ 0 w 2715577"/>
                <a:gd name="connsiteY0" fmla="*/ 1357789 h 2715577"/>
                <a:gd name="connsiteX1" fmla="*/ 1357789 w 2715577"/>
                <a:gd name="connsiteY1" fmla="*/ 0 h 2715577"/>
                <a:gd name="connsiteX2" fmla="*/ 2715578 w 2715577"/>
                <a:gd name="connsiteY2" fmla="*/ 1357789 h 2715577"/>
                <a:gd name="connsiteX3" fmla="*/ 1357789 w 2715577"/>
                <a:gd name="connsiteY3" fmla="*/ 2715578 h 2715577"/>
                <a:gd name="connsiteX4" fmla="*/ 0 w 2715577"/>
                <a:gd name="connsiteY4" fmla="*/ 1357789 h 27155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715577" h="2715577">
                  <a:moveTo>
                    <a:pt x="0" y="1357789"/>
                  </a:moveTo>
                  <a:cubicBezTo>
                    <a:pt x="0" y="607903"/>
                    <a:pt x="607903" y="0"/>
                    <a:pt x="1357789" y="0"/>
                  </a:cubicBezTo>
                  <a:cubicBezTo>
                    <a:pt x="2107675" y="0"/>
                    <a:pt x="2715578" y="607903"/>
                    <a:pt x="2715578" y="1357789"/>
                  </a:cubicBezTo>
                  <a:cubicBezTo>
                    <a:pt x="2715578" y="2107675"/>
                    <a:pt x="2107675" y="2715578"/>
                    <a:pt x="1357789" y="2715578"/>
                  </a:cubicBezTo>
                  <a:cubicBezTo>
                    <a:pt x="607903" y="2715578"/>
                    <a:pt x="0" y="2107675"/>
                    <a:pt x="0" y="1357789"/>
                  </a:cubicBezTo>
                  <a:close/>
                </a:path>
              </a:pathLst>
            </a:custGeom>
            <a:ln w="76200"/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spcFirstLastPara="0" vert="horz" wrap="square" lIns="830514" tIns="701524" rIns="255717" bIns="520486" numCol="1" spcCol="1270" anchor="ctr" anchorCtr="0">
              <a:noAutofit/>
            </a:bodyPr>
            <a:lstStyle/>
            <a:p>
              <a:pPr lvl="0" algn="ctr" defTabSz="93345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CO" sz="2100" b="1" kern="1200" dirty="0" smtClean="0"/>
                <a:t>Constructivista</a:t>
              </a:r>
              <a:endParaRPr lang="es-CO" sz="2100" b="1" kern="1200" dirty="0"/>
            </a:p>
          </p:txBody>
        </p:sp>
        <p:sp>
          <p:nvSpPr>
            <p:cNvPr id="8" name="7 Forma libre"/>
            <p:cNvSpPr/>
            <p:nvPr/>
          </p:nvSpPr>
          <p:spPr>
            <a:xfrm>
              <a:off x="2234340" y="3354010"/>
              <a:ext cx="2715577" cy="2715577"/>
            </a:xfrm>
            <a:custGeom>
              <a:avLst/>
              <a:gdLst>
                <a:gd name="connsiteX0" fmla="*/ 0 w 2715577"/>
                <a:gd name="connsiteY0" fmla="*/ 1357789 h 2715577"/>
                <a:gd name="connsiteX1" fmla="*/ 1357789 w 2715577"/>
                <a:gd name="connsiteY1" fmla="*/ 0 h 2715577"/>
                <a:gd name="connsiteX2" fmla="*/ 2715578 w 2715577"/>
                <a:gd name="connsiteY2" fmla="*/ 1357789 h 2715577"/>
                <a:gd name="connsiteX3" fmla="*/ 1357789 w 2715577"/>
                <a:gd name="connsiteY3" fmla="*/ 2715578 h 2715577"/>
                <a:gd name="connsiteX4" fmla="*/ 0 w 2715577"/>
                <a:gd name="connsiteY4" fmla="*/ 1357789 h 27155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715577" h="2715577">
                  <a:moveTo>
                    <a:pt x="0" y="1357789"/>
                  </a:moveTo>
                  <a:cubicBezTo>
                    <a:pt x="0" y="607903"/>
                    <a:pt x="607903" y="0"/>
                    <a:pt x="1357789" y="0"/>
                  </a:cubicBezTo>
                  <a:cubicBezTo>
                    <a:pt x="2107675" y="0"/>
                    <a:pt x="2715578" y="607903"/>
                    <a:pt x="2715578" y="1357789"/>
                  </a:cubicBezTo>
                  <a:cubicBezTo>
                    <a:pt x="2715578" y="2107675"/>
                    <a:pt x="2107675" y="2715578"/>
                    <a:pt x="1357789" y="2715578"/>
                  </a:cubicBezTo>
                  <a:cubicBezTo>
                    <a:pt x="607903" y="2715578"/>
                    <a:pt x="0" y="2107675"/>
                    <a:pt x="0" y="1357789"/>
                  </a:cubicBezTo>
                  <a:close/>
                </a:path>
              </a:pathLst>
            </a:custGeom>
            <a:ln w="76200"/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spcFirstLastPara="0" vert="horz" wrap="square" lIns="255717" tIns="701524" rIns="830514" bIns="520486" numCol="1" spcCol="1270" anchor="ctr" anchorCtr="0">
              <a:noAutofit/>
            </a:bodyPr>
            <a:lstStyle/>
            <a:p>
              <a:pPr lvl="0" algn="ctr" defTabSz="93345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CO" sz="2100" b="1" kern="1200" dirty="0" smtClean="0"/>
                <a:t>Técnica y tecnología</a:t>
              </a:r>
              <a:endParaRPr lang="es-CO" sz="2100" b="1" kern="1200" dirty="0"/>
            </a:p>
          </p:txBody>
        </p:sp>
      </p:grpSp>
    </p:spTree>
    <p:extLst>
      <p:ext uri="{BB962C8B-B14F-4D97-AF65-F5344CB8AC3E}">
        <p14:creationId xmlns:p14="http://schemas.microsoft.com/office/powerpoint/2010/main" val="4345816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O" dirty="0" smtClean="0">
                <a:solidFill>
                  <a:schemeClr val="tx1"/>
                </a:solidFill>
              </a:rPr>
              <a:t>NIVELES DE FORMACIÓN</a:t>
            </a:r>
            <a:endParaRPr lang="es-CO" dirty="0">
              <a:solidFill>
                <a:schemeClr val="tx1"/>
              </a:solidFill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CO" b="1" dirty="0" smtClean="0"/>
              <a:t>Operarios </a:t>
            </a:r>
          </a:p>
          <a:p>
            <a:r>
              <a:rPr lang="es-CO" b="1" dirty="0" smtClean="0"/>
              <a:t>Técnicos Laborales</a:t>
            </a:r>
          </a:p>
          <a:p>
            <a:r>
              <a:rPr lang="es-CO" b="1" dirty="0" smtClean="0"/>
              <a:t>Profundizaciones técnicas</a:t>
            </a:r>
          </a:p>
          <a:p>
            <a:r>
              <a:rPr lang="es-CO" b="1" dirty="0" smtClean="0"/>
              <a:t>Tecnólogo</a:t>
            </a:r>
          </a:p>
          <a:p>
            <a:r>
              <a:rPr lang="es-CO" b="1" dirty="0" smtClean="0"/>
              <a:t>Especializaciones tecnológicas</a:t>
            </a:r>
          </a:p>
          <a:p>
            <a:r>
              <a:rPr lang="es-CO" b="1" dirty="0" smtClean="0"/>
              <a:t>Formación continua</a:t>
            </a:r>
            <a:endParaRPr lang="es-CO" b="1" dirty="0"/>
          </a:p>
        </p:txBody>
      </p:sp>
    </p:spTree>
    <p:extLst>
      <p:ext uri="{BB962C8B-B14F-4D97-AF65-F5344CB8AC3E}">
        <p14:creationId xmlns:p14="http://schemas.microsoft.com/office/powerpoint/2010/main" val="7108560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CO" dirty="0" smtClean="0">
                <a:solidFill>
                  <a:schemeClr val="tx1"/>
                </a:solidFill>
              </a:rPr>
              <a:t>ANTECEDENTES Y APROXIMACIONES</a:t>
            </a:r>
            <a:endParaRPr lang="es-CO" dirty="0">
              <a:solidFill>
                <a:schemeClr val="tx1"/>
              </a:solidFill>
            </a:endParaRPr>
          </a:p>
        </p:txBody>
      </p:sp>
      <p:sp>
        <p:nvSpPr>
          <p:cNvPr id="4" name="3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CO" dirty="0" smtClean="0"/>
              <a:t>Solicitud del Sector</a:t>
            </a:r>
          </a:p>
          <a:p>
            <a:r>
              <a:rPr lang="es-CO" dirty="0" smtClean="0"/>
              <a:t>Elaboración de Normas de competencia laboral.</a:t>
            </a:r>
          </a:p>
          <a:p>
            <a:r>
              <a:rPr lang="es-CO" dirty="0" smtClean="0"/>
              <a:t>Elaboración de diseños</a:t>
            </a:r>
          </a:p>
          <a:p>
            <a:r>
              <a:rPr lang="es-CO" dirty="0" smtClean="0"/>
              <a:t>Ejecución de la formación</a:t>
            </a:r>
          </a:p>
          <a:p>
            <a:r>
              <a:rPr lang="es-CO" dirty="0" smtClean="0"/>
              <a:t>Consecución de equipos simulación</a:t>
            </a:r>
          </a:p>
          <a:p>
            <a:r>
              <a:rPr lang="es-CO" dirty="0" smtClean="0"/>
              <a:t>Adecuación de ambientes</a:t>
            </a:r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14632238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O" dirty="0" smtClean="0">
                <a:solidFill>
                  <a:schemeClr val="tx1"/>
                </a:solidFill>
              </a:rPr>
              <a:t>Logros</a:t>
            </a:r>
            <a:endParaRPr lang="es-CO" dirty="0">
              <a:solidFill>
                <a:schemeClr val="tx1"/>
              </a:solidFill>
            </a:endParaRPr>
          </a:p>
        </p:txBody>
      </p:sp>
      <p:sp>
        <p:nvSpPr>
          <p:cNvPr id="6" name="5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CO" dirty="0" smtClean="0"/>
              <a:t> Conformación de un equipo técnico</a:t>
            </a:r>
          </a:p>
          <a:p>
            <a:r>
              <a:rPr lang="es-CO" dirty="0" smtClean="0"/>
              <a:t>1 norma de competencia laboral elaborada</a:t>
            </a:r>
          </a:p>
          <a:p>
            <a:r>
              <a:rPr lang="es-CO" dirty="0" smtClean="0"/>
              <a:t>1 especialización tecnológica diseñada</a:t>
            </a:r>
          </a:p>
          <a:p>
            <a:r>
              <a:rPr lang="es-CO" dirty="0" smtClean="0"/>
              <a:t>Participación activa de varias instituciones </a:t>
            </a:r>
          </a:p>
          <a:p>
            <a:r>
              <a:rPr lang="es-CO" dirty="0" smtClean="0"/>
              <a:t>Diseño de cursos </a:t>
            </a:r>
            <a:r>
              <a:rPr lang="es-CO" dirty="0" smtClean="0"/>
              <a:t>TV </a:t>
            </a:r>
            <a:r>
              <a:rPr lang="es-CO" dirty="0" smtClean="0"/>
              <a:t>WEB</a:t>
            </a:r>
          </a:p>
          <a:p>
            <a:r>
              <a:rPr lang="es-CO" dirty="0" smtClean="0"/>
              <a:t>Formación virtual</a:t>
            </a:r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14924974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O" dirty="0" smtClean="0">
                <a:solidFill>
                  <a:schemeClr val="tx1"/>
                </a:solidFill>
              </a:rPr>
              <a:t>DIFICULTADES</a:t>
            </a:r>
            <a:endParaRPr lang="es-CO" dirty="0">
              <a:solidFill>
                <a:schemeClr val="tx1"/>
              </a:solidFill>
            </a:endParaRPr>
          </a:p>
        </p:txBody>
      </p:sp>
      <p:sp>
        <p:nvSpPr>
          <p:cNvPr id="6" name="5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CO" dirty="0" smtClean="0"/>
              <a:t>Norma con un alcance reducido</a:t>
            </a:r>
          </a:p>
          <a:p>
            <a:r>
              <a:rPr lang="es-CO" dirty="0" smtClean="0"/>
              <a:t>Programa de formación muy amplio</a:t>
            </a:r>
          </a:p>
          <a:p>
            <a:r>
              <a:rPr lang="es-CO" dirty="0" smtClean="0"/>
              <a:t>Varios perfiles en la misma formación</a:t>
            </a:r>
          </a:p>
          <a:p>
            <a:r>
              <a:rPr lang="es-CO" dirty="0" smtClean="0"/>
              <a:t>Restricciones de conectividad</a:t>
            </a:r>
          </a:p>
          <a:p>
            <a:r>
              <a:rPr lang="es-CO" dirty="0" smtClean="0"/>
              <a:t>Práctica reducida</a:t>
            </a:r>
          </a:p>
        </p:txBody>
      </p:sp>
    </p:spTree>
    <p:extLst>
      <p:ext uri="{BB962C8B-B14F-4D97-AF65-F5344CB8AC3E}">
        <p14:creationId xmlns:p14="http://schemas.microsoft.com/office/powerpoint/2010/main" val="15210510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O" dirty="0" smtClean="0">
                <a:solidFill>
                  <a:schemeClr val="tx1"/>
                </a:solidFill>
              </a:rPr>
              <a:t>LECCIONES APRENDIDAS</a:t>
            </a:r>
            <a:endParaRPr lang="es-CO" dirty="0">
              <a:solidFill>
                <a:schemeClr val="tx1"/>
              </a:solidFill>
            </a:endParaRPr>
          </a:p>
        </p:txBody>
      </p:sp>
      <p:graphicFrame>
        <p:nvGraphicFramePr>
          <p:cNvPr id="4" name="3 Marcador de contenido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12859589"/>
              </p:ext>
            </p:extLst>
          </p:nvPr>
        </p:nvGraphicFramePr>
        <p:xfrm>
          <a:off x="457200" y="1600200"/>
          <a:ext cx="8229600" cy="42407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898227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O" dirty="0" smtClean="0">
                <a:solidFill>
                  <a:schemeClr val="tx1"/>
                </a:solidFill>
              </a:rPr>
              <a:t>RETOS EN LA FORMACIÓN</a:t>
            </a:r>
            <a:endParaRPr lang="es-CO" dirty="0">
              <a:solidFill>
                <a:schemeClr val="tx1"/>
              </a:solidFill>
            </a:endParaRPr>
          </a:p>
        </p:txBody>
      </p:sp>
      <p:graphicFrame>
        <p:nvGraphicFramePr>
          <p:cNvPr id="5" name="4 Marcador de contenido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71219005"/>
              </p:ext>
            </p:extLst>
          </p:nvPr>
        </p:nvGraphicFramePr>
        <p:xfrm>
          <a:off x="457200" y="1524326"/>
          <a:ext cx="7903029" cy="431602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0761857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O" dirty="0" smtClean="0">
                <a:solidFill>
                  <a:schemeClr val="tx1"/>
                </a:solidFill>
              </a:rPr>
              <a:t>QUE TENEMOS HOY…</a:t>
            </a:r>
            <a:endParaRPr lang="es-CO" dirty="0">
              <a:solidFill>
                <a:schemeClr val="tx1"/>
              </a:solidFill>
            </a:endParaRPr>
          </a:p>
        </p:txBody>
      </p:sp>
      <p:sp>
        <p:nvSpPr>
          <p:cNvPr id="4" name="3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CO" dirty="0" smtClean="0"/>
              <a:t>Equipo técnico conformado</a:t>
            </a:r>
          </a:p>
          <a:p>
            <a:r>
              <a:rPr lang="es-CO" dirty="0" smtClean="0"/>
              <a:t>17 normas de competencia laboral</a:t>
            </a:r>
          </a:p>
          <a:p>
            <a:r>
              <a:rPr lang="es-CO" dirty="0" smtClean="0"/>
              <a:t>9 perfiles identificados</a:t>
            </a:r>
          </a:p>
          <a:p>
            <a:r>
              <a:rPr lang="es-CO" dirty="0" smtClean="0"/>
              <a:t>Sensibilización del recurso docente</a:t>
            </a:r>
          </a:p>
          <a:p>
            <a:r>
              <a:rPr lang="es-CO" dirty="0" smtClean="0"/>
              <a:t>Plataforma </a:t>
            </a:r>
            <a:r>
              <a:rPr lang="es-CO" dirty="0" err="1" smtClean="0"/>
              <a:t>Blackboard</a:t>
            </a:r>
            <a:r>
              <a:rPr lang="es-CO" dirty="0" smtClean="0"/>
              <a:t> disponible</a:t>
            </a:r>
          </a:p>
          <a:p>
            <a:r>
              <a:rPr lang="es-CO" dirty="0" smtClean="0"/>
              <a:t>Ambientes simulados</a:t>
            </a:r>
          </a:p>
          <a:p>
            <a:r>
              <a:rPr lang="es-CO" dirty="0" smtClean="0"/>
              <a:t>Software </a:t>
            </a:r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25837840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O" dirty="0" smtClean="0">
                <a:solidFill>
                  <a:schemeClr val="tx1"/>
                </a:solidFill>
              </a:rPr>
              <a:t>QUE TENEMOS HOY…</a:t>
            </a:r>
            <a:endParaRPr lang="es-CO" dirty="0">
              <a:solidFill>
                <a:schemeClr val="tx1"/>
              </a:solidFill>
            </a:endParaRPr>
          </a:p>
        </p:txBody>
      </p:sp>
      <p:pic>
        <p:nvPicPr>
          <p:cNvPr id="15362" name="Picture 2" descr="C:\Users\mezuleta.SENA\Downloads\IMG-20150409-WA000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600201"/>
            <a:ext cx="3051109" cy="43588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63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0894" y="1535602"/>
            <a:ext cx="4825558" cy="43588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581901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ángulo 6"/>
          <p:cNvSpPr/>
          <p:nvPr/>
        </p:nvSpPr>
        <p:spPr>
          <a:xfrm>
            <a:off x="6171724" y="400405"/>
            <a:ext cx="2733668" cy="1825745"/>
          </a:xfrm>
          <a:prstGeom prst="rect">
            <a:avLst/>
          </a:prstGeom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s-ES" sz="1350">
              <a:solidFill>
                <a:prstClr val="white"/>
              </a:solidFill>
            </a:endParaRPr>
          </a:p>
        </p:txBody>
      </p:sp>
      <p:sp>
        <p:nvSpPr>
          <p:cNvPr id="8" name="Nube 7"/>
          <p:cNvSpPr/>
          <p:nvPr/>
        </p:nvSpPr>
        <p:spPr>
          <a:xfrm>
            <a:off x="3674665" y="2248176"/>
            <a:ext cx="1313645" cy="1052849"/>
          </a:xfrm>
          <a:prstGeom prst="clou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s-ES" sz="1350" dirty="0">
                <a:solidFill>
                  <a:prstClr val="white"/>
                </a:solidFill>
              </a:rPr>
              <a:t>Internet</a:t>
            </a:r>
          </a:p>
        </p:txBody>
      </p:sp>
      <p:cxnSp>
        <p:nvCxnSpPr>
          <p:cNvPr id="9" name="Conector recto de flecha 8"/>
          <p:cNvCxnSpPr/>
          <p:nvPr/>
        </p:nvCxnSpPr>
        <p:spPr>
          <a:xfrm>
            <a:off x="1485041" y="2350459"/>
            <a:ext cx="9878" cy="940907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" name="Conector recto de flecha 9"/>
          <p:cNvCxnSpPr/>
          <p:nvPr/>
        </p:nvCxnSpPr>
        <p:spPr>
          <a:xfrm flipH="1">
            <a:off x="2791280" y="3036502"/>
            <a:ext cx="839733" cy="941927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" name="Conector recto de flecha 10"/>
          <p:cNvCxnSpPr/>
          <p:nvPr/>
        </p:nvCxnSpPr>
        <p:spPr>
          <a:xfrm flipH="1">
            <a:off x="5146261" y="1144084"/>
            <a:ext cx="967985" cy="1501829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" name="Conector recto de flecha 11"/>
          <p:cNvCxnSpPr/>
          <p:nvPr/>
        </p:nvCxnSpPr>
        <p:spPr>
          <a:xfrm flipH="1" flipV="1">
            <a:off x="5117283" y="3036501"/>
            <a:ext cx="926374" cy="966451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" name="Conector recto de flecha 12"/>
          <p:cNvCxnSpPr/>
          <p:nvPr/>
        </p:nvCxnSpPr>
        <p:spPr>
          <a:xfrm flipH="1" flipV="1">
            <a:off x="2792266" y="1573746"/>
            <a:ext cx="838748" cy="963509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4" name="Imagen 13"/>
          <p:cNvPicPr>
            <a:picLocks noChangeAspect="1"/>
          </p:cNvPicPr>
          <p:nvPr/>
        </p:nvPicPr>
        <p:blipFill rotWithShape="1">
          <a:blip r:embed="rId2"/>
          <a:srcRect l="21387" t="36795" b="-1"/>
          <a:stretch/>
        </p:blipFill>
        <p:spPr>
          <a:xfrm>
            <a:off x="338714" y="3447621"/>
            <a:ext cx="2338267" cy="1207862"/>
          </a:xfrm>
          <a:prstGeom prst="rect">
            <a:avLst/>
          </a:prstGeom>
          <a:ln w="76200">
            <a:solidFill>
              <a:srgbClr val="92D050"/>
            </a:solidFill>
          </a:ln>
        </p:spPr>
      </p:pic>
      <p:sp>
        <p:nvSpPr>
          <p:cNvPr id="15" name="CuadroTexto 14"/>
          <p:cNvSpPr txBox="1"/>
          <p:nvPr/>
        </p:nvSpPr>
        <p:spPr>
          <a:xfrm>
            <a:off x="772737" y="279420"/>
            <a:ext cx="1438200" cy="30008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s-ES" sz="1350" b="1" dirty="0">
                <a:solidFill>
                  <a:prstClr val="black"/>
                </a:solidFill>
              </a:rPr>
              <a:t>Sala </a:t>
            </a:r>
            <a:r>
              <a:rPr lang="es-ES" sz="1350" b="1" dirty="0" err="1" smtClean="0">
                <a:solidFill>
                  <a:prstClr val="black"/>
                </a:solidFill>
              </a:rPr>
              <a:t>SimMan</a:t>
            </a:r>
            <a:r>
              <a:rPr lang="es-ES" sz="1350" b="1" dirty="0" smtClean="0">
                <a:solidFill>
                  <a:prstClr val="black"/>
                </a:solidFill>
              </a:rPr>
              <a:t> 3G </a:t>
            </a:r>
            <a:endParaRPr lang="es-ES" sz="1350" b="1" dirty="0">
              <a:solidFill>
                <a:prstClr val="black"/>
              </a:solidFill>
            </a:endParaRPr>
          </a:p>
        </p:txBody>
      </p:sp>
      <p:sp>
        <p:nvSpPr>
          <p:cNvPr id="16" name="CuadroTexto 15"/>
          <p:cNvSpPr txBox="1"/>
          <p:nvPr/>
        </p:nvSpPr>
        <p:spPr>
          <a:xfrm>
            <a:off x="850570" y="4780583"/>
            <a:ext cx="1551435" cy="715581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s-ES" sz="1350" b="1" dirty="0">
                <a:solidFill>
                  <a:prstClr val="black"/>
                </a:solidFill>
              </a:rPr>
              <a:t>Sala </a:t>
            </a:r>
            <a:r>
              <a:rPr lang="es-ES" sz="1350" b="1" dirty="0" smtClean="0">
                <a:solidFill>
                  <a:prstClr val="black"/>
                </a:solidFill>
              </a:rPr>
              <a:t>Instructor:</a:t>
            </a:r>
          </a:p>
          <a:p>
            <a:r>
              <a:rPr lang="es-ES" sz="1350" b="1" dirty="0" smtClean="0">
                <a:solidFill>
                  <a:prstClr val="black"/>
                </a:solidFill>
              </a:rPr>
              <a:t>-simulador físico</a:t>
            </a:r>
          </a:p>
          <a:p>
            <a:r>
              <a:rPr lang="es-ES" sz="1350" b="1" dirty="0" smtClean="0">
                <a:solidFill>
                  <a:prstClr val="black"/>
                </a:solidFill>
              </a:rPr>
              <a:t>-simulador virtual</a:t>
            </a:r>
            <a:endParaRPr lang="es-ES" sz="1350" b="1" dirty="0">
              <a:solidFill>
                <a:prstClr val="black"/>
              </a:solidFill>
            </a:endParaRPr>
          </a:p>
        </p:txBody>
      </p:sp>
      <p:sp>
        <p:nvSpPr>
          <p:cNvPr id="17" name="CuadroTexto 16"/>
          <p:cNvSpPr txBox="1"/>
          <p:nvPr/>
        </p:nvSpPr>
        <p:spPr>
          <a:xfrm>
            <a:off x="6749188" y="2260255"/>
            <a:ext cx="1847460" cy="30008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1350" b="1" dirty="0">
                <a:solidFill>
                  <a:prstClr val="black"/>
                </a:solidFill>
              </a:rPr>
              <a:t>Ambiente externo 1</a:t>
            </a:r>
          </a:p>
        </p:txBody>
      </p:sp>
      <p:sp>
        <p:nvSpPr>
          <p:cNvPr id="18" name="CuadroTexto 17"/>
          <p:cNvSpPr txBox="1"/>
          <p:nvPr/>
        </p:nvSpPr>
        <p:spPr>
          <a:xfrm>
            <a:off x="6635836" y="4935995"/>
            <a:ext cx="2071599" cy="30008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1350" b="1" dirty="0">
                <a:solidFill>
                  <a:prstClr val="black"/>
                </a:solidFill>
              </a:rPr>
              <a:t>Ambiente externo n</a:t>
            </a:r>
          </a:p>
        </p:txBody>
      </p:sp>
      <p:pic>
        <p:nvPicPr>
          <p:cNvPr id="19" name="Imagen 18"/>
          <p:cNvPicPr>
            <a:picLocks noChangeAspect="1"/>
          </p:cNvPicPr>
          <p:nvPr/>
        </p:nvPicPr>
        <p:blipFill rotWithShape="1">
          <a:blip r:embed="rId3"/>
          <a:srcRect l="21930" t="11928" r="31144" b="26100"/>
          <a:stretch/>
        </p:blipFill>
        <p:spPr>
          <a:xfrm>
            <a:off x="7814122" y="1288754"/>
            <a:ext cx="1062858" cy="918066"/>
          </a:xfrm>
          <a:prstGeom prst="rect">
            <a:avLst/>
          </a:prstGeom>
        </p:spPr>
      </p:pic>
      <p:pic>
        <p:nvPicPr>
          <p:cNvPr id="20" name="Imagen 19"/>
          <p:cNvPicPr>
            <a:picLocks noChangeAspect="1"/>
          </p:cNvPicPr>
          <p:nvPr/>
        </p:nvPicPr>
        <p:blipFill rotWithShape="1">
          <a:blip r:embed="rId4"/>
          <a:srcRect l="21533" t="19498" r="39992" b="21523"/>
          <a:stretch/>
        </p:blipFill>
        <p:spPr>
          <a:xfrm>
            <a:off x="6215374" y="1280160"/>
            <a:ext cx="1067629" cy="924175"/>
          </a:xfrm>
          <a:prstGeom prst="rect">
            <a:avLst/>
          </a:prstGeom>
        </p:spPr>
      </p:pic>
      <p:pic>
        <p:nvPicPr>
          <p:cNvPr id="21" name="Picture 2" descr="http://www.laerdal.com/images/VT/AGGHQIZK.jp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223" t="14285" r="3085" b="35415"/>
          <a:stretch/>
        </p:blipFill>
        <p:spPr bwMode="auto">
          <a:xfrm>
            <a:off x="6704089" y="395123"/>
            <a:ext cx="1571529" cy="8716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Imagen 21"/>
          <p:cNvPicPr>
            <a:picLocks noChangeAspect="1"/>
          </p:cNvPicPr>
          <p:nvPr/>
        </p:nvPicPr>
        <p:blipFill rotWithShape="1">
          <a:blip r:embed="rId3"/>
          <a:srcRect l="21930" t="11928" r="31144" b="26100"/>
          <a:stretch/>
        </p:blipFill>
        <p:spPr>
          <a:xfrm>
            <a:off x="338714" y="657244"/>
            <a:ext cx="2339253" cy="1616513"/>
          </a:xfrm>
          <a:prstGeom prst="rect">
            <a:avLst/>
          </a:prstGeom>
          <a:ln w="76200">
            <a:solidFill>
              <a:srgbClr val="FFC000"/>
            </a:solidFill>
          </a:ln>
        </p:spPr>
      </p:pic>
      <p:sp>
        <p:nvSpPr>
          <p:cNvPr id="23" name="Rectángulo 22"/>
          <p:cNvSpPr/>
          <p:nvPr/>
        </p:nvSpPr>
        <p:spPr>
          <a:xfrm>
            <a:off x="6157957" y="3090079"/>
            <a:ext cx="2733668" cy="1825745"/>
          </a:xfrm>
          <a:prstGeom prst="rect">
            <a:avLst/>
          </a:prstGeom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s-ES" sz="1350">
              <a:solidFill>
                <a:prstClr val="white"/>
              </a:solidFill>
            </a:endParaRPr>
          </a:p>
        </p:txBody>
      </p:sp>
      <p:pic>
        <p:nvPicPr>
          <p:cNvPr id="24" name="Imagen 23"/>
          <p:cNvPicPr>
            <a:picLocks noChangeAspect="1"/>
          </p:cNvPicPr>
          <p:nvPr/>
        </p:nvPicPr>
        <p:blipFill rotWithShape="1">
          <a:blip r:embed="rId3"/>
          <a:srcRect l="21930" t="11928" r="31144" b="26100"/>
          <a:stretch/>
        </p:blipFill>
        <p:spPr>
          <a:xfrm>
            <a:off x="7800356" y="3978428"/>
            <a:ext cx="1062858" cy="918066"/>
          </a:xfrm>
          <a:prstGeom prst="rect">
            <a:avLst/>
          </a:prstGeom>
        </p:spPr>
      </p:pic>
      <p:pic>
        <p:nvPicPr>
          <p:cNvPr id="25" name="Imagen 24"/>
          <p:cNvPicPr>
            <a:picLocks noChangeAspect="1"/>
          </p:cNvPicPr>
          <p:nvPr/>
        </p:nvPicPr>
        <p:blipFill rotWithShape="1">
          <a:blip r:embed="rId4"/>
          <a:srcRect l="21533" t="19498" r="39992" b="21523"/>
          <a:stretch/>
        </p:blipFill>
        <p:spPr>
          <a:xfrm>
            <a:off x="6201608" y="3969834"/>
            <a:ext cx="1067629" cy="924175"/>
          </a:xfrm>
          <a:prstGeom prst="rect">
            <a:avLst/>
          </a:prstGeom>
        </p:spPr>
      </p:pic>
      <p:pic>
        <p:nvPicPr>
          <p:cNvPr id="26" name="Picture 2" descr="http://www.laerdal.com/images/VT/AGGHQIZK.jp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223" t="14285" r="3085" b="35415"/>
          <a:stretch/>
        </p:blipFill>
        <p:spPr bwMode="auto">
          <a:xfrm>
            <a:off x="6690323" y="3084797"/>
            <a:ext cx="1571529" cy="8716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7" name="Nube 26"/>
          <p:cNvSpPr/>
          <p:nvPr/>
        </p:nvSpPr>
        <p:spPr>
          <a:xfrm>
            <a:off x="3788965" y="2362476"/>
            <a:ext cx="1313645" cy="1052849"/>
          </a:xfrm>
          <a:prstGeom prst="clou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s-ES" sz="1350" dirty="0">
                <a:solidFill>
                  <a:prstClr val="white"/>
                </a:solidFill>
              </a:rPr>
              <a:t>Internet</a:t>
            </a:r>
          </a:p>
        </p:txBody>
      </p:sp>
      <p:sp>
        <p:nvSpPr>
          <p:cNvPr id="28" name="CuadroTexto 27"/>
          <p:cNvSpPr txBox="1"/>
          <p:nvPr/>
        </p:nvSpPr>
        <p:spPr>
          <a:xfrm>
            <a:off x="2913947" y="19305"/>
            <a:ext cx="3021798" cy="36933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prstClr val="black"/>
                </a:solidFill>
              </a:rPr>
              <a:t>TELE-EDUCACIÓN EN SALUD</a:t>
            </a:r>
            <a:endParaRPr lang="es-ES" b="1" dirty="0">
              <a:solidFill>
                <a:prstClr val="black"/>
              </a:solidFill>
            </a:endParaRPr>
          </a:p>
        </p:txBody>
      </p:sp>
      <p:sp>
        <p:nvSpPr>
          <p:cNvPr id="29" name="CuadroTexto 28"/>
          <p:cNvSpPr txBox="1"/>
          <p:nvPr/>
        </p:nvSpPr>
        <p:spPr>
          <a:xfrm>
            <a:off x="3476015" y="3412104"/>
            <a:ext cx="2215894" cy="258532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1350" b="1" dirty="0" smtClean="0">
                <a:solidFill>
                  <a:prstClr val="black"/>
                </a:solidFill>
              </a:rPr>
              <a:t>Servicios formativos:</a:t>
            </a:r>
          </a:p>
          <a:p>
            <a:r>
              <a:rPr lang="es-ES" sz="1350" b="1" dirty="0" smtClean="0">
                <a:solidFill>
                  <a:prstClr val="black"/>
                </a:solidFill>
              </a:rPr>
              <a:t>-Electrocardiograma</a:t>
            </a:r>
          </a:p>
          <a:p>
            <a:r>
              <a:rPr lang="es-ES" sz="1350" b="1" dirty="0" smtClean="0">
                <a:solidFill>
                  <a:prstClr val="black"/>
                </a:solidFill>
              </a:rPr>
              <a:t>-Pulsoximetría</a:t>
            </a:r>
          </a:p>
          <a:p>
            <a:r>
              <a:rPr lang="es-ES" sz="1350" b="1" dirty="0" smtClean="0">
                <a:solidFill>
                  <a:prstClr val="black"/>
                </a:solidFill>
              </a:rPr>
              <a:t>-Capnografía</a:t>
            </a:r>
            <a:endParaRPr lang="es-ES" sz="1350" b="1" dirty="0">
              <a:solidFill>
                <a:prstClr val="black"/>
              </a:solidFill>
            </a:endParaRPr>
          </a:p>
          <a:p>
            <a:r>
              <a:rPr lang="es-ES" sz="1350" b="1" dirty="0" smtClean="0">
                <a:solidFill>
                  <a:prstClr val="black"/>
                </a:solidFill>
              </a:rPr>
              <a:t>-RCP (SVB, SVA)</a:t>
            </a:r>
          </a:p>
          <a:p>
            <a:r>
              <a:rPr lang="es-ES" sz="1350" b="1" dirty="0" smtClean="0">
                <a:solidFill>
                  <a:prstClr val="black"/>
                </a:solidFill>
              </a:rPr>
              <a:t>-Farmacología</a:t>
            </a:r>
          </a:p>
          <a:p>
            <a:r>
              <a:rPr lang="es-ES" sz="1350" b="1" dirty="0" smtClean="0">
                <a:solidFill>
                  <a:prstClr val="black"/>
                </a:solidFill>
              </a:rPr>
              <a:t>-</a:t>
            </a:r>
            <a:r>
              <a:rPr lang="es-ES" sz="1350" b="1" dirty="0" err="1" smtClean="0">
                <a:solidFill>
                  <a:prstClr val="black"/>
                </a:solidFill>
              </a:rPr>
              <a:t>Admon</a:t>
            </a:r>
            <a:r>
              <a:rPr lang="es-ES" sz="1350" b="1" dirty="0" smtClean="0">
                <a:solidFill>
                  <a:prstClr val="black"/>
                </a:solidFill>
              </a:rPr>
              <a:t>. Medicamentos</a:t>
            </a:r>
          </a:p>
          <a:p>
            <a:r>
              <a:rPr lang="es-ES" sz="1350" b="1" dirty="0" smtClean="0">
                <a:solidFill>
                  <a:prstClr val="black"/>
                </a:solidFill>
              </a:rPr>
              <a:t>-Vía aérea</a:t>
            </a:r>
          </a:p>
          <a:p>
            <a:r>
              <a:rPr lang="es-ES" sz="1350" b="1" dirty="0" smtClean="0">
                <a:solidFill>
                  <a:prstClr val="black"/>
                </a:solidFill>
              </a:rPr>
              <a:t>-Monitoreo</a:t>
            </a:r>
          </a:p>
          <a:p>
            <a:r>
              <a:rPr lang="es-ES" sz="1350" b="1" dirty="0" smtClean="0">
                <a:solidFill>
                  <a:prstClr val="black"/>
                </a:solidFill>
              </a:rPr>
              <a:t>-Trauma</a:t>
            </a:r>
          </a:p>
          <a:p>
            <a:r>
              <a:rPr lang="es-ES" sz="1350" b="1" dirty="0" smtClean="0">
                <a:solidFill>
                  <a:prstClr val="black"/>
                </a:solidFill>
              </a:rPr>
              <a:t>-Sondaje Vesical</a:t>
            </a:r>
          </a:p>
          <a:p>
            <a:r>
              <a:rPr lang="es-ES" sz="1350" b="1" dirty="0" smtClean="0">
                <a:solidFill>
                  <a:prstClr val="black"/>
                </a:solidFill>
              </a:rPr>
              <a:t>-Signos Vitales, semiología</a:t>
            </a:r>
            <a:endParaRPr lang="es-ES" sz="1350" b="1" dirty="0">
              <a:solidFill>
                <a:prstClr val="black"/>
              </a:solidFill>
            </a:endParaRPr>
          </a:p>
        </p:txBody>
      </p:sp>
      <p:pic>
        <p:nvPicPr>
          <p:cNvPr id="30" name="Imagen 29"/>
          <p:cNvPicPr>
            <a:picLocks noChangeAspect="1"/>
          </p:cNvPicPr>
          <p:nvPr/>
        </p:nvPicPr>
        <p:blipFill rotWithShape="1">
          <a:blip r:embed="rId7"/>
          <a:srcRect l="14773" t="8935" r="71905" b="80502"/>
          <a:stretch/>
        </p:blipFill>
        <p:spPr>
          <a:xfrm>
            <a:off x="161039" y="292513"/>
            <a:ext cx="611698" cy="273895"/>
          </a:xfrm>
          <a:prstGeom prst="rect">
            <a:avLst/>
          </a:prstGeom>
        </p:spPr>
      </p:pic>
      <p:pic>
        <p:nvPicPr>
          <p:cNvPr id="6" name="Picture 2" descr="http://1.bp.blogspot.com/_CUCHLzRNY8g/SDNoaBQLaBI/AAAAAAAAAAU/LS9yfD1Dj4s/s1600/SENA+001.jp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55794" y="5231293"/>
            <a:ext cx="1106058" cy="8295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254637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375650"/>
            <a:ext cx="8229600" cy="452596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es-CO" sz="3600" b="1" dirty="0" smtClean="0">
              <a:latin typeface="Vijaya" panose="020B0604020202020204" pitchFamily="34" charset="0"/>
              <a:cs typeface="Vijaya" panose="020B0604020202020204" pitchFamily="34" charset="0"/>
            </a:endParaRPr>
          </a:p>
          <a:p>
            <a:pPr marL="0" indent="0" algn="ctr">
              <a:buNone/>
            </a:pPr>
            <a:endParaRPr lang="es-CO" sz="3600" b="1" dirty="0">
              <a:latin typeface="Vijaya" panose="020B0604020202020204" pitchFamily="34" charset="0"/>
              <a:cs typeface="Vijaya" panose="020B0604020202020204" pitchFamily="34" charset="0"/>
            </a:endParaRPr>
          </a:p>
          <a:p>
            <a:pPr marL="0" indent="0" algn="ctr">
              <a:buNone/>
            </a:pPr>
            <a:r>
              <a:rPr lang="es-CO" sz="3600" b="1" dirty="0" smtClean="0">
                <a:latin typeface="Vijaya" panose="020B0604020202020204" pitchFamily="34" charset="0"/>
                <a:cs typeface="Vijaya" panose="020B0604020202020204" pitchFamily="34" charset="0"/>
              </a:rPr>
              <a:t>En </a:t>
            </a:r>
            <a:r>
              <a:rPr lang="es-CO" sz="3600" b="1" dirty="0">
                <a:latin typeface="Vijaya" panose="020B0604020202020204" pitchFamily="34" charset="0"/>
                <a:cs typeface="Vijaya" panose="020B0604020202020204" pitchFamily="34" charset="0"/>
              </a:rPr>
              <a:t>el SENA todos sabemos que “Siempre habrá una mejor manera de hacer las cosas”</a:t>
            </a:r>
          </a:p>
          <a:p>
            <a:pPr marL="0" indent="0" algn="ctr">
              <a:buNone/>
            </a:pPr>
            <a:endParaRPr lang="es-CO" sz="3600" b="1" dirty="0">
              <a:latin typeface="Vijaya" panose="020B0604020202020204" pitchFamily="34" charset="0"/>
              <a:cs typeface="Vijaya" panose="020B0604020202020204" pitchFamily="34" charset="0"/>
            </a:endParaRPr>
          </a:p>
          <a:p>
            <a:pPr marL="0" indent="0" algn="ctr">
              <a:buNone/>
            </a:pPr>
            <a:r>
              <a:rPr lang="es-CO" sz="3600" b="1" dirty="0">
                <a:latin typeface="Vijaya" panose="020B0604020202020204" pitchFamily="34" charset="0"/>
                <a:cs typeface="Vijaya" panose="020B0604020202020204" pitchFamily="34" charset="0"/>
              </a:rPr>
              <a:t>El SENA … Una organización que aprende!!!</a:t>
            </a:r>
          </a:p>
          <a:p>
            <a:pPr marL="0" indent="0">
              <a:buNone/>
            </a:pPr>
            <a:endParaRPr lang="es-CO" sz="3600" dirty="0">
              <a:latin typeface="Vijaya" panose="020B0604020202020204" pitchFamily="34" charset="0"/>
              <a:cs typeface="Vijaya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45865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O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16962" y="2119574"/>
            <a:ext cx="5310076" cy="34872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184981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>
                <a:solidFill>
                  <a:schemeClr val="tx1"/>
                </a:solidFill>
              </a:rPr>
              <a:t>Página contacto</a:t>
            </a:r>
            <a:endParaRPr lang="es-ES" dirty="0">
              <a:solidFill>
                <a:schemeClr val="tx1"/>
              </a:solidFill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dirty="0" smtClean="0"/>
              <a:t>María Elena Zuleta Uribe</a:t>
            </a:r>
          </a:p>
          <a:p>
            <a:r>
              <a:rPr lang="es-ES" dirty="0" smtClean="0"/>
              <a:t>mezuleta@sena.edu.co</a:t>
            </a:r>
          </a:p>
          <a:p>
            <a:r>
              <a:rPr lang="es-ES" dirty="0" smtClean="0"/>
              <a:t>@</a:t>
            </a:r>
            <a:r>
              <a:rPr lang="es-ES" dirty="0" err="1" smtClean="0"/>
              <a:t>mezuleta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7622749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ATALACC (3)">
  <a:themeElements>
    <a:clrScheme name="Cielo">
      <a:dk1>
        <a:sysClr val="windowText" lastClr="000000"/>
      </a:dk1>
      <a:lt1>
        <a:sysClr val="window" lastClr="FFFFFF"/>
      </a:lt1>
      <a:dk2>
        <a:srgbClr val="1782BF"/>
      </a:dk2>
      <a:lt2>
        <a:srgbClr val="62BCE9"/>
      </a:lt2>
      <a:accent1>
        <a:srgbClr val="073779"/>
      </a:accent1>
      <a:accent2>
        <a:srgbClr val="8FD9FB"/>
      </a:accent2>
      <a:accent3>
        <a:srgbClr val="FFCC00"/>
      </a:accent3>
      <a:accent4>
        <a:srgbClr val="EB6615"/>
      </a:accent4>
      <a:accent5>
        <a:srgbClr val="C76402"/>
      </a:accent5>
      <a:accent6>
        <a:srgbClr val="B523B4"/>
      </a:accent6>
      <a:hlink>
        <a:srgbClr val="FFDE26"/>
      </a:hlink>
      <a:folHlink>
        <a:srgbClr val="DEBE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ATALACC (3)</Template>
  <TotalTime>698</TotalTime>
  <Words>335</Words>
  <Application>Microsoft Office PowerPoint</Application>
  <PresentationFormat>Presentación en pantalla (4:3)</PresentationFormat>
  <Paragraphs>100</Paragraphs>
  <Slides>18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18</vt:i4>
      </vt:variant>
    </vt:vector>
  </HeadingPairs>
  <TitlesOfParts>
    <vt:vector size="19" baseType="lpstr">
      <vt:lpstr>ATALACC (3)</vt:lpstr>
      <vt:lpstr>FORMACIÓN DEL RECURSO HUMANO EN E-SALUD</vt:lpstr>
      <vt:lpstr>Contenido</vt:lpstr>
      <vt:lpstr>SENA</vt:lpstr>
      <vt:lpstr>SENA</vt:lpstr>
      <vt:lpstr>SENA EN EL PAÍS</vt:lpstr>
      <vt:lpstr>MODELO DE FORMACIÓN</vt:lpstr>
      <vt:lpstr>NIVELES DE FORMACIÓN</vt:lpstr>
      <vt:lpstr>ANTECEDENTES Y APROXIMACIONES</vt:lpstr>
      <vt:lpstr>Logros</vt:lpstr>
      <vt:lpstr>DIFICULTADES</vt:lpstr>
      <vt:lpstr>LECCIONES APRENDIDAS</vt:lpstr>
      <vt:lpstr>RETOS EN LA FORMACIÓN</vt:lpstr>
      <vt:lpstr>QUE TENEMOS HOY…</vt:lpstr>
      <vt:lpstr>QUE TENEMOS HOY…</vt:lpstr>
      <vt:lpstr>Presentación de PowerPoint</vt:lpstr>
      <vt:lpstr>Presentación de PowerPoint</vt:lpstr>
      <vt:lpstr>Presentación de PowerPoint</vt:lpstr>
      <vt:lpstr>Página contacto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FORMACIÓN DEL RECURSO HUMANO EN SALUD</dc:title>
  <dc:creator>Maria Elena Zuleta Uribe</dc:creator>
  <cp:lastModifiedBy>Maria Elena Zuleta Uribe</cp:lastModifiedBy>
  <cp:revision>24</cp:revision>
  <dcterms:created xsi:type="dcterms:W3CDTF">2015-04-10T01:45:44Z</dcterms:created>
  <dcterms:modified xsi:type="dcterms:W3CDTF">2015-04-10T19:26:55Z</dcterms:modified>
</cp:coreProperties>
</file>