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5"/>
  </p:notesMasterIdLst>
  <p:sldIdLst>
    <p:sldId id="256" r:id="rId2"/>
    <p:sldId id="258" r:id="rId3"/>
    <p:sldId id="259" r:id="rId4"/>
    <p:sldId id="260" r:id="rId5"/>
    <p:sldId id="269" r:id="rId6"/>
    <p:sldId id="261" r:id="rId7"/>
    <p:sldId id="262" r:id="rId8"/>
    <p:sldId id="263" r:id="rId9"/>
    <p:sldId id="264" r:id="rId10"/>
    <p:sldId id="267" r:id="rId11"/>
    <p:sldId id="270" r:id="rId12"/>
    <p:sldId id="268" r:id="rId13"/>
    <p:sldId id="266" r:id="rId14"/>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8" autoAdjust="0"/>
    <p:restoredTop sz="94660"/>
  </p:normalViewPr>
  <p:slideViewPr>
    <p:cSldViewPr snapToGrid="0" snapToObjects="1">
      <p:cViewPr varScale="1">
        <p:scale>
          <a:sx n="89" d="100"/>
          <a:sy n="89" d="100"/>
        </p:scale>
        <p:origin x="1243"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E6C2DF-86EE-4995-9946-3F6A89E5421C}" type="datetimeFigureOut">
              <a:rPr lang="es-MX" smtClean="0"/>
              <a:t>10/04/2015</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D934AD-00CF-4BFA-A8D4-B99D9D66EC43}" type="slidenum">
              <a:rPr lang="es-MX" smtClean="0"/>
              <a:t>‹Nº›</a:t>
            </a:fld>
            <a:endParaRPr lang="es-MX"/>
          </a:p>
        </p:txBody>
      </p:sp>
    </p:spTree>
    <p:extLst>
      <p:ext uri="{BB962C8B-B14F-4D97-AF65-F5344CB8AC3E}">
        <p14:creationId xmlns:p14="http://schemas.microsoft.com/office/powerpoint/2010/main" val="3997395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6A5481-4E87-42E4-878A-041A5ADEE4E1}" type="slidenum">
              <a:rPr lang="es-ES"/>
              <a:pPr/>
              <a:t>7</a:t>
            </a:fld>
            <a:endParaRPr lang="es-ES"/>
          </a:p>
        </p:txBody>
      </p:sp>
      <p:sp>
        <p:nvSpPr>
          <p:cNvPr id="217090" name="Rectangle 2"/>
          <p:cNvSpPr>
            <a:spLocks noGrp="1" noRot="1" noChangeAspect="1" noChangeArrowheads="1" noTextEdit="1"/>
          </p:cNvSpPr>
          <p:nvPr>
            <p:ph type="sldImg"/>
          </p:nvPr>
        </p:nvSpPr>
        <p:spPr>
          <a:xfrm>
            <a:off x="1136650" y="687388"/>
            <a:ext cx="4681538" cy="3509962"/>
          </a:xfrm>
          <a:ln/>
        </p:spPr>
      </p:sp>
      <p:sp>
        <p:nvSpPr>
          <p:cNvPr id="217091" name="Rectangle 3"/>
          <p:cNvSpPr>
            <a:spLocks noGrp="1" noChangeArrowheads="1"/>
          </p:cNvSpPr>
          <p:nvPr>
            <p:ph type="body" idx="1"/>
          </p:nvPr>
        </p:nvSpPr>
        <p:spPr>
          <a:xfrm>
            <a:off x="918494" y="4427087"/>
            <a:ext cx="5123110" cy="4194678"/>
          </a:xfrm>
        </p:spPr>
        <p:txBody>
          <a:bodyPr/>
          <a:lstStyle/>
          <a:p>
            <a:pPr>
              <a:spcBef>
                <a:spcPct val="0"/>
              </a:spcBef>
            </a:pPr>
            <a:endParaRPr lang="en-GB" dirty="0"/>
          </a:p>
        </p:txBody>
      </p:sp>
    </p:spTree>
    <p:extLst>
      <p:ext uri="{BB962C8B-B14F-4D97-AF65-F5344CB8AC3E}">
        <p14:creationId xmlns:p14="http://schemas.microsoft.com/office/powerpoint/2010/main" val="151800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D9A893F0-420E-4580-A947-2850E65F0971}" type="slidenum">
              <a:rPr lang="es-MX" smtClean="0"/>
              <a:t>13</a:t>
            </a:fld>
            <a:endParaRPr lang="es-MX"/>
          </a:p>
        </p:txBody>
      </p:sp>
    </p:spTree>
    <p:extLst>
      <p:ext uri="{BB962C8B-B14F-4D97-AF65-F5344CB8AC3E}">
        <p14:creationId xmlns:p14="http://schemas.microsoft.com/office/powerpoint/2010/main" val="1017879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8CEBB919-1222-C44B-9E10-02A946C9D47D}" type="datetimeFigureOut">
              <a:rPr lang="es-ES" smtClean="0"/>
              <a:t>10/04/2015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78288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8CEBB919-1222-C44B-9E10-02A946C9D47D}" type="datetimeFigureOut">
              <a:rPr lang="es-ES" smtClean="0"/>
              <a:t>10/04/2015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1962141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CEBB919-1222-C44B-9E10-02A946C9D47D}" type="datetimeFigureOut">
              <a:rPr lang="es-ES" smtClean="0"/>
              <a:t>10/04/2015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27802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8CEBB919-1222-C44B-9E10-02A946C9D47D}" type="datetimeFigureOut">
              <a:rPr lang="es-ES" smtClean="0"/>
              <a:t>10/04/2015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504034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8CEBB919-1222-C44B-9E10-02A946C9D47D}" type="datetimeFigureOut">
              <a:rPr lang="es-ES" smtClean="0"/>
              <a:t>10/04/2015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1720609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8CEBB919-1222-C44B-9E10-02A946C9D47D}" type="datetimeFigureOut">
              <a:rPr lang="es-ES" smtClean="0"/>
              <a:t>10/04/2015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370281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CEBB919-1222-C44B-9E10-02A946C9D47D}" type="datetimeFigureOut">
              <a:rPr lang="es-ES" smtClean="0"/>
              <a:t>10/04/2015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20188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CEBB919-1222-C44B-9E10-02A946C9D47D}" type="datetimeFigureOut">
              <a:rPr lang="es-ES" smtClean="0"/>
              <a:t>10/04/2015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100185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CEBB919-1222-C44B-9E10-02A946C9D47D}" type="datetimeFigureOut">
              <a:rPr lang="es-ES" smtClean="0"/>
              <a:t>10/04/2015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797925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8CEBB919-1222-C44B-9E10-02A946C9D47D}" type="datetimeFigureOut">
              <a:rPr lang="es-ES" smtClean="0"/>
              <a:t>10/04/2015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1239199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8CEBB919-1222-C44B-9E10-02A946C9D47D}" type="datetimeFigureOut">
              <a:rPr lang="es-ES" smtClean="0"/>
              <a:t>10/04/2015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F86A287-B37E-5A48-88B8-C15150DAEC82}" type="slidenum">
              <a:rPr lang="es-ES" smtClean="0"/>
              <a:t>‹Nº›</a:t>
            </a:fld>
            <a:endParaRPr lang="es-ES"/>
          </a:p>
        </p:txBody>
      </p:sp>
    </p:spTree>
    <p:extLst>
      <p:ext uri="{BB962C8B-B14F-4D97-AF65-F5344CB8AC3E}">
        <p14:creationId xmlns:p14="http://schemas.microsoft.com/office/powerpoint/2010/main" val="364080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EBB919-1222-C44B-9E10-02A946C9D47D}" type="datetimeFigureOut">
              <a:rPr lang="es-ES" smtClean="0"/>
              <a:t>10/04/2015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86A287-B37E-5A48-88B8-C15150DAEC82}" type="slidenum">
              <a:rPr lang="es-ES" smtClean="0"/>
              <a:t>‹Nº›</a:t>
            </a:fld>
            <a:endParaRPr lang="es-ES"/>
          </a:p>
        </p:txBody>
      </p:sp>
    </p:spTree>
    <p:extLst>
      <p:ext uri="{BB962C8B-B14F-4D97-AF65-F5344CB8AC3E}">
        <p14:creationId xmlns:p14="http://schemas.microsoft.com/office/powerpoint/2010/main" val="809147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9" Type="http://schemas.openxmlformats.org/officeDocument/2006/relationships/image" Target="../media/image38.jpeg"/><Relationship Id="rId3" Type="http://schemas.openxmlformats.org/officeDocument/2006/relationships/image" Target="../media/image4.png"/><Relationship Id="rId21" Type="http://schemas.openxmlformats.org/officeDocument/2006/relationships/image" Target="../media/image21.png"/><Relationship Id="rId34" Type="http://schemas.openxmlformats.org/officeDocument/2006/relationships/image" Target="../media/image33.png"/><Relationship Id="rId42" Type="http://schemas.openxmlformats.org/officeDocument/2006/relationships/image" Target="../media/image40.png"/><Relationship Id="rId7" Type="http://schemas.openxmlformats.org/officeDocument/2006/relationships/image" Target="../media/image7.jpe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2.png"/><Relationship Id="rId38" Type="http://schemas.openxmlformats.org/officeDocument/2006/relationships/image" Target="../media/image37.png"/><Relationship Id="rId2" Type="http://schemas.openxmlformats.org/officeDocument/2006/relationships/notesSlide" Target="../notesSlides/notesSlide1.xml"/><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8.png"/><Relationship Id="rId41"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1.jpeg"/><Relationship Id="rId37" Type="http://schemas.openxmlformats.org/officeDocument/2006/relationships/image" Target="../media/image36.jpeg"/><Relationship Id="rId40" Type="http://schemas.openxmlformats.org/officeDocument/2006/relationships/image" Target="../media/image2.png"/><Relationship Id="rId5" Type="http://schemas.openxmlformats.org/officeDocument/2006/relationships/image" Target="../media/image5.jpe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7.jpeg"/><Relationship Id="rId36" Type="http://schemas.openxmlformats.org/officeDocument/2006/relationships/image" Target="../media/image35.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0.png"/><Relationship Id="rId4" Type="http://schemas.openxmlformats.org/officeDocument/2006/relationships/hyperlink" Target="http://images.google.com/imgres?imgurl=www.mideastlaw.com/images/globe.jpg&amp;imgrefurl=http://www.mideastlaw.com/&amp;hl=en&amp;h=570&amp;w=570&amp;prev=/images?q=globe&amp;svnum=10&amp;hl=en&amp;lr=&amp;ie=UTF-8&amp;oe=UTF-8&amp;sa=N" TargetMode="External"/><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hyperlink" Target="http://images.google.com/imgres?imgurl=www.nifc.gov/fireinfo/1999/images/g_fl-chart.jpg&amp;imgrefurl=http://www.nifc.gov/fireinfo/1999/hilites.html&amp;hl=en&amp;h=427&amp;w=600&amp;prev=/images?q=chart&amp;svnum=10&amp;hl=en&amp;lr=&amp;ie=UTF-8&amp;oe=UTF-8" TargetMode="External"/><Relationship Id="rId30" Type="http://schemas.openxmlformats.org/officeDocument/2006/relationships/image" Target="../media/image29.png"/><Relationship Id="rId35"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iso.org/iso/14639-BrochureVersionv7.pdf" TargetMode="Externa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79561" y="2121499"/>
            <a:ext cx="8264106" cy="1470025"/>
          </a:xfrm>
        </p:spPr>
        <p:txBody>
          <a:bodyPr>
            <a:normAutofit fontScale="90000"/>
          </a:bodyPr>
          <a:lstStyle/>
          <a:p>
            <a:r>
              <a:rPr lang="es-MX" dirty="0" smtClean="0"/>
              <a:t>Estándares y cooperación internacional de intercambio de datos</a:t>
            </a:r>
            <a:endParaRPr lang="es-ES" dirty="0"/>
          </a:p>
        </p:txBody>
      </p:sp>
      <p:sp>
        <p:nvSpPr>
          <p:cNvPr id="3" name="Subtítulo 2"/>
          <p:cNvSpPr>
            <a:spLocks noGrp="1"/>
          </p:cNvSpPr>
          <p:nvPr>
            <p:ph type="subTitle" idx="1"/>
          </p:nvPr>
        </p:nvSpPr>
        <p:spPr>
          <a:xfrm>
            <a:off x="560717" y="3886199"/>
            <a:ext cx="8082950" cy="1997015"/>
          </a:xfrm>
        </p:spPr>
        <p:txBody>
          <a:bodyPr>
            <a:normAutofit fontScale="85000" lnSpcReduction="10000"/>
          </a:bodyPr>
          <a:lstStyle/>
          <a:p>
            <a:r>
              <a:rPr lang="es-MX" dirty="0"/>
              <a:t>Oficina de la Coordinación CMISO SC </a:t>
            </a:r>
            <a:r>
              <a:rPr lang="es-MX" dirty="0" smtClean="0"/>
              <a:t>215 </a:t>
            </a:r>
            <a:r>
              <a:rPr lang="es-MX" dirty="0"/>
              <a:t>– TC </a:t>
            </a:r>
            <a:r>
              <a:rPr lang="es-MX" dirty="0" smtClean="0"/>
              <a:t>215</a:t>
            </a:r>
          </a:p>
          <a:p>
            <a:r>
              <a:rPr lang="es-MX" dirty="0" smtClean="0"/>
              <a:t>México</a:t>
            </a:r>
          </a:p>
          <a:p>
            <a:r>
              <a:rPr lang="es-ES_tradnl" dirty="0"/>
              <a:t>Informática de la Salud – Interoperabilidad en </a:t>
            </a:r>
            <a:r>
              <a:rPr lang="es-ES_tradnl" dirty="0" smtClean="0"/>
              <a:t>Salud</a:t>
            </a:r>
          </a:p>
          <a:p>
            <a:r>
              <a:rPr lang="es-ES_tradnl" dirty="0" smtClean="0"/>
              <a:t>Ricardo Domínguez C / Coordinador</a:t>
            </a:r>
            <a:endParaRPr lang="es-MX" dirty="0"/>
          </a:p>
        </p:txBody>
      </p:sp>
    </p:spTree>
    <p:extLst>
      <p:ext uri="{BB962C8B-B14F-4D97-AF65-F5344CB8AC3E}">
        <p14:creationId xmlns:p14="http://schemas.microsoft.com/office/powerpoint/2010/main" val="1125429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3 Rectángulo"/>
          <p:cNvSpPr/>
          <p:nvPr/>
        </p:nvSpPr>
        <p:spPr>
          <a:xfrm>
            <a:off x="0" y="5157192"/>
            <a:ext cx="914270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 Título"/>
          <p:cNvSpPr>
            <a:spLocks noGrp="1"/>
          </p:cNvSpPr>
          <p:nvPr/>
        </p:nvSpPr>
        <p:spPr>
          <a:xfrm>
            <a:off x="2124721" y="202332"/>
            <a:ext cx="6562725" cy="562074"/>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2400" i="1" kern="120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vl2pPr algn="r" rtl="0" eaLnBrk="1" fontAlgn="base" hangingPunct="1">
              <a:spcBef>
                <a:spcPct val="0"/>
              </a:spcBef>
              <a:spcAft>
                <a:spcPct val="0"/>
              </a:spcAft>
              <a:defRPr sz="2400" i="1">
                <a:solidFill>
                  <a:schemeClr val="tx1"/>
                </a:solidFill>
                <a:latin typeface="Arial" charset="0"/>
                <a:cs typeface="Arial" charset="0"/>
              </a:defRPr>
            </a:lvl2pPr>
            <a:lvl3pPr algn="r" rtl="0" eaLnBrk="1" fontAlgn="base" hangingPunct="1">
              <a:spcBef>
                <a:spcPct val="0"/>
              </a:spcBef>
              <a:spcAft>
                <a:spcPct val="0"/>
              </a:spcAft>
              <a:defRPr sz="2400" i="1">
                <a:solidFill>
                  <a:schemeClr val="tx1"/>
                </a:solidFill>
                <a:latin typeface="Arial" charset="0"/>
                <a:cs typeface="Arial" charset="0"/>
              </a:defRPr>
            </a:lvl3pPr>
            <a:lvl4pPr algn="r" rtl="0" eaLnBrk="1" fontAlgn="base" hangingPunct="1">
              <a:spcBef>
                <a:spcPct val="0"/>
              </a:spcBef>
              <a:spcAft>
                <a:spcPct val="0"/>
              </a:spcAft>
              <a:defRPr sz="2400" i="1">
                <a:solidFill>
                  <a:schemeClr val="tx1"/>
                </a:solidFill>
                <a:latin typeface="Arial" charset="0"/>
                <a:cs typeface="Arial" charset="0"/>
              </a:defRPr>
            </a:lvl4pPr>
            <a:lvl5pPr algn="r" rtl="0" eaLnBrk="1" fontAlgn="base" hangingPunct="1">
              <a:spcBef>
                <a:spcPct val="0"/>
              </a:spcBef>
              <a:spcAft>
                <a:spcPct val="0"/>
              </a:spcAft>
              <a:defRPr sz="2400" i="1">
                <a:solidFill>
                  <a:schemeClr val="tx1"/>
                </a:solidFill>
                <a:latin typeface="Arial" charset="0"/>
                <a:cs typeface="Arial" charset="0"/>
              </a:defRPr>
            </a:lvl5pPr>
            <a:lvl6pPr marL="457200" algn="r" rtl="0" eaLnBrk="1" fontAlgn="base" hangingPunct="1">
              <a:spcBef>
                <a:spcPct val="0"/>
              </a:spcBef>
              <a:spcAft>
                <a:spcPct val="0"/>
              </a:spcAft>
              <a:defRPr sz="2400" i="1">
                <a:solidFill>
                  <a:schemeClr val="tx1"/>
                </a:solidFill>
                <a:latin typeface="Arial" charset="0"/>
                <a:cs typeface="Arial" charset="0"/>
              </a:defRPr>
            </a:lvl6pPr>
            <a:lvl7pPr marL="914400" algn="r" rtl="0" eaLnBrk="1" fontAlgn="base" hangingPunct="1">
              <a:spcBef>
                <a:spcPct val="0"/>
              </a:spcBef>
              <a:spcAft>
                <a:spcPct val="0"/>
              </a:spcAft>
              <a:defRPr sz="2400" i="1">
                <a:solidFill>
                  <a:schemeClr val="tx1"/>
                </a:solidFill>
                <a:latin typeface="Arial" charset="0"/>
                <a:cs typeface="Arial" charset="0"/>
              </a:defRPr>
            </a:lvl7pPr>
            <a:lvl8pPr marL="1371600" algn="r" rtl="0" eaLnBrk="1" fontAlgn="base" hangingPunct="1">
              <a:spcBef>
                <a:spcPct val="0"/>
              </a:spcBef>
              <a:spcAft>
                <a:spcPct val="0"/>
              </a:spcAft>
              <a:defRPr sz="2400" i="1">
                <a:solidFill>
                  <a:schemeClr val="tx1"/>
                </a:solidFill>
                <a:latin typeface="Arial" charset="0"/>
                <a:cs typeface="Arial" charset="0"/>
              </a:defRPr>
            </a:lvl8pPr>
            <a:lvl9pPr marL="1828800" algn="r" rtl="0" eaLnBrk="1" fontAlgn="base" hangingPunct="1">
              <a:spcBef>
                <a:spcPct val="0"/>
              </a:spcBef>
              <a:spcAft>
                <a:spcPct val="0"/>
              </a:spcAft>
              <a:defRPr sz="2400" i="1">
                <a:solidFill>
                  <a:schemeClr val="tx1"/>
                </a:solidFill>
                <a:latin typeface="Arial" charset="0"/>
                <a:cs typeface="Arial" charset="0"/>
              </a:defRPr>
            </a:lvl9pPr>
          </a:lstStyle>
          <a:p>
            <a:r>
              <a:rPr lang="es-MX" dirty="0" smtClean="0"/>
              <a:t>Contexto de los Trabajos de Estandarización</a:t>
            </a:r>
            <a:endParaRPr lang="es-MX" dirty="0"/>
          </a:p>
        </p:txBody>
      </p:sp>
      <p:sp>
        <p:nvSpPr>
          <p:cNvPr id="90" name="Rounded Rectangle 33"/>
          <p:cNvSpPr>
            <a:spLocks noChangeArrowheads="1"/>
          </p:cNvSpPr>
          <p:nvPr/>
        </p:nvSpPr>
        <p:spPr bwMode="auto">
          <a:xfrm rot="16200000" flipH="1">
            <a:off x="3271366" y="-1158084"/>
            <a:ext cx="2542538" cy="7351713"/>
          </a:xfrm>
          <a:prstGeom prst="roundRect">
            <a:avLst>
              <a:gd name="adj" fmla="val 7870"/>
            </a:avLst>
          </a:prstGeom>
          <a:solidFill>
            <a:srgbClr val="FFFFFF"/>
          </a:solidFill>
          <a:ln w="6350">
            <a:solidFill>
              <a:srgbClr val="D9D9D9"/>
            </a:solidFill>
            <a:round/>
            <a:headEnd/>
            <a:tailEnd/>
          </a:ln>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endParaRPr lang="nb-NO" altLang="es-MX" sz="2000">
              <a:solidFill>
                <a:srgbClr val="FFFFFF"/>
              </a:solidFill>
              <a:latin typeface="Calibri" panose="020F0502020204030204" pitchFamily="34" charset="0"/>
            </a:endParaRPr>
          </a:p>
        </p:txBody>
      </p:sp>
      <p:sp>
        <p:nvSpPr>
          <p:cNvPr id="91" name="Round Same Side Corner Rectangle 35"/>
          <p:cNvSpPr/>
          <p:nvPr/>
        </p:nvSpPr>
        <p:spPr>
          <a:xfrm>
            <a:off x="866775" y="1073466"/>
            <a:ext cx="7351713" cy="425029"/>
          </a:xfrm>
          <a:prstGeom prst="round2SameRect">
            <a:avLst>
              <a:gd name="adj1" fmla="val 27778"/>
              <a:gd name="adj2" fmla="val 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b-NO" sz="2000">
              <a:solidFill>
                <a:srgbClr val="FFFFFF"/>
              </a:solidFill>
              <a:ea typeface="MS PGothic" pitchFamily="34" charset="-128"/>
            </a:endParaRPr>
          </a:p>
        </p:txBody>
      </p:sp>
      <p:grpSp>
        <p:nvGrpSpPr>
          <p:cNvPr id="92" name="Group 44"/>
          <p:cNvGrpSpPr>
            <a:grpSpLocks/>
          </p:cNvGrpSpPr>
          <p:nvPr/>
        </p:nvGrpSpPr>
        <p:grpSpPr bwMode="auto">
          <a:xfrm>
            <a:off x="1035050" y="1681480"/>
            <a:ext cx="460375" cy="460375"/>
            <a:chOff x="3294062" y="1631156"/>
            <a:chExt cx="460375" cy="460375"/>
          </a:xfrm>
        </p:grpSpPr>
        <p:sp>
          <p:nvSpPr>
            <p:cNvPr id="93"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headEnd/>
              <a:tailEnd/>
            </a:ln>
            <a:effectLst>
              <a:outerShdw dist="38100" dir="2700000" algn="tl" rotWithShape="0">
                <a:srgbClr val="808080">
                  <a:alpha val="39998"/>
                </a:srgbClr>
              </a:outerShdw>
            </a:effec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es-MX" sz="2000">
                <a:solidFill>
                  <a:srgbClr val="FFFFFF"/>
                </a:solidFill>
                <a:latin typeface="Calibri" panose="020F0502020204030204" pitchFamily="34" charset="0"/>
              </a:endParaRPr>
            </a:p>
          </p:txBody>
        </p:sp>
        <p:sp>
          <p:nvSpPr>
            <p:cNvPr id="94" name="Tekstboks 54"/>
            <p:cNvSpPr txBox="1">
              <a:spLocks noChangeArrowheads="1"/>
            </p:cNvSpPr>
            <p:nvPr/>
          </p:nvSpPr>
          <p:spPr bwMode="auto">
            <a:xfrm>
              <a:off x="3384550" y="1677193"/>
              <a:ext cx="314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es-MX" sz="2000">
                  <a:solidFill>
                    <a:srgbClr val="151616"/>
                  </a:solidFill>
                  <a:latin typeface="Calibri" panose="020F0502020204030204" pitchFamily="34" charset="0"/>
                </a:rPr>
                <a:t>1</a:t>
              </a:r>
            </a:p>
          </p:txBody>
        </p:sp>
      </p:grpSp>
      <p:sp>
        <p:nvSpPr>
          <p:cNvPr id="95" name="Rektangel 76"/>
          <p:cNvSpPr>
            <a:spLocks noChangeArrowheads="1"/>
          </p:cNvSpPr>
          <p:nvPr/>
        </p:nvSpPr>
        <p:spPr bwMode="auto">
          <a:xfrm>
            <a:off x="1000125" y="1120100"/>
            <a:ext cx="6956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s-MX" b="1" dirty="0">
                <a:solidFill>
                  <a:srgbClr val="FFFFFF"/>
                </a:solidFill>
                <a:ea typeface="ＭＳ Ｐゴシック" panose="020B0600070205080204" pitchFamily="34" charset="-128"/>
                <a:cs typeface="Arial" panose="020B0604020202020204" pitchFamily="34" charset="0"/>
              </a:rPr>
              <a:t>SC 215: Subcomité Espejo ISO /  TC 215  - "Informática de la Salud”</a:t>
            </a:r>
            <a:endParaRPr lang="es-MX" altLang="es-MX" b="1" noProof="1">
              <a:solidFill>
                <a:srgbClr val="FFFFFF"/>
              </a:solidFill>
              <a:ea typeface="ＭＳ Ｐゴシック" panose="020B0600070205080204" pitchFamily="34" charset="-128"/>
              <a:cs typeface="Arial" panose="020B0604020202020204" pitchFamily="34" charset="0"/>
            </a:endParaRPr>
          </a:p>
        </p:txBody>
      </p:sp>
      <p:sp>
        <p:nvSpPr>
          <p:cNvPr id="96" name="Rounded Rectangle 45"/>
          <p:cNvSpPr>
            <a:spLocks noChangeArrowheads="1"/>
          </p:cNvSpPr>
          <p:nvPr/>
        </p:nvSpPr>
        <p:spPr bwMode="auto">
          <a:xfrm rot="16200000" flipH="1">
            <a:off x="3518091" y="1435881"/>
            <a:ext cx="2049086" cy="7351713"/>
          </a:xfrm>
          <a:prstGeom prst="roundRect">
            <a:avLst>
              <a:gd name="adj" fmla="val 7870"/>
            </a:avLst>
          </a:prstGeom>
          <a:solidFill>
            <a:srgbClr val="FFFFFF"/>
          </a:solidFill>
          <a:ln w="6350">
            <a:solidFill>
              <a:srgbClr val="D9D9D9"/>
            </a:solidFill>
            <a:round/>
            <a:headEnd/>
            <a:tailEnd/>
          </a:ln>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endParaRPr lang="nb-NO" altLang="es-MX" sz="2000">
              <a:solidFill>
                <a:srgbClr val="FFFFFF"/>
              </a:solidFill>
              <a:latin typeface="Calibri" panose="020F0502020204030204" pitchFamily="34" charset="0"/>
            </a:endParaRPr>
          </a:p>
        </p:txBody>
      </p:sp>
      <p:sp>
        <p:nvSpPr>
          <p:cNvPr id="97" name="Round Same Side Corner Rectangle 46"/>
          <p:cNvSpPr/>
          <p:nvPr/>
        </p:nvSpPr>
        <p:spPr>
          <a:xfrm>
            <a:off x="866775" y="3933056"/>
            <a:ext cx="7351713" cy="460527"/>
          </a:xfrm>
          <a:prstGeom prst="round2SameRect">
            <a:avLst>
              <a:gd name="adj1" fmla="val 27778"/>
              <a:gd name="adj2" fmla="val 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b-NO" sz="2000">
              <a:solidFill>
                <a:srgbClr val="FFFFFF"/>
              </a:solidFill>
              <a:ea typeface="MS PGothic" pitchFamily="34" charset="-128"/>
            </a:endParaRPr>
          </a:p>
        </p:txBody>
      </p:sp>
      <p:grpSp>
        <p:nvGrpSpPr>
          <p:cNvPr id="98" name="Group 44"/>
          <p:cNvGrpSpPr>
            <a:grpSpLocks/>
          </p:cNvGrpSpPr>
          <p:nvPr/>
        </p:nvGrpSpPr>
        <p:grpSpPr bwMode="auto">
          <a:xfrm>
            <a:off x="1035050" y="4520583"/>
            <a:ext cx="460375" cy="460375"/>
            <a:chOff x="3294062" y="1631156"/>
            <a:chExt cx="460375" cy="460375"/>
          </a:xfrm>
        </p:grpSpPr>
        <p:sp>
          <p:nvSpPr>
            <p:cNvPr id="99"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headEnd/>
              <a:tailEnd/>
            </a:ln>
            <a:effectLst>
              <a:outerShdw dist="38100" dir="2700000" algn="tl" rotWithShape="0">
                <a:srgbClr val="808080">
                  <a:alpha val="39998"/>
                </a:srgbClr>
              </a:outerShdw>
            </a:effec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es-MX" sz="2000">
                <a:solidFill>
                  <a:srgbClr val="FFFFFF"/>
                </a:solidFill>
                <a:latin typeface="Calibri" panose="020F0502020204030204" pitchFamily="34" charset="0"/>
              </a:endParaRPr>
            </a:p>
          </p:txBody>
        </p:sp>
        <p:sp>
          <p:nvSpPr>
            <p:cNvPr id="100" name="Tekstboks 54"/>
            <p:cNvSpPr txBox="1">
              <a:spLocks noChangeArrowheads="1"/>
            </p:cNvSpPr>
            <p:nvPr/>
          </p:nvSpPr>
          <p:spPr bwMode="auto">
            <a:xfrm>
              <a:off x="3384000" y="1676400"/>
              <a:ext cx="314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es-MX" sz="2000">
                  <a:solidFill>
                    <a:srgbClr val="151616"/>
                  </a:solidFill>
                  <a:latin typeface="Calibri" panose="020F0502020204030204" pitchFamily="34" charset="0"/>
                </a:rPr>
                <a:t>2</a:t>
              </a:r>
            </a:p>
          </p:txBody>
        </p:sp>
      </p:grpSp>
      <p:sp>
        <p:nvSpPr>
          <p:cNvPr id="101" name="Rektangel 76"/>
          <p:cNvSpPr>
            <a:spLocks noChangeArrowheads="1"/>
          </p:cNvSpPr>
          <p:nvPr/>
        </p:nvSpPr>
        <p:spPr bwMode="auto">
          <a:xfrm>
            <a:off x="1000125" y="3976041"/>
            <a:ext cx="6956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s-MX" altLang="es-MX" b="1" noProof="1" smtClean="0">
                <a:solidFill>
                  <a:srgbClr val="FFFFFF"/>
                </a:solidFill>
                <a:ea typeface="ＭＳ Ｐゴシック" panose="020B0600070205080204" pitchFamily="34" charset="-128"/>
                <a:cs typeface="Arial" panose="020B0604020202020204" pitchFamily="34" charset="0"/>
              </a:rPr>
              <a:t>TC 215: Comité Técnico </a:t>
            </a:r>
            <a:r>
              <a:rPr lang="es-MX" altLang="es-MX" b="1" noProof="1">
                <a:solidFill>
                  <a:srgbClr val="FFFFFF"/>
                </a:solidFill>
                <a:ea typeface="ＭＳ Ｐゴシック" panose="020B0600070205080204" pitchFamily="34" charset="-128"/>
                <a:cs typeface="Arial" panose="020B0604020202020204" pitchFamily="34" charset="0"/>
              </a:rPr>
              <a:t>de Informática de la Salud (Health </a:t>
            </a:r>
            <a:r>
              <a:rPr lang="es-MX" altLang="es-MX" b="1" noProof="1" smtClean="0">
                <a:solidFill>
                  <a:srgbClr val="FFFFFF"/>
                </a:solidFill>
                <a:ea typeface="ＭＳ Ｐゴシック" panose="020B0600070205080204" pitchFamily="34" charset="-128"/>
                <a:cs typeface="Arial" panose="020B0604020202020204" pitchFamily="34" charset="0"/>
              </a:rPr>
              <a:t>Informatics)</a:t>
            </a:r>
            <a:endParaRPr lang="es-MX" altLang="es-MX" b="1" noProof="1">
              <a:solidFill>
                <a:srgbClr val="FFFFFF"/>
              </a:solidFill>
              <a:ea typeface="ＭＳ Ｐゴシック" panose="020B0600070205080204" pitchFamily="34" charset="-128"/>
              <a:cs typeface="Arial" panose="020B0604020202020204" pitchFamily="34" charset="0"/>
            </a:endParaRPr>
          </a:p>
        </p:txBody>
      </p:sp>
      <p:sp>
        <p:nvSpPr>
          <p:cNvPr id="109" name="Tekstboks 72"/>
          <p:cNvSpPr txBox="1">
            <a:spLocks noChangeArrowheads="1"/>
          </p:cNvSpPr>
          <p:nvPr/>
        </p:nvSpPr>
        <p:spPr bwMode="auto">
          <a:xfrm>
            <a:off x="1635125" y="4566620"/>
            <a:ext cx="624924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just" eaLnBrk="0" hangingPunct="0">
              <a:defRPr sz="1400">
                <a:latin typeface="Arial" panose="020B0604020202020204" pitchFamily="34" charset="0"/>
                <a:ea typeface="ＭＳ Ｐゴシック" panose="020B0600070205080204" pitchFamily="34" charset="-128"/>
              </a:defRPr>
            </a:lvl1pPr>
            <a:lvl2pPr marL="742950" indent="-285750" eaLnBrk="0" hangingPunct="0">
              <a:defRPr>
                <a:latin typeface="Arial" panose="020B0604020202020204" pitchFamily="34" charset="0"/>
                <a:ea typeface="ＭＳ Ｐゴシック" panose="020B0600070205080204" pitchFamily="34" charset="-128"/>
              </a:defRPr>
            </a:lvl2pPr>
            <a:lvl3pPr marL="1143000" indent="-228600" eaLnBrk="0" hangingPunct="0">
              <a:defRPr>
                <a:latin typeface="Arial" panose="020B0604020202020204" pitchFamily="34" charset="0"/>
                <a:ea typeface="ＭＳ Ｐゴシック" panose="020B0600070205080204" pitchFamily="34" charset="-128"/>
              </a:defRPr>
            </a:lvl3pPr>
            <a:lvl4pPr marL="1600200" indent="-228600" eaLnBrk="0" hangingPunct="0">
              <a:defRPr>
                <a:latin typeface="Arial" panose="020B0604020202020204" pitchFamily="34" charset="0"/>
                <a:ea typeface="ＭＳ Ｐゴシック" panose="020B0600070205080204" pitchFamily="34" charset="-128"/>
              </a:defRPr>
            </a:lvl4pPr>
            <a:lvl5pPr marL="2057400" indent="-228600" eaLnBrk="0" hangingPunct="0">
              <a:defRPr>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9pPr>
          </a:lstStyle>
          <a:p>
            <a:r>
              <a:rPr lang="es-MX" sz="1600" dirty="0" smtClean="0"/>
              <a:t>Los </a:t>
            </a:r>
            <a:r>
              <a:rPr lang="es-MX" sz="1600" dirty="0"/>
              <a:t>trabajos de SC 215 </a:t>
            </a:r>
            <a:r>
              <a:rPr lang="es-MX" sz="1600" dirty="0" smtClean="0"/>
              <a:t>tienen </a:t>
            </a:r>
            <a:r>
              <a:rPr lang="es-MX" sz="1600" dirty="0"/>
              <a:t>por objeto llevar a cabo las labores técnicas necesarias para dar debida atención y seguimiento a las publicaciones emitidas por el comité técnico 215 (TC 215) de Informática de la Salud (</a:t>
            </a:r>
            <a:r>
              <a:rPr lang="es-MX" sz="1600" dirty="0" err="1"/>
              <a:t>Health</a:t>
            </a:r>
            <a:r>
              <a:rPr lang="es-MX" sz="1600" dirty="0"/>
              <a:t> </a:t>
            </a:r>
            <a:r>
              <a:rPr lang="es-MX" sz="1600" dirty="0" err="1"/>
              <a:t>Informatics</a:t>
            </a:r>
            <a:r>
              <a:rPr lang="es-MX" sz="1600" dirty="0"/>
              <a:t> en inglés) que resulten relevantes para los Estados Unidos Mexicanos, en relación a la Informática de la Salud.</a:t>
            </a:r>
            <a:endParaRPr lang="da-DK" altLang="es-MX" sz="1600" dirty="0"/>
          </a:p>
        </p:txBody>
      </p:sp>
      <p:sp>
        <p:nvSpPr>
          <p:cNvPr id="110" name="Tekstboks 72"/>
          <p:cNvSpPr txBox="1">
            <a:spLocks noChangeArrowheads="1"/>
          </p:cNvSpPr>
          <p:nvPr/>
        </p:nvSpPr>
        <p:spPr bwMode="auto">
          <a:xfrm>
            <a:off x="1635125" y="1727517"/>
            <a:ext cx="6249243"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a:r>
              <a:rPr lang="es-MX" sz="1600" dirty="0" smtClean="0"/>
              <a:t>Subcomité </a:t>
            </a:r>
            <a:r>
              <a:rPr lang="es-MX" sz="1600" dirty="0"/>
              <a:t>Espejo ISO /  TC 215  - </a:t>
            </a:r>
            <a:r>
              <a:rPr lang="es-MX" sz="1600" dirty="0" err="1"/>
              <a:t>Health</a:t>
            </a:r>
            <a:r>
              <a:rPr lang="es-MX" sz="1600" dirty="0"/>
              <a:t> </a:t>
            </a:r>
            <a:r>
              <a:rPr lang="es-MX" sz="1600" dirty="0" err="1"/>
              <a:t>informatics</a:t>
            </a:r>
            <a:r>
              <a:rPr lang="es-MX" sz="1600" dirty="0"/>
              <a:t> </a:t>
            </a:r>
            <a:r>
              <a:rPr lang="es-MX" sz="1600" dirty="0" smtClean="0"/>
              <a:t>(SC </a:t>
            </a:r>
            <a:r>
              <a:rPr lang="es-MX" sz="1600" dirty="0"/>
              <a:t>215 "Informática de la Salud”), del Comité Mexicano para la atención de la ISO </a:t>
            </a:r>
            <a:r>
              <a:rPr lang="es-MX" sz="1600" dirty="0" smtClean="0"/>
              <a:t>(CMISO</a:t>
            </a:r>
            <a:r>
              <a:rPr lang="es-MX" sz="1600" dirty="0"/>
              <a:t>). El cual está bajo la responsabilidad del Organismo Nacional de Normalización denominado DNG, mismo que está reconocido por la Dirección General de Normas </a:t>
            </a:r>
            <a:r>
              <a:rPr lang="es-MX" sz="1600" dirty="0" smtClean="0"/>
              <a:t>(DGN</a:t>
            </a:r>
            <a:r>
              <a:rPr lang="es-MX" sz="1600" dirty="0"/>
              <a:t>) de la Secretaría de Economía </a:t>
            </a:r>
            <a:r>
              <a:rPr lang="es-MX" sz="1600" dirty="0" smtClean="0"/>
              <a:t>(SE</a:t>
            </a:r>
            <a:r>
              <a:rPr lang="es-MX" sz="1600" dirty="0"/>
              <a:t>) desde el 25 de septiembre de 1995, en las ramas de la Electrónica, las Tecnologías de la Información y las Telecomunicaciones.</a:t>
            </a:r>
          </a:p>
          <a:p>
            <a:pPr algn="just" eaLnBrk="1" hangingPunct="1"/>
            <a:endParaRPr lang="da-DK" altLang="es-MX" sz="1400" dirty="0">
              <a:solidFill>
                <a:srgbClr val="000000"/>
              </a:solidFill>
              <a:latin typeface="Calibri" panose="020F0502020204030204" pitchFamily="34" charset="0"/>
            </a:endParaRPr>
          </a:p>
        </p:txBody>
      </p:sp>
      <p:sp>
        <p:nvSpPr>
          <p:cNvPr id="19" name="CuadroTexto 18"/>
          <p:cNvSpPr txBox="1"/>
          <p:nvPr/>
        </p:nvSpPr>
        <p:spPr>
          <a:xfrm>
            <a:off x="755576" y="6165304"/>
            <a:ext cx="8387132" cy="738664"/>
          </a:xfrm>
          <a:prstGeom prst="rect">
            <a:avLst/>
          </a:prstGeom>
          <a:noFill/>
        </p:spPr>
        <p:txBody>
          <a:bodyPr wrap="square" rtlCol="0">
            <a:spAutoFit/>
          </a:bodyPr>
          <a:lstStyle/>
          <a:p>
            <a:r>
              <a:rPr lang="es-MX" sz="1400" dirty="0" smtClean="0"/>
              <a:t>Fuente: </a:t>
            </a:r>
            <a:r>
              <a:rPr lang="es-MX" sz="1400" dirty="0"/>
              <a:t>Fuente: Elaboración propia a partir de información publicad en http://www.economia.gob.mx/comunidad-negocios/competitividad-normatividad/normalizacion/normalizacion-internacional/iso</a:t>
            </a:r>
          </a:p>
        </p:txBody>
      </p:sp>
    </p:spTree>
    <p:extLst>
      <p:ext uri="{BB962C8B-B14F-4D97-AF65-F5344CB8AC3E}">
        <p14:creationId xmlns:p14="http://schemas.microsoft.com/office/powerpoint/2010/main" val="402572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3 Rectángulo"/>
          <p:cNvSpPr/>
          <p:nvPr/>
        </p:nvSpPr>
        <p:spPr>
          <a:xfrm>
            <a:off x="0" y="5157192"/>
            <a:ext cx="914270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 Título"/>
          <p:cNvSpPr>
            <a:spLocks noGrp="1"/>
          </p:cNvSpPr>
          <p:nvPr/>
        </p:nvSpPr>
        <p:spPr>
          <a:xfrm>
            <a:off x="2124721" y="202332"/>
            <a:ext cx="6562725" cy="562074"/>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2400" i="1" kern="120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vl2pPr algn="r" rtl="0" eaLnBrk="1" fontAlgn="base" hangingPunct="1">
              <a:spcBef>
                <a:spcPct val="0"/>
              </a:spcBef>
              <a:spcAft>
                <a:spcPct val="0"/>
              </a:spcAft>
              <a:defRPr sz="2400" i="1">
                <a:solidFill>
                  <a:schemeClr val="tx1"/>
                </a:solidFill>
                <a:latin typeface="Arial" charset="0"/>
                <a:cs typeface="Arial" charset="0"/>
              </a:defRPr>
            </a:lvl2pPr>
            <a:lvl3pPr algn="r" rtl="0" eaLnBrk="1" fontAlgn="base" hangingPunct="1">
              <a:spcBef>
                <a:spcPct val="0"/>
              </a:spcBef>
              <a:spcAft>
                <a:spcPct val="0"/>
              </a:spcAft>
              <a:defRPr sz="2400" i="1">
                <a:solidFill>
                  <a:schemeClr val="tx1"/>
                </a:solidFill>
                <a:latin typeface="Arial" charset="0"/>
                <a:cs typeface="Arial" charset="0"/>
              </a:defRPr>
            </a:lvl3pPr>
            <a:lvl4pPr algn="r" rtl="0" eaLnBrk="1" fontAlgn="base" hangingPunct="1">
              <a:spcBef>
                <a:spcPct val="0"/>
              </a:spcBef>
              <a:spcAft>
                <a:spcPct val="0"/>
              </a:spcAft>
              <a:defRPr sz="2400" i="1">
                <a:solidFill>
                  <a:schemeClr val="tx1"/>
                </a:solidFill>
                <a:latin typeface="Arial" charset="0"/>
                <a:cs typeface="Arial" charset="0"/>
              </a:defRPr>
            </a:lvl4pPr>
            <a:lvl5pPr algn="r" rtl="0" eaLnBrk="1" fontAlgn="base" hangingPunct="1">
              <a:spcBef>
                <a:spcPct val="0"/>
              </a:spcBef>
              <a:spcAft>
                <a:spcPct val="0"/>
              </a:spcAft>
              <a:defRPr sz="2400" i="1">
                <a:solidFill>
                  <a:schemeClr val="tx1"/>
                </a:solidFill>
                <a:latin typeface="Arial" charset="0"/>
                <a:cs typeface="Arial" charset="0"/>
              </a:defRPr>
            </a:lvl5pPr>
            <a:lvl6pPr marL="457200" algn="r" rtl="0" eaLnBrk="1" fontAlgn="base" hangingPunct="1">
              <a:spcBef>
                <a:spcPct val="0"/>
              </a:spcBef>
              <a:spcAft>
                <a:spcPct val="0"/>
              </a:spcAft>
              <a:defRPr sz="2400" i="1">
                <a:solidFill>
                  <a:schemeClr val="tx1"/>
                </a:solidFill>
                <a:latin typeface="Arial" charset="0"/>
                <a:cs typeface="Arial" charset="0"/>
              </a:defRPr>
            </a:lvl6pPr>
            <a:lvl7pPr marL="914400" algn="r" rtl="0" eaLnBrk="1" fontAlgn="base" hangingPunct="1">
              <a:spcBef>
                <a:spcPct val="0"/>
              </a:spcBef>
              <a:spcAft>
                <a:spcPct val="0"/>
              </a:spcAft>
              <a:defRPr sz="2400" i="1">
                <a:solidFill>
                  <a:schemeClr val="tx1"/>
                </a:solidFill>
                <a:latin typeface="Arial" charset="0"/>
                <a:cs typeface="Arial" charset="0"/>
              </a:defRPr>
            </a:lvl7pPr>
            <a:lvl8pPr marL="1371600" algn="r" rtl="0" eaLnBrk="1" fontAlgn="base" hangingPunct="1">
              <a:spcBef>
                <a:spcPct val="0"/>
              </a:spcBef>
              <a:spcAft>
                <a:spcPct val="0"/>
              </a:spcAft>
              <a:defRPr sz="2400" i="1">
                <a:solidFill>
                  <a:schemeClr val="tx1"/>
                </a:solidFill>
                <a:latin typeface="Arial" charset="0"/>
                <a:cs typeface="Arial" charset="0"/>
              </a:defRPr>
            </a:lvl8pPr>
            <a:lvl9pPr marL="1828800" algn="r" rtl="0" eaLnBrk="1" fontAlgn="base" hangingPunct="1">
              <a:spcBef>
                <a:spcPct val="0"/>
              </a:spcBef>
              <a:spcAft>
                <a:spcPct val="0"/>
              </a:spcAft>
              <a:defRPr sz="2400" i="1">
                <a:solidFill>
                  <a:schemeClr val="tx1"/>
                </a:solidFill>
                <a:latin typeface="Arial" charset="0"/>
                <a:cs typeface="Arial" charset="0"/>
              </a:defRPr>
            </a:lvl9pPr>
          </a:lstStyle>
          <a:p>
            <a:r>
              <a:rPr lang="es-MX" dirty="0" smtClean="0"/>
              <a:t>Alcance del TC 215 Informática de la Salud</a:t>
            </a:r>
            <a:endParaRPr lang="es-MX" dirty="0"/>
          </a:p>
        </p:txBody>
      </p:sp>
      <p:sp>
        <p:nvSpPr>
          <p:cNvPr id="18" name="Rounded Rectangle 33"/>
          <p:cNvSpPr>
            <a:spLocks noChangeArrowheads="1"/>
          </p:cNvSpPr>
          <p:nvPr/>
        </p:nvSpPr>
        <p:spPr bwMode="auto">
          <a:xfrm rot="16200000" flipH="1">
            <a:off x="2913648" y="-202235"/>
            <a:ext cx="3257974" cy="7351713"/>
          </a:xfrm>
          <a:prstGeom prst="roundRect">
            <a:avLst>
              <a:gd name="adj" fmla="val 7870"/>
            </a:avLst>
          </a:prstGeom>
          <a:solidFill>
            <a:srgbClr val="FFFFFF"/>
          </a:solidFill>
          <a:ln w="6350">
            <a:solidFill>
              <a:srgbClr val="D9D9D9"/>
            </a:solidFill>
            <a:round/>
            <a:headEnd/>
            <a:tailEnd/>
          </a:ln>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endParaRPr lang="nb-NO" altLang="es-MX" sz="2000">
              <a:solidFill>
                <a:srgbClr val="FFFFFF"/>
              </a:solidFill>
              <a:latin typeface="Calibri" panose="020F0502020204030204" pitchFamily="34" charset="0"/>
            </a:endParaRPr>
          </a:p>
        </p:txBody>
      </p:sp>
      <p:sp>
        <p:nvSpPr>
          <p:cNvPr id="19" name="Round Same Side Corner Rectangle 35"/>
          <p:cNvSpPr/>
          <p:nvPr/>
        </p:nvSpPr>
        <p:spPr>
          <a:xfrm>
            <a:off x="866775" y="1556793"/>
            <a:ext cx="7351713" cy="539834"/>
          </a:xfrm>
          <a:prstGeom prst="round2SameRect">
            <a:avLst>
              <a:gd name="adj1" fmla="val 27778"/>
              <a:gd name="adj2" fmla="val 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b-NO" sz="2000">
              <a:solidFill>
                <a:srgbClr val="FFFFFF"/>
              </a:solidFill>
              <a:ea typeface="MS PGothic" pitchFamily="34" charset="-128"/>
            </a:endParaRPr>
          </a:p>
        </p:txBody>
      </p:sp>
      <p:sp>
        <p:nvSpPr>
          <p:cNvPr id="23" name="Rektangel 76"/>
          <p:cNvSpPr>
            <a:spLocks noChangeArrowheads="1"/>
          </p:cNvSpPr>
          <p:nvPr/>
        </p:nvSpPr>
        <p:spPr bwMode="auto">
          <a:xfrm>
            <a:off x="1000125" y="1628800"/>
            <a:ext cx="69562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s-MX" sz="2400" b="1" dirty="0" smtClean="0">
                <a:solidFill>
                  <a:srgbClr val="FFFFFF"/>
                </a:solidFill>
                <a:ea typeface="ＭＳ Ｐゴシック" panose="020B0600070205080204" pitchFamily="34" charset="-128"/>
                <a:cs typeface="Arial" panose="020B0604020202020204" pitchFamily="34" charset="0"/>
              </a:rPr>
              <a:t>Alcance TC </a:t>
            </a:r>
            <a:r>
              <a:rPr lang="es-MX" sz="2400" b="1" dirty="0">
                <a:solidFill>
                  <a:srgbClr val="FFFFFF"/>
                </a:solidFill>
                <a:ea typeface="ＭＳ Ｐゴシック" panose="020B0600070205080204" pitchFamily="34" charset="-128"/>
                <a:cs typeface="Arial" panose="020B0604020202020204" pitchFamily="34" charset="0"/>
              </a:rPr>
              <a:t>215  - "Informática de la Salud”</a:t>
            </a:r>
            <a:endParaRPr lang="es-MX" altLang="es-MX" sz="2400" b="1" noProof="1">
              <a:solidFill>
                <a:srgbClr val="FFFFFF"/>
              </a:solidFill>
              <a:ea typeface="ＭＳ Ｐゴシック" panose="020B0600070205080204" pitchFamily="34" charset="-128"/>
              <a:cs typeface="Arial" panose="020B0604020202020204" pitchFamily="34" charset="0"/>
            </a:endParaRPr>
          </a:p>
        </p:txBody>
      </p:sp>
      <p:sp>
        <p:nvSpPr>
          <p:cNvPr id="24" name="Tekstboks 72"/>
          <p:cNvSpPr txBox="1">
            <a:spLocks noChangeArrowheads="1"/>
          </p:cNvSpPr>
          <p:nvPr/>
        </p:nvSpPr>
        <p:spPr bwMode="auto">
          <a:xfrm>
            <a:off x="1187625" y="2325648"/>
            <a:ext cx="6696744"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just"/>
            <a:r>
              <a:rPr lang="es-MX" sz="2000" dirty="0"/>
              <a:t>TC215 produce estándares internacionales, reportes técnicos y especificaciones técnicas que son relevantes para las necesidades de muchas naciones. Así como cada nación es única en su propia forma, existe una sola realidad que es compartida por casi la totalidad de la comunidad internacional, que es el reto de entregar y gestionar servicios de salud de alta calidad accesibles para todos los ciudadanos del planeta.</a:t>
            </a:r>
          </a:p>
          <a:p>
            <a:pPr algn="just" eaLnBrk="1" hangingPunct="1"/>
            <a:endParaRPr lang="da-DK" altLang="es-MX" dirty="0">
              <a:solidFill>
                <a:srgbClr val="000000"/>
              </a:solidFill>
              <a:latin typeface="Calibri" panose="020F0502020204030204" pitchFamily="34" charset="0"/>
            </a:endParaRPr>
          </a:p>
        </p:txBody>
      </p:sp>
      <p:sp>
        <p:nvSpPr>
          <p:cNvPr id="8" name="CuadroTexto 7"/>
          <p:cNvSpPr txBox="1"/>
          <p:nvPr/>
        </p:nvSpPr>
        <p:spPr>
          <a:xfrm>
            <a:off x="755576" y="6165304"/>
            <a:ext cx="8387132" cy="738664"/>
          </a:xfrm>
          <a:prstGeom prst="rect">
            <a:avLst/>
          </a:prstGeom>
          <a:noFill/>
        </p:spPr>
        <p:txBody>
          <a:bodyPr wrap="square" rtlCol="0">
            <a:spAutoFit/>
          </a:bodyPr>
          <a:lstStyle/>
          <a:p>
            <a:r>
              <a:rPr lang="es-MX" sz="1400" dirty="0" smtClean="0"/>
              <a:t>Fuente</a:t>
            </a:r>
            <a:r>
              <a:rPr lang="es-MX" sz="1400" dirty="0"/>
              <a:t>: Elaboración propia a partir de información publicad en http://isotc.iso.org/livelink/livelink/fetch/2000/2122/687806/ISO_TC_215__Health_informatics_.pdf?nodeid=1001750&amp;vernum=-2</a:t>
            </a:r>
          </a:p>
        </p:txBody>
      </p:sp>
    </p:spTree>
    <p:extLst>
      <p:ext uri="{BB962C8B-B14F-4D97-AF65-F5344CB8AC3E}">
        <p14:creationId xmlns:p14="http://schemas.microsoft.com/office/powerpoint/2010/main" val="4151421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3 Rectángulo"/>
          <p:cNvSpPr/>
          <p:nvPr/>
        </p:nvSpPr>
        <p:spPr>
          <a:xfrm>
            <a:off x="0" y="5157192"/>
            <a:ext cx="914270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 Título"/>
          <p:cNvSpPr>
            <a:spLocks noGrp="1"/>
          </p:cNvSpPr>
          <p:nvPr/>
        </p:nvSpPr>
        <p:spPr>
          <a:xfrm>
            <a:off x="2124721" y="202332"/>
            <a:ext cx="6562725" cy="562074"/>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2400" i="1" kern="120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vl2pPr algn="r" rtl="0" eaLnBrk="1" fontAlgn="base" hangingPunct="1">
              <a:spcBef>
                <a:spcPct val="0"/>
              </a:spcBef>
              <a:spcAft>
                <a:spcPct val="0"/>
              </a:spcAft>
              <a:defRPr sz="2400" i="1">
                <a:solidFill>
                  <a:schemeClr val="tx1"/>
                </a:solidFill>
                <a:latin typeface="Arial" charset="0"/>
                <a:cs typeface="Arial" charset="0"/>
              </a:defRPr>
            </a:lvl2pPr>
            <a:lvl3pPr algn="r" rtl="0" eaLnBrk="1" fontAlgn="base" hangingPunct="1">
              <a:spcBef>
                <a:spcPct val="0"/>
              </a:spcBef>
              <a:spcAft>
                <a:spcPct val="0"/>
              </a:spcAft>
              <a:defRPr sz="2400" i="1">
                <a:solidFill>
                  <a:schemeClr val="tx1"/>
                </a:solidFill>
                <a:latin typeface="Arial" charset="0"/>
                <a:cs typeface="Arial" charset="0"/>
              </a:defRPr>
            </a:lvl3pPr>
            <a:lvl4pPr algn="r" rtl="0" eaLnBrk="1" fontAlgn="base" hangingPunct="1">
              <a:spcBef>
                <a:spcPct val="0"/>
              </a:spcBef>
              <a:spcAft>
                <a:spcPct val="0"/>
              </a:spcAft>
              <a:defRPr sz="2400" i="1">
                <a:solidFill>
                  <a:schemeClr val="tx1"/>
                </a:solidFill>
                <a:latin typeface="Arial" charset="0"/>
                <a:cs typeface="Arial" charset="0"/>
              </a:defRPr>
            </a:lvl4pPr>
            <a:lvl5pPr algn="r" rtl="0" eaLnBrk="1" fontAlgn="base" hangingPunct="1">
              <a:spcBef>
                <a:spcPct val="0"/>
              </a:spcBef>
              <a:spcAft>
                <a:spcPct val="0"/>
              </a:spcAft>
              <a:defRPr sz="2400" i="1">
                <a:solidFill>
                  <a:schemeClr val="tx1"/>
                </a:solidFill>
                <a:latin typeface="Arial" charset="0"/>
                <a:cs typeface="Arial" charset="0"/>
              </a:defRPr>
            </a:lvl5pPr>
            <a:lvl6pPr marL="457200" algn="r" rtl="0" eaLnBrk="1" fontAlgn="base" hangingPunct="1">
              <a:spcBef>
                <a:spcPct val="0"/>
              </a:spcBef>
              <a:spcAft>
                <a:spcPct val="0"/>
              </a:spcAft>
              <a:defRPr sz="2400" i="1">
                <a:solidFill>
                  <a:schemeClr val="tx1"/>
                </a:solidFill>
                <a:latin typeface="Arial" charset="0"/>
                <a:cs typeface="Arial" charset="0"/>
              </a:defRPr>
            </a:lvl6pPr>
            <a:lvl7pPr marL="914400" algn="r" rtl="0" eaLnBrk="1" fontAlgn="base" hangingPunct="1">
              <a:spcBef>
                <a:spcPct val="0"/>
              </a:spcBef>
              <a:spcAft>
                <a:spcPct val="0"/>
              </a:spcAft>
              <a:defRPr sz="2400" i="1">
                <a:solidFill>
                  <a:schemeClr val="tx1"/>
                </a:solidFill>
                <a:latin typeface="Arial" charset="0"/>
                <a:cs typeface="Arial" charset="0"/>
              </a:defRPr>
            </a:lvl7pPr>
            <a:lvl8pPr marL="1371600" algn="r" rtl="0" eaLnBrk="1" fontAlgn="base" hangingPunct="1">
              <a:spcBef>
                <a:spcPct val="0"/>
              </a:spcBef>
              <a:spcAft>
                <a:spcPct val="0"/>
              </a:spcAft>
              <a:defRPr sz="2400" i="1">
                <a:solidFill>
                  <a:schemeClr val="tx1"/>
                </a:solidFill>
                <a:latin typeface="Arial" charset="0"/>
                <a:cs typeface="Arial" charset="0"/>
              </a:defRPr>
            </a:lvl8pPr>
            <a:lvl9pPr marL="1828800" algn="r" rtl="0" eaLnBrk="1" fontAlgn="base" hangingPunct="1">
              <a:spcBef>
                <a:spcPct val="0"/>
              </a:spcBef>
              <a:spcAft>
                <a:spcPct val="0"/>
              </a:spcAft>
              <a:defRPr sz="2400" i="1">
                <a:solidFill>
                  <a:schemeClr val="tx1"/>
                </a:solidFill>
                <a:latin typeface="Arial" charset="0"/>
                <a:cs typeface="Arial" charset="0"/>
              </a:defRPr>
            </a:lvl9pPr>
          </a:lstStyle>
          <a:p>
            <a:r>
              <a:rPr lang="es-MX" dirty="0" smtClean="0"/>
              <a:t>Campos de Conocimiento del TC 215 </a:t>
            </a:r>
            <a:endParaRPr lang="es-MX" dirty="0"/>
          </a:p>
        </p:txBody>
      </p:sp>
      <p:sp>
        <p:nvSpPr>
          <p:cNvPr id="18" name="Rounded Rectangle 33"/>
          <p:cNvSpPr>
            <a:spLocks noChangeArrowheads="1"/>
          </p:cNvSpPr>
          <p:nvPr/>
        </p:nvSpPr>
        <p:spPr bwMode="auto">
          <a:xfrm rot="16200000" flipH="1">
            <a:off x="2168018" y="111347"/>
            <a:ext cx="4749235" cy="7351713"/>
          </a:xfrm>
          <a:prstGeom prst="roundRect">
            <a:avLst>
              <a:gd name="adj" fmla="val 7870"/>
            </a:avLst>
          </a:prstGeom>
          <a:solidFill>
            <a:srgbClr val="FFFFFF"/>
          </a:solidFill>
          <a:ln w="6350">
            <a:solidFill>
              <a:srgbClr val="D9D9D9"/>
            </a:solidFill>
            <a:round/>
            <a:headEnd/>
            <a:tailEnd/>
          </a:ln>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endParaRPr lang="nb-NO" altLang="es-MX" sz="2000">
              <a:solidFill>
                <a:srgbClr val="FFFFFF"/>
              </a:solidFill>
              <a:latin typeface="Calibri" panose="020F0502020204030204" pitchFamily="34" charset="0"/>
            </a:endParaRPr>
          </a:p>
        </p:txBody>
      </p:sp>
      <p:sp>
        <p:nvSpPr>
          <p:cNvPr id="19" name="Round Same Side Corner Rectangle 35"/>
          <p:cNvSpPr/>
          <p:nvPr/>
        </p:nvSpPr>
        <p:spPr>
          <a:xfrm>
            <a:off x="866775" y="1124744"/>
            <a:ext cx="7351713" cy="539834"/>
          </a:xfrm>
          <a:prstGeom prst="round2SameRect">
            <a:avLst>
              <a:gd name="adj1" fmla="val 27778"/>
              <a:gd name="adj2" fmla="val 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b-NO" sz="2000">
              <a:solidFill>
                <a:srgbClr val="FFFFFF"/>
              </a:solidFill>
              <a:ea typeface="MS PGothic" pitchFamily="34" charset="-128"/>
            </a:endParaRPr>
          </a:p>
        </p:txBody>
      </p:sp>
      <p:sp>
        <p:nvSpPr>
          <p:cNvPr id="23" name="Rektangel 76"/>
          <p:cNvSpPr>
            <a:spLocks noChangeArrowheads="1"/>
          </p:cNvSpPr>
          <p:nvPr/>
        </p:nvSpPr>
        <p:spPr bwMode="auto">
          <a:xfrm>
            <a:off x="1000125" y="1196751"/>
            <a:ext cx="69562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s-MX" sz="2400" b="1" dirty="0" smtClean="0">
                <a:solidFill>
                  <a:srgbClr val="FFFFFF"/>
                </a:solidFill>
                <a:ea typeface="ＭＳ Ｐゴシック" panose="020B0600070205080204" pitchFamily="34" charset="-128"/>
                <a:cs typeface="Arial" panose="020B0604020202020204" pitchFamily="34" charset="0"/>
              </a:rPr>
              <a:t>Campos del Conocimiento  TC 215</a:t>
            </a:r>
            <a:endParaRPr lang="es-MX" altLang="es-MX" sz="2400" b="1" noProof="1">
              <a:solidFill>
                <a:srgbClr val="FFFFFF"/>
              </a:solidFill>
              <a:ea typeface="ＭＳ Ｐゴシック" panose="020B0600070205080204" pitchFamily="34" charset="-128"/>
              <a:cs typeface="Arial" panose="020B0604020202020204" pitchFamily="34" charset="0"/>
            </a:endParaRPr>
          </a:p>
        </p:txBody>
      </p:sp>
      <p:sp>
        <p:nvSpPr>
          <p:cNvPr id="24" name="Tekstboks 72"/>
          <p:cNvSpPr txBox="1">
            <a:spLocks noChangeArrowheads="1"/>
          </p:cNvSpPr>
          <p:nvPr/>
        </p:nvSpPr>
        <p:spPr bwMode="auto">
          <a:xfrm>
            <a:off x="1187625" y="1893599"/>
            <a:ext cx="669674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indent="-342900" algn="just">
              <a:buFont typeface="Wingdings" panose="05000000000000000000" pitchFamily="2" charset="2"/>
              <a:buChar char="ü"/>
            </a:pPr>
            <a:r>
              <a:rPr lang="es-MX" sz="2000" dirty="0" smtClean="0"/>
              <a:t>Arquitectura empresarial</a:t>
            </a:r>
          </a:p>
          <a:p>
            <a:pPr marL="342900" indent="-342900" algn="just">
              <a:buFont typeface="Wingdings" panose="05000000000000000000" pitchFamily="2" charset="2"/>
              <a:buChar char="ü"/>
            </a:pPr>
            <a:r>
              <a:rPr lang="es-MX" sz="2000" dirty="0" smtClean="0"/>
              <a:t>Terminología</a:t>
            </a:r>
          </a:p>
          <a:p>
            <a:pPr marL="342900" indent="-342900" algn="just">
              <a:buFont typeface="Wingdings" panose="05000000000000000000" pitchFamily="2" charset="2"/>
              <a:buChar char="ü"/>
            </a:pPr>
            <a:r>
              <a:rPr lang="es-MX" sz="2000" dirty="0" smtClean="0"/>
              <a:t>Registros </a:t>
            </a:r>
            <a:r>
              <a:rPr lang="es-MX" sz="2000" dirty="0"/>
              <a:t>electrónicos e </a:t>
            </a:r>
            <a:r>
              <a:rPr lang="es-MX" sz="2000" dirty="0" smtClean="0"/>
              <a:t>interoperabilidad</a:t>
            </a:r>
          </a:p>
          <a:p>
            <a:pPr marL="342900" indent="-342900" algn="just">
              <a:buFont typeface="Wingdings" panose="05000000000000000000" pitchFamily="2" charset="2"/>
              <a:buChar char="ü"/>
            </a:pPr>
            <a:r>
              <a:rPr lang="es-MX" sz="2000" dirty="0"/>
              <a:t>M</a:t>
            </a:r>
            <a:r>
              <a:rPr lang="es-MX" sz="2000" dirty="0" smtClean="0"/>
              <a:t>edicina tradicional</a:t>
            </a:r>
          </a:p>
          <a:p>
            <a:pPr marL="342900" indent="-342900" algn="just">
              <a:buFont typeface="Wingdings" panose="05000000000000000000" pitchFamily="2" charset="2"/>
              <a:buChar char="ü"/>
            </a:pPr>
            <a:r>
              <a:rPr lang="es-MX" sz="2000" dirty="0"/>
              <a:t>F</a:t>
            </a:r>
            <a:r>
              <a:rPr lang="es-MX" sz="2000" dirty="0" smtClean="0"/>
              <a:t>armacia </a:t>
            </a:r>
            <a:r>
              <a:rPr lang="es-MX" sz="2000" dirty="0"/>
              <a:t>y negocios de la </a:t>
            </a:r>
            <a:r>
              <a:rPr lang="es-MX" sz="2000" dirty="0" smtClean="0"/>
              <a:t>medicina</a:t>
            </a:r>
          </a:p>
          <a:p>
            <a:pPr marL="342900" indent="-342900" algn="just">
              <a:buFont typeface="Wingdings" panose="05000000000000000000" pitchFamily="2" charset="2"/>
              <a:buChar char="ü"/>
            </a:pPr>
            <a:r>
              <a:rPr lang="es-MX" sz="2000" dirty="0" smtClean="0"/>
              <a:t>Seguridad </a:t>
            </a:r>
            <a:r>
              <a:rPr lang="es-MX" sz="2000" dirty="0"/>
              <a:t>de la </a:t>
            </a:r>
            <a:r>
              <a:rPr lang="es-MX" sz="2000" dirty="0" smtClean="0"/>
              <a:t>información</a:t>
            </a:r>
          </a:p>
          <a:p>
            <a:pPr marL="342900" indent="-342900" algn="just">
              <a:buFont typeface="Wingdings" panose="05000000000000000000" pitchFamily="2" charset="2"/>
              <a:buChar char="ü"/>
            </a:pPr>
            <a:r>
              <a:rPr lang="es-MX" sz="2000" dirty="0" smtClean="0"/>
              <a:t>Dispositivos médicos</a:t>
            </a:r>
          </a:p>
          <a:p>
            <a:pPr marL="342900" indent="-342900" algn="just">
              <a:buFont typeface="Wingdings" panose="05000000000000000000" pitchFamily="2" charset="2"/>
              <a:buChar char="ü"/>
            </a:pPr>
            <a:r>
              <a:rPr lang="es-MX" sz="2000" dirty="0" smtClean="0"/>
              <a:t>Gestión </a:t>
            </a:r>
            <a:r>
              <a:rPr lang="es-MX" sz="2000" dirty="0"/>
              <a:t>de riesgos del paciente en el uso de dispositivos médicos.</a:t>
            </a:r>
            <a:endParaRPr lang="da-DK" altLang="es-MX" dirty="0">
              <a:solidFill>
                <a:srgbClr val="000000"/>
              </a:solidFill>
              <a:latin typeface="Calibri" panose="020F0502020204030204" pitchFamily="34" charset="0"/>
            </a:endParaRPr>
          </a:p>
        </p:txBody>
      </p:sp>
      <p:sp>
        <p:nvSpPr>
          <p:cNvPr id="2" name="Rectángulo 1"/>
          <p:cNvSpPr/>
          <p:nvPr/>
        </p:nvSpPr>
        <p:spPr>
          <a:xfrm>
            <a:off x="1259632" y="4869159"/>
            <a:ext cx="6768752" cy="1292662"/>
          </a:xfrm>
          <a:prstGeom prst="rect">
            <a:avLst/>
          </a:prstGeom>
        </p:spPr>
        <p:txBody>
          <a:bodyPr wrap="square">
            <a:spAutoFit/>
          </a:bodyPr>
          <a:lstStyle/>
          <a:p>
            <a:r>
              <a:rPr lang="es-MX" b="1" dirty="0" smtClean="0">
                <a:solidFill>
                  <a:srgbClr val="404040"/>
                </a:solidFill>
                <a:latin typeface="Helvetica Neue"/>
              </a:rPr>
              <a:t>Organizaciones en colaboración con TC215 (liaison):</a:t>
            </a:r>
          </a:p>
          <a:p>
            <a:endParaRPr lang="es-MX" b="1" dirty="0">
              <a:solidFill>
                <a:srgbClr val="404040"/>
              </a:solidFill>
              <a:latin typeface="Helvetica Neue"/>
            </a:endParaRPr>
          </a:p>
          <a:p>
            <a:r>
              <a:rPr lang="es-MX" sz="2000" dirty="0" smtClean="0"/>
              <a:t>CDISC</a:t>
            </a:r>
            <a:r>
              <a:rPr lang="es-MX" sz="2000" dirty="0"/>
              <a:t>, COCIR, </a:t>
            </a:r>
            <a:r>
              <a:rPr lang="es-MX" sz="2100" b="1" dirty="0"/>
              <a:t>DICOM</a:t>
            </a:r>
            <a:r>
              <a:rPr lang="es-MX" sz="2000" dirty="0"/>
              <a:t>, EFPIA, </a:t>
            </a:r>
            <a:r>
              <a:rPr lang="es-MX" sz="2100" b="1" dirty="0"/>
              <a:t>GS1</a:t>
            </a:r>
            <a:r>
              <a:rPr lang="es-MX" sz="2000" dirty="0"/>
              <a:t>, HON, ICN, </a:t>
            </a:r>
            <a:r>
              <a:rPr lang="es-MX" sz="2100" b="1" dirty="0"/>
              <a:t>IHE</a:t>
            </a:r>
            <a:r>
              <a:rPr lang="es-MX" sz="2000" dirty="0"/>
              <a:t>, </a:t>
            </a:r>
            <a:r>
              <a:rPr lang="es-MX" sz="2100" b="1" dirty="0"/>
              <a:t>IHTSDO</a:t>
            </a:r>
            <a:r>
              <a:rPr lang="es-MX" sz="2000" dirty="0"/>
              <a:t>, </a:t>
            </a:r>
            <a:endParaRPr lang="es-MX" sz="2000" dirty="0" smtClean="0"/>
          </a:p>
          <a:p>
            <a:r>
              <a:rPr lang="es-MX" sz="2000" dirty="0" smtClean="0"/>
              <a:t>IMIA,</a:t>
            </a:r>
            <a:r>
              <a:rPr lang="es-MX" sz="2000" dirty="0"/>
              <a:t> </a:t>
            </a:r>
            <a:r>
              <a:rPr lang="es-MX" sz="2000" dirty="0" smtClean="0"/>
              <a:t>INLAC</a:t>
            </a:r>
            <a:r>
              <a:rPr lang="es-MX" sz="2000" dirty="0"/>
              <a:t>, </a:t>
            </a:r>
            <a:r>
              <a:rPr lang="es-MX" sz="2100" b="1" dirty="0"/>
              <a:t>ITU</a:t>
            </a:r>
            <a:r>
              <a:rPr lang="es-MX" sz="2000" dirty="0"/>
              <a:t>, UNECE, </a:t>
            </a:r>
            <a:r>
              <a:rPr lang="es-MX" sz="2100" b="1" dirty="0"/>
              <a:t>WHO</a:t>
            </a:r>
            <a:r>
              <a:rPr lang="es-MX" sz="2000" dirty="0" smtClean="0"/>
              <a:t>, WONCA</a:t>
            </a:r>
            <a:r>
              <a:rPr lang="es-MX" sz="2000" dirty="0"/>
              <a:t>, </a:t>
            </a:r>
            <a:r>
              <a:rPr lang="es-MX" sz="2100" b="1" dirty="0"/>
              <a:t>HL7</a:t>
            </a:r>
            <a:r>
              <a:rPr lang="es-MX" sz="2000" dirty="0"/>
              <a:t>, </a:t>
            </a:r>
            <a:r>
              <a:rPr lang="es-MX" sz="2100" b="1" dirty="0" smtClean="0"/>
              <a:t>IEEE</a:t>
            </a:r>
            <a:endParaRPr lang="es-MX" sz="2100" b="1" dirty="0"/>
          </a:p>
        </p:txBody>
      </p:sp>
      <p:sp>
        <p:nvSpPr>
          <p:cNvPr id="9" name="CuadroTexto 8"/>
          <p:cNvSpPr txBox="1"/>
          <p:nvPr/>
        </p:nvSpPr>
        <p:spPr>
          <a:xfrm>
            <a:off x="755576" y="6290156"/>
            <a:ext cx="8387132" cy="523220"/>
          </a:xfrm>
          <a:prstGeom prst="rect">
            <a:avLst/>
          </a:prstGeom>
          <a:noFill/>
        </p:spPr>
        <p:txBody>
          <a:bodyPr wrap="square" rtlCol="0">
            <a:spAutoFit/>
          </a:bodyPr>
          <a:lstStyle/>
          <a:p>
            <a:r>
              <a:rPr lang="es-MX" sz="1400" dirty="0" smtClean="0"/>
              <a:t>Fuente: </a:t>
            </a:r>
            <a:r>
              <a:rPr lang="es-MX" sz="1400" dirty="0"/>
              <a:t>Fuente: Elaboración propia a partir de información publicad en http://www.iso.org/iso/iso_technical_committee?commid=54960</a:t>
            </a:r>
          </a:p>
        </p:txBody>
      </p:sp>
    </p:spTree>
    <p:extLst>
      <p:ext uri="{BB962C8B-B14F-4D97-AF65-F5344CB8AC3E}">
        <p14:creationId xmlns:p14="http://schemas.microsoft.com/office/powerpoint/2010/main" val="17684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053" y="216362"/>
            <a:ext cx="8907182" cy="296288"/>
          </a:xfrm>
        </p:spPr>
        <p:txBody>
          <a:bodyPr vert="horz" lIns="91440" tIns="45720" rIns="91440" bIns="45720" rtlCol="0" anchor="b">
            <a:noAutofit/>
          </a:bodyPr>
          <a:lstStyle/>
          <a:p>
            <a:pPr algn="r" fontAlgn="base">
              <a:spcAft>
                <a:spcPct val="0"/>
              </a:spcAft>
            </a:pPr>
            <a:r>
              <a:rPr lang="es-MX" sz="2400" i="1" dirty="0" smtClean="0">
                <a:effectLst>
                  <a:outerShdw blurRad="38100" dist="38100" dir="2700000" algn="tl">
                    <a:srgbClr val="000000">
                      <a:alpha val="43137"/>
                    </a:srgbClr>
                  </a:outerShdw>
                </a:effectLst>
                <a:latin typeface="Arial" pitchFamily="34" charset="0"/>
                <a:cs typeface="Arial" pitchFamily="34" charset="0"/>
              </a:rPr>
              <a:t>Productos de la Informática de la Salud – Satisfacer al cliente</a:t>
            </a:r>
            <a:endParaRPr lang="es-MX" sz="2400" i="1" dirty="0">
              <a:effectLst>
                <a:outerShdw blurRad="38100" dist="38100" dir="2700000" algn="tl">
                  <a:srgbClr val="000000">
                    <a:alpha val="43137"/>
                  </a:srgbClr>
                </a:outerShdw>
              </a:effectLst>
              <a:latin typeface="Arial" pitchFamily="34" charset="0"/>
              <a:cs typeface="Arial" pitchFamily="34" charset="0"/>
            </a:endParaRPr>
          </a:p>
        </p:txBody>
      </p:sp>
      <p:grpSp>
        <p:nvGrpSpPr>
          <p:cNvPr id="54" name="Gruppe 46"/>
          <p:cNvGrpSpPr>
            <a:grpSpLocks/>
          </p:cNvGrpSpPr>
          <p:nvPr/>
        </p:nvGrpSpPr>
        <p:grpSpPr bwMode="auto">
          <a:xfrm>
            <a:off x="1881851" y="1000655"/>
            <a:ext cx="5165926" cy="5771072"/>
            <a:chOff x="814985" y="1777620"/>
            <a:chExt cx="3315055" cy="3936745"/>
          </a:xfrm>
        </p:grpSpPr>
        <p:grpSp>
          <p:nvGrpSpPr>
            <p:cNvPr id="55" name="Gruppe 86"/>
            <p:cNvGrpSpPr>
              <a:grpSpLocks/>
            </p:cNvGrpSpPr>
            <p:nvPr/>
          </p:nvGrpSpPr>
          <p:grpSpPr bwMode="auto">
            <a:xfrm>
              <a:off x="814985" y="1777620"/>
              <a:ext cx="3315055" cy="3298734"/>
              <a:chOff x="3725842" y="1574800"/>
              <a:chExt cx="1697058" cy="1689071"/>
            </a:xfrm>
          </p:grpSpPr>
          <p:sp>
            <p:nvSpPr>
              <p:cNvPr id="57" name="Ellipse 38"/>
              <p:cNvSpPr>
                <a:spLocks noChangeArrowheads="1"/>
              </p:cNvSpPr>
              <p:nvPr/>
            </p:nvSpPr>
            <p:spPr bwMode="auto">
              <a:xfrm>
                <a:off x="3734085" y="1574800"/>
                <a:ext cx="1688815" cy="1689071"/>
              </a:xfrm>
              <a:prstGeom prst="ellipse">
                <a:avLst/>
              </a:prstGeom>
              <a:solidFill>
                <a:srgbClr val="999999"/>
              </a:soli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panose="020B0604020202020204" pitchFamily="34" charset="0"/>
                  <a:cs typeface="Arial" panose="020B0604020202020204" pitchFamily="34" charset="0"/>
                </a:endParaRPr>
              </a:p>
            </p:txBody>
          </p:sp>
          <p:grpSp>
            <p:nvGrpSpPr>
              <p:cNvPr id="58" name="Gruppe 53"/>
              <p:cNvGrpSpPr>
                <a:grpSpLocks/>
              </p:cNvGrpSpPr>
              <p:nvPr/>
            </p:nvGrpSpPr>
            <p:grpSpPr bwMode="auto">
              <a:xfrm>
                <a:off x="3725842" y="1574800"/>
                <a:ext cx="1696027" cy="1689071"/>
                <a:chOff x="209212" y="1574800"/>
                <a:chExt cx="1696027" cy="1689071"/>
              </a:xfrm>
            </p:grpSpPr>
            <p:sp>
              <p:nvSpPr>
                <p:cNvPr id="59" name="Ellipse 40"/>
                <p:cNvSpPr>
                  <a:spLocks noChangeArrowheads="1"/>
                </p:cNvSpPr>
                <p:nvPr/>
              </p:nvSpPr>
              <p:spPr bwMode="auto">
                <a:xfrm>
                  <a:off x="216425" y="1574800"/>
                  <a:ext cx="1688814" cy="1689071"/>
                </a:xfrm>
                <a:prstGeom prst="ellipse">
                  <a:avLst/>
                </a:prstGeom>
                <a:noFill/>
                <a:ln w="6350">
                  <a:solidFill>
                    <a:srgbClr val="E7E6E6"/>
                  </a:solid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panose="020B0604020202020204" pitchFamily="34" charset="0"/>
                    <a:cs typeface="Arial" panose="020B0604020202020204" pitchFamily="34" charset="0"/>
                  </a:endParaRPr>
                </a:p>
              </p:txBody>
            </p:sp>
            <p:sp>
              <p:nvSpPr>
                <p:cNvPr id="60" name="Måne 43"/>
                <p:cNvSpPr/>
                <p:nvPr/>
              </p:nvSpPr>
              <p:spPr bwMode="auto">
                <a:xfrm rot="16552097">
                  <a:off x="649759" y="2090726"/>
                  <a:ext cx="730642" cy="1611736"/>
                </a:xfrm>
                <a:prstGeom prst="moon">
                  <a:avLst>
                    <a:gd name="adj" fmla="val 8311"/>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grpSp>
        <p:sp>
          <p:nvSpPr>
            <p:cNvPr id="56" name="Ellipse 45"/>
            <p:cNvSpPr/>
            <p:nvPr/>
          </p:nvSpPr>
          <p:spPr bwMode="auto">
            <a:xfrm>
              <a:off x="977265" y="5338534"/>
              <a:ext cx="2873375" cy="375831"/>
            </a:xfrm>
            <a:prstGeom prst="ellipse">
              <a:avLst/>
            </a:prstGeom>
            <a:gradFill flip="none" rotWithShape="1">
              <a:gsLst>
                <a:gs pos="24000">
                  <a:sysClr val="windowText" lastClr="000000">
                    <a:alpha val="22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61" name="Cirkulær pil 73"/>
          <p:cNvSpPr>
            <a:spLocks noChangeArrowheads="1"/>
          </p:cNvSpPr>
          <p:nvPr/>
        </p:nvSpPr>
        <p:spPr bwMode="auto">
          <a:xfrm rot="4252979" flipV="1">
            <a:off x="2252364" y="3133431"/>
            <a:ext cx="2028822" cy="2085998"/>
          </a:xfrm>
          <a:custGeom>
            <a:avLst/>
            <a:gdLst>
              <a:gd name="T0" fmla="*/ 1471146 w 3715966"/>
              <a:gd name="T1" fmla="*/ 717102 h 3715966"/>
              <a:gd name="T2" fmla="*/ 3639640 w 3715966"/>
              <a:gd name="T3" fmla="*/ 1420152 h 3715966"/>
              <a:gd name="T4" fmla="*/ 3062282 w 3715966"/>
              <a:gd name="T5" fmla="*/ 1827746 h 3715966"/>
              <a:gd name="T6" fmla="*/ 2333444 w 3715966"/>
              <a:gd name="T7" fmla="*/ 1452948 h 3715966"/>
              <a:gd name="T8" fmla="*/ 11796480 60000 65536"/>
              <a:gd name="T9" fmla="*/ 0 60000 65536"/>
              <a:gd name="T10" fmla="*/ 5898240 60000 65536"/>
              <a:gd name="T11" fmla="*/ 11796480 60000 65536"/>
              <a:gd name="T12" fmla="*/ 732234 w 3715966"/>
              <a:gd name="T13" fmla="*/ 732233 h 3715966"/>
              <a:gd name="T14" fmla="*/ 2983732 w 3715966"/>
              <a:gd name="T15" fmla="*/ 2983733 h 3715966"/>
            </a:gdLst>
            <a:ahLst/>
            <a:cxnLst>
              <a:cxn ang="T8">
                <a:pos x="T0" y="T1"/>
              </a:cxn>
              <a:cxn ang="T9">
                <a:pos x="T2" y="T3"/>
              </a:cxn>
              <a:cxn ang="T10">
                <a:pos x="T4" y="T5"/>
              </a:cxn>
              <a:cxn ang="T11">
                <a:pos x="T6" y="T7"/>
              </a:cxn>
            </a:cxnLst>
            <a:rect l="T12" t="T13" r="T14" b="T15"/>
            <a:pathLst>
              <a:path w="3715966" h="3715966">
                <a:moveTo>
                  <a:pt x="1346756" y="350246"/>
                </a:moveTo>
                <a:lnTo>
                  <a:pt x="1346756" y="350246"/>
                </a:lnTo>
                <a:cubicBezTo>
                  <a:pt x="1511417" y="294414"/>
                  <a:pt x="1684113" y="265932"/>
                  <a:pt x="1857983" y="265932"/>
                </a:cubicBezTo>
                <a:cubicBezTo>
                  <a:pt x="2571037" y="265932"/>
                  <a:pt x="3197128" y="740056"/>
                  <a:pt x="3390422" y="1426411"/>
                </a:cubicBezTo>
                <a:lnTo>
                  <a:pt x="3639640" y="1420152"/>
                </a:lnTo>
                <a:lnTo>
                  <a:pt x="3062282" y="1827746"/>
                </a:lnTo>
                <a:lnTo>
                  <a:pt x="2333444" y="1452948"/>
                </a:lnTo>
                <a:lnTo>
                  <a:pt x="2564527" y="1447146"/>
                </a:lnTo>
                <a:lnTo>
                  <a:pt x="2564527" y="1447145"/>
                </a:lnTo>
                <a:cubicBezTo>
                  <a:pt x="2418202" y="1195500"/>
                  <a:pt x="2149077" y="1040673"/>
                  <a:pt x="1857982" y="1040673"/>
                </a:cubicBezTo>
                <a:cubicBezTo>
                  <a:pt x="1768722" y="1040673"/>
                  <a:pt x="1680066" y="1055295"/>
                  <a:pt x="1595534" y="1083957"/>
                </a:cubicBezTo>
                <a:lnTo>
                  <a:pt x="1346756" y="350246"/>
                </a:lnTo>
                <a:close/>
              </a:path>
            </a:pathLst>
          </a:custGeom>
          <a:gradFill flip="none" rotWithShape="1">
            <a:gsLst>
              <a:gs pos="0">
                <a:srgbClr val="376092"/>
              </a:gs>
              <a:gs pos="100000">
                <a:srgbClr val="17375E"/>
              </a:gs>
            </a:gsLst>
            <a:lin ang="5400000" scaled="1"/>
            <a:tileRect/>
          </a:gradFill>
          <a:ln w="3175" cap="flat" cmpd="sng">
            <a:noFill/>
            <a:prstDash val="solid"/>
            <a:round/>
            <a:headEnd type="none" w="med" len="med"/>
            <a:tailEnd type="none" w="med" len="med"/>
          </a:ln>
          <a:effectLst/>
          <a:extLst/>
        </p:spPr>
        <p:txBody>
          <a:bodyPr/>
          <a:lstStyle/>
          <a:p>
            <a:pPr defTabSz="914400"/>
            <a:endParaRPr lang="en-US" kern="0">
              <a:solidFill>
                <a:sysClr val="windowText" lastClr="000000">
                  <a:lumMod val="95000"/>
                  <a:lumOff val="5000"/>
                </a:sysClr>
              </a:solidFill>
              <a:latin typeface="Arial" panose="020B0604020202020204" pitchFamily="34" charset="0"/>
              <a:cs typeface="Arial" panose="020B0604020202020204" pitchFamily="34" charset="0"/>
            </a:endParaRPr>
          </a:p>
        </p:txBody>
      </p:sp>
      <p:grpSp>
        <p:nvGrpSpPr>
          <p:cNvPr id="62" name="Group 109"/>
          <p:cNvGrpSpPr/>
          <p:nvPr/>
        </p:nvGrpSpPr>
        <p:grpSpPr>
          <a:xfrm>
            <a:off x="3641317" y="1222961"/>
            <a:ext cx="1614545" cy="980822"/>
            <a:chOff x="6072094" y="2180772"/>
            <a:chExt cx="2214968" cy="308430"/>
          </a:xfrm>
        </p:grpSpPr>
        <p:sp>
          <p:nvSpPr>
            <p:cNvPr id="63" name="Round Same Side Corner Rectangle 112"/>
            <p:cNvSpPr/>
            <p:nvPr/>
          </p:nvSpPr>
          <p:spPr>
            <a:xfrm>
              <a:off x="6096000" y="2184402"/>
              <a:ext cx="2133600" cy="304800"/>
            </a:xfrm>
            <a:prstGeom prst="round2SameRect">
              <a:avLst/>
            </a:prstGeom>
            <a:gradFill rotWithShape="0">
              <a:gsLst>
                <a:gs pos="0">
                  <a:srgbClr val="5B9BD5">
                    <a:lumMod val="75000"/>
                  </a:srgbClr>
                </a:gs>
                <a:gs pos="9000">
                  <a:srgbClr val="5B9BD5">
                    <a:lumMod val="75000"/>
                  </a:srgbClr>
                </a:gs>
                <a:gs pos="100000">
                  <a:srgbClr val="44546A">
                    <a:lumMod val="75000"/>
                  </a:srgbClr>
                </a:gs>
              </a:gsLst>
              <a:lin ang="5400000"/>
            </a:gradFill>
            <a:ln w="9525">
              <a:solidFill>
                <a:srgbClr val="5B9BD5"/>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64" name="Rectangle 113"/>
            <p:cNvSpPr/>
            <p:nvPr/>
          </p:nvSpPr>
          <p:spPr>
            <a:xfrm>
              <a:off x="6072094" y="2180772"/>
              <a:ext cx="2214968" cy="259380"/>
            </a:xfrm>
            <a:prstGeom prst="rect">
              <a:avLst/>
            </a:prstGeom>
          </p:spPr>
          <p:txBody>
            <a:bodyPr wrap="none">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endPar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Responsabilidad</a:t>
              </a:r>
            </a:p>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Alta Dirección</a:t>
              </a:r>
            </a:p>
          </p:txBody>
        </p:sp>
      </p:grpSp>
      <p:grpSp>
        <p:nvGrpSpPr>
          <p:cNvPr id="65" name="Group 109"/>
          <p:cNvGrpSpPr/>
          <p:nvPr/>
        </p:nvGrpSpPr>
        <p:grpSpPr>
          <a:xfrm>
            <a:off x="2025137" y="3115851"/>
            <a:ext cx="1555234" cy="604810"/>
            <a:chOff x="6096000" y="2180772"/>
            <a:chExt cx="2133600" cy="308430"/>
          </a:xfrm>
        </p:grpSpPr>
        <p:sp>
          <p:nvSpPr>
            <p:cNvPr id="66" name="Round Same Side Corner Rectangle 112"/>
            <p:cNvSpPr/>
            <p:nvPr/>
          </p:nvSpPr>
          <p:spPr>
            <a:xfrm>
              <a:off x="6096000" y="2184402"/>
              <a:ext cx="2133600" cy="304800"/>
            </a:xfrm>
            <a:prstGeom prst="round2SameRect">
              <a:avLst/>
            </a:prstGeom>
            <a:gradFill rotWithShape="0">
              <a:gsLst>
                <a:gs pos="0">
                  <a:srgbClr val="5B9BD5">
                    <a:lumMod val="75000"/>
                  </a:srgbClr>
                </a:gs>
                <a:gs pos="9000">
                  <a:srgbClr val="5B9BD5">
                    <a:lumMod val="75000"/>
                  </a:srgbClr>
                </a:gs>
                <a:gs pos="100000">
                  <a:srgbClr val="44546A">
                    <a:lumMod val="75000"/>
                  </a:srgbClr>
                </a:gs>
              </a:gsLst>
              <a:lin ang="5400000"/>
            </a:gradFill>
            <a:ln w="9525">
              <a:solidFill>
                <a:srgbClr val="5B9BD5"/>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67" name="Rectangle 113"/>
            <p:cNvSpPr/>
            <p:nvPr/>
          </p:nvSpPr>
          <p:spPr>
            <a:xfrm>
              <a:off x="6215742" y="2180772"/>
              <a:ext cx="1785929" cy="288796"/>
            </a:xfrm>
            <a:prstGeom prst="rect">
              <a:avLst/>
            </a:prstGeom>
          </p:spPr>
          <p:txBody>
            <a:bodyPr wrap="square">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Gestión de </a:t>
              </a:r>
            </a:p>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Recursos</a:t>
              </a:r>
            </a:p>
          </p:txBody>
        </p:sp>
      </p:grpSp>
      <p:grpSp>
        <p:nvGrpSpPr>
          <p:cNvPr id="68" name="Group 109"/>
          <p:cNvGrpSpPr/>
          <p:nvPr/>
        </p:nvGrpSpPr>
        <p:grpSpPr>
          <a:xfrm>
            <a:off x="5245620" y="3115852"/>
            <a:ext cx="1680156" cy="604808"/>
            <a:chOff x="5924622" y="2180773"/>
            <a:chExt cx="2304978" cy="308429"/>
          </a:xfrm>
        </p:grpSpPr>
        <p:sp>
          <p:nvSpPr>
            <p:cNvPr id="69" name="Round Same Side Corner Rectangle 112"/>
            <p:cNvSpPr/>
            <p:nvPr/>
          </p:nvSpPr>
          <p:spPr>
            <a:xfrm>
              <a:off x="6096000" y="2184402"/>
              <a:ext cx="2133600" cy="304800"/>
            </a:xfrm>
            <a:prstGeom prst="round2SameRect">
              <a:avLst/>
            </a:prstGeom>
            <a:gradFill rotWithShape="0">
              <a:gsLst>
                <a:gs pos="0">
                  <a:srgbClr val="5B9BD5">
                    <a:lumMod val="75000"/>
                  </a:srgbClr>
                </a:gs>
                <a:gs pos="9000">
                  <a:srgbClr val="5B9BD5">
                    <a:lumMod val="75000"/>
                  </a:srgbClr>
                </a:gs>
                <a:gs pos="100000">
                  <a:srgbClr val="44546A">
                    <a:lumMod val="75000"/>
                  </a:srgbClr>
                </a:gs>
              </a:gsLst>
              <a:lin ang="5400000"/>
            </a:gradFill>
            <a:ln w="9525">
              <a:solidFill>
                <a:srgbClr val="5B9BD5"/>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70" name="Rectangle 113"/>
            <p:cNvSpPr/>
            <p:nvPr/>
          </p:nvSpPr>
          <p:spPr>
            <a:xfrm>
              <a:off x="5924622" y="2180773"/>
              <a:ext cx="2304977" cy="288796"/>
            </a:xfrm>
            <a:prstGeom prst="rect">
              <a:avLst/>
            </a:prstGeom>
          </p:spPr>
          <p:txBody>
            <a:bodyPr wrap="square">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Medición,</a:t>
              </a:r>
            </a:p>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Análisis Mejora</a:t>
              </a:r>
            </a:p>
          </p:txBody>
        </p:sp>
      </p:grpSp>
      <p:grpSp>
        <p:nvGrpSpPr>
          <p:cNvPr id="71" name="Group 109"/>
          <p:cNvGrpSpPr/>
          <p:nvPr/>
        </p:nvGrpSpPr>
        <p:grpSpPr>
          <a:xfrm>
            <a:off x="3795712" y="4677878"/>
            <a:ext cx="1558373" cy="799597"/>
            <a:chOff x="6091694" y="2180773"/>
            <a:chExt cx="2137906" cy="308429"/>
          </a:xfrm>
        </p:grpSpPr>
        <p:sp>
          <p:nvSpPr>
            <p:cNvPr id="72" name="Round Same Side Corner Rectangle 112"/>
            <p:cNvSpPr/>
            <p:nvPr/>
          </p:nvSpPr>
          <p:spPr>
            <a:xfrm>
              <a:off x="6096000" y="2184402"/>
              <a:ext cx="2133600" cy="304800"/>
            </a:xfrm>
            <a:prstGeom prst="round2SameRect">
              <a:avLst/>
            </a:prstGeom>
            <a:gradFill rotWithShape="0">
              <a:gsLst>
                <a:gs pos="0">
                  <a:srgbClr val="5B9BD5">
                    <a:lumMod val="75000"/>
                  </a:srgbClr>
                </a:gs>
                <a:gs pos="9000">
                  <a:srgbClr val="5B9BD5">
                    <a:lumMod val="75000"/>
                  </a:srgbClr>
                </a:gs>
                <a:gs pos="100000">
                  <a:srgbClr val="44546A">
                    <a:lumMod val="75000"/>
                  </a:srgbClr>
                </a:gs>
              </a:gsLst>
              <a:lin ang="5400000"/>
            </a:gradFill>
            <a:ln w="9525">
              <a:solidFill>
                <a:srgbClr val="5B9BD5"/>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73" name="Rectangle 113"/>
            <p:cNvSpPr/>
            <p:nvPr/>
          </p:nvSpPr>
          <p:spPr>
            <a:xfrm>
              <a:off x="6091694" y="2180773"/>
              <a:ext cx="2090870" cy="193274"/>
            </a:xfrm>
            <a:prstGeom prst="rect">
              <a:avLst/>
            </a:prstGeom>
          </p:spPr>
          <p:txBody>
            <a:bodyPr wrap="square">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Desarrollo de</a:t>
              </a:r>
            </a:p>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400" b="1" i="0" u="none" strike="noStrike" kern="0" cap="none" spc="0" normalizeH="0" baseline="0" noProof="1" smtClean="0">
                  <a:ln>
                    <a:noFill/>
                  </a:ln>
                  <a:solidFill>
                    <a:prstClr val="white"/>
                  </a:solidFill>
                  <a:effectLst/>
                  <a:uLnTx/>
                  <a:uFillTx/>
                  <a:latin typeface="Arial" panose="020B0604020202020204" pitchFamily="34" charset="0"/>
                  <a:cs typeface="Arial" panose="020B0604020202020204" pitchFamily="34" charset="0"/>
                </a:rPr>
                <a:t>Productos</a:t>
              </a:r>
            </a:p>
          </p:txBody>
        </p:sp>
      </p:grpSp>
      <p:sp>
        <p:nvSpPr>
          <p:cNvPr id="74" name="Cirkulær pil 73"/>
          <p:cNvSpPr>
            <a:spLocks noChangeArrowheads="1"/>
          </p:cNvSpPr>
          <p:nvPr/>
        </p:nvSpPr>
        <p:spPr bwMode="auto">
          <a:xfrm rot="20425117" flipV="1">
            <a:off x="4820889" y="3017499"/>
            <a:ext cx="2028822" cy="2034210"/>
          </a:xfrm>
          <a:custGeom>
            <a:avLst/>
            <a:gdLst>
              <a:gd name="T0" fmla="*/ 1471146 w 3715966"/>
              <a:gd name="T1" fmla="*/ 717102 h 3715966"/>
              <a:gd name="T2" fmla="*/ 3639640 w 3715966"/>
              <a:gd name="T3" fmla="*/ 1420152 h 3715966"/>
              <a:gd name="T4" fmla="*/ 3062282 w 3715966"/>
              <a:gd name="T5" fmla="*/ 1827746 h 3715966"/>
              <a:gd name="T6" fmla="*/ 2333444 w 3715966"/>
              <a:gd name="T7" fmla="*/ 1452948 h 3715966"/>
              <a:gd name="T8" fmla="*/ 11796480 60000 65536"/>
              <a:gd name="T9" fmla="*/ 0 60000 65536"/>
              <a:gd name="T10" fmla="*/ 5898240 60000 65536"/>
              <a:gd name="T11" fmla="*/ 11796480 60000 65536"/>
              <a:gd name="T12" fmla="*/ 732234 w 3715966"/>
              <a:gd name="T13" fmla="*/ 732233 h 3715966"/>
              <a:gd name="T14" fmla="*/ 2983732 w 3715966"/>
              <a:gd name="T15" fmla="*/ 2983733 h 3715966"/>
            </a:gdLst>
            <a:ahLst/>
            <a:cxnLst>
              <a:cxn ang="T8">
                <a:pos x="T0" y="T1"/>
              </a:cxn>
              <a:cxn ang="T9">
                <a:pos x="T2" y="T3"/>
              </a:cxn>
              <a:cxn ang="T10">
                <a:pos x="T4" y="T5"/>
              </a:cxn>
              <a:cxn ang="T11">
                <a:pos x="T6" y="T7"/>
              </a:cxn>
            </a:cxnLst>
            <a:rect l="T12" t="T13" r="T14" b="T15"/>
            <a:pathLst>
              <a:path w="3715966" h="3715966">
                <a:moveTo>
                  <a:pt x="1346756" y="350246"/>
                </a:moveTo>
                <a:lnTo>
                  <a:pt x="1346756" y="350246"/>
                </a:lnTo>
                <a:cubicBezTo>
                  <a:pt x="1511417" y="294414"/>
                  <a:pt x="1684113" y="265932"/>
                  <a:pt x="1857983" y="265932"/>
                </a:cubicBezTo>
                <a:cubicBezTo>
                  <a:pt x="2571037" y="265932"/>
                  <a:pt x="3197128" y="740056"/>
                  <a:pt x="3390422" y="1426411"/>
                </a:cubicBezTo>
                <a:lnTo>
                  <a:pt x="3639640" y="1420152"/>
                </a:lnTo>
                <a:lnTo>
                  <a:pt x="3062282" y="1827746"/>
                </a:lnTo>
                <a:lnTo>
                  <a:pt x="2333444" y="1452948"/>
                </a:lnTo>
                <a:lnTo>
                  <a:pt x="2564527" y="1447146"/>
                </a:lnTo>
                <a:lnTo>
                  <a:pt x="2564527" y="1447145"/>
                </a:lnTo>
                <a:cubicBezTo>
                  <a:pt x="2418202" y="1195500"/>
                  <a:pt x="2149077" y="1040673"/>
                  <a:pt x="1857982" y="1040673"/>
                </a:cubicBezTo>
                <a:cubicBezTo>
                  <a:pt x="1768722" y="1040673"/>
                  <a:pt x="1680066" y="1055295"/>
                  <a:pt x="1595534" y="1083957"/>
                </a:cubicBezTo>
                <a:lnTo>
                  <a:pt x="1346756" y="350246"/>
                </a:lnTo>
                <a:close/>
              </a:path>
            </a:pathLst>
          </a:custGeom>
          <a:gradFill flip="none" rotWithShape="1">
            <a:gsLst>
              <a:gs pos="0">
                <a:srgbClr val="376092"/>
              </a:gs>
              <a:gs pos="100000">
                <a:srgbClr val="17375E"/>
              </a:gs>
            </a:gsLst>
            <a:lin ang="5400000" scaled="1"/>
            <a:tileRect/>
          </a:gradFill>
          <a:ln w="3175" cap="flat" cmpd="sng">
            <a:noFill/>
            <a:prstDash val="solid"/>
            <a:round/>
            <a:headEnd type="none" w="med" len="med"/>
            <a:tailEnd type="none" w="med" len="med"/>
          </a:ln>
          <a:effectLst/>
          <a:extLst/>
        </p:spPr>
        <p:txBody>
          <a:bodyPr/>
          <a:lstStyle/>
          <a:p>
            <a:pPr defTabSz="914400"/>
            <a:endParaRPr lang="en-US" kern="0">
              <a:solidFill>
                <a:sysClr val="windowText" lastClr="000000">
                  <a:lumMod val="95000"/>
                  <a:lumOff val="5000"/>
                </a:sysClr>
              </a:solidFill>
              <a:latin typeface="Arial" panose="020B0604020202020204" pitchFamily="34" charset="0"/>
              <a:cs typeface="Arial" panose="020B0604020202020204" pitchFamily="34" charset="0"/>
            </a:endParaRPr>
          </a:p>
        </p:txBody>
      </p:sp>
      <p:sp>
        <p:nvSpPr>
          <p:cNvPr id="75" name="Cirkulær pil 73"/>
          <p:cNvSpPr>
            <a:spLocks noChangeArrowheads="1"/>
          </p:cNvSpPr>
          <p:nvPr/>
        </p:nvSpPr>
        <p:spPr bwMode="auto">
          <a:xfrm rot="14938154" flipV="1">
            <a:off x="4451479" y="1716241"/>
            <a:ext cx="2470925" cy="2152908"/>
          </a:xfrm>
          <a:custGeom>
            <a:avLst/>
            <a:gdLst>
              <a:gd name="T0" fmla="*/ 1471146 w 3715966"/>
              <a:gd name="T1" fmla="*/ 717102 h 3715966"/>
              <a:gd name="T2" fmla="*/ 3639640 w 3715966"/>
              <a:gd name="T3" fmla="*/ 1420152 h 3715966"/>
              <a:gd name="T4" fmla="*/ 3062282 w 3715966"/>
              <a:gd name="T5" fmla="*/ 1827746 h 3715966"/>
              <a:gd name="T6" fmla="*/ 2333444 w 3715966"/>
              <a:gd name="T7" fmla="*/ 1452948 h 3715966"/>
              <a:gd name="T8" fmla="*/ 11796480 60000 65536"/>
              <a:gd name="T9" fmla="*/ 0 60000 65536"/>
              <a:gd name="T10" fmla="*/ 5898240 60000 65536"/>
              <a:gd name="T11" fmla="*/ 11796480 60000 65536"/>
              <a:gd name="T12" fmla="*/ 732234 w 3715966"/>
              <a:gd name="T13" fmla="*/ 732233 h 3715966"/>
              <a:gd name="T14" fmla="*/ 2983732 w 3715966"/>
              <a:gd name="T15" fmla="*/ 2983733 h 3715966"/>
            </a:gdLst>
            <a:ahLst/>
            <a:cxnLst>
              <a:cxn ang="T8">
                <a:pos x="T0" y="T1"/>
              </a:cxn>
              <a:cxn ang="T9">
                <a:pos x="T2" y="T3"/>
              </a:cxn>
              <a:cxn ang="T10">
                <a:pos x="T4" y="T5"/>
              </a:cxn>
              <a:cxn ang="T11">
                <a:pos x="T6" y="T7"/>
              </a:cxn>
            </a:cxnLst>
            <a:rect l="T12" t="T13" r="T14" b="T15"/>
            <a:pathLst>
              <a:path w="3715966" h="3715966">
                <a:moveTo>
                  <a:pt x="1346756" y="350246"/>
                </a:moveTo>
                <a:lnTo>
                  <a:pt x="1346756" y="350246"/>
                </a:lnTo>
                <a:cubicBezTo>
                  <a:pt x="1511417" y="294414"/>
                  <a:pt x="1684113" y="265932"/>
                  <a:pt x="1857983" y="265932"/>
                </a:cubicBezTo>
                <a:cubicBezTo>
                  <a:pt x="2571037" y="265932"/>
                  <a:pt x="3197128" y="740056"/>
                  <a:pt x="3390422" y="1426411"/>
                </a:cubicBezTo>
                <a:lnTo>
                  <a:pt x="3639640" y="1420152"/>
                </a:lnTo>
                <a:lnTo>
                  <a:pt x="3062282" y="1827746"/>
                </a:lnTo>
                <a:lnTo>
                  <a:pt x="2333444" y="1452948"/>
                </a:lnTo>
                <a:lnTo>
                  <a:pt x="2564527" y="1447146"/>
                </a:lnTo>
                <a:lnTo>
                  <a:pt x="2564527" y="1447145"/>
                </a:lnTo>
                <a:cubicBezTo>
                  <a:pt x="2418202" y="1195500"/>
                  <a:pt x="2149077" y="1040673"/>
                  <a:pt x="1857982" y="1040673"/>
                </a:cubicBezTo>
                <a:cubicBezTo>
                  <a:pt x="1768722" y="1040673"/>
                  <a:pt x="1680066" y="1055295"/>
                  <a:pt x="1595534" y="1083957"/>
                </a:cubicBezTo>
                <a:lnTo>
                  <a:pt x="1346756" y="350246"/>
                </a:lnTo>
                <a:close/>
              </a:path>
            </a:pathLst>
          </a:custGeom>
          <a:gradFill flip="none" rotWithShape="1">
            <a:gsLst>
              <a:gs pos="0">
                <a:srgbClr val="376092"/>
              </a:gs>
              <a:gs pos="100000">
                <a:srgbClr val="17375E"/>
              </a:gs>
            </a:gsLst>
            <a:lin ang="5400000" scaled="1"/>
            <a:tileRect/>
          </a:gradFill>
          <a:ln w="3175" cap="flat" cmpd="sng">
            <a:noFill/>
            <a:prstDash val="solid"/>
            <a:round/>
            <a:headEnd type="none" w="med" len="med"/>
            <a:tailEnd type="none" w="med" len="med"/>
          </a:ln>
          <a:effectLst/>
          <a:extLst/>
        </p:spPr>
        <p:txBody>
          <a:bodyPr/>
          <a:lstStyle/>
          <a:p>
            <a:pPr defTabSz="914400"/>
            <a:endParaRPr lang="en-US" kern="0">
              <a:solidFill>
                <a:sysClr val="windowText" lastClr="000000">
                  <a:lumMod val="95000"/>
                  <a:lumOff val="5000"/>
                </a:sysClr>
              </a:solidFill>
              <a:latin typeface="Arial" panose="020B0604020202020204" pitchFamily="34" charset="0"/>
              <a:cs typeface="Arial" panose="020B0604020202020204" pitchFamily="34" charset="0"/>
            </a:endParaRPr>
          </a:p>
        </p:txBody>
      </p:sp>
      <p:sp>
        <p:nvSpPr>
          <p:cNvPr id="76" name="Tekstboks 29"/>
          <p:cNvSpPr txBox="1">
            <a:spLocks noChangeArrowheads="1"/>
          </p:cNvSpPr>
          <p:nvPr/>
        </p:nvSpPr>
        <p:spPr bwMode="auto">
          <a:xfrm>
            <a:off x="5179362" y="5611178"/>
            <a:ext cx="18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defTabSz="914400" eaLnBrk="1" hangingPunct="1"/>
            <a:r>
              <a:rPr lang="da-DK" sz="1400" b="1" dirty="0" smtClean="0">
                <a:solidFill>
                  <a:srgbClr val="17375E"/>
                </a:solidFill>
                <a:latin typeface="Arial" panose="020B0604020202020204" pitchFamily="34" charset="0"/>
                <a:cs typeface="Arial" panose="020B0604020202020204" pitchFamily="34" charset="0"/>
              </a:rPr>
              <a:t>Productos </a:t>
            </a:r>
          </a:p>
        </p:txBody>
      </p:sp>
      <p:grpSp>
        <p:nvGrpSpPr>
          <p:cNvPr id="77" name="Group 48"/>
          <p:cNvGrpSpPr/>
          <p:nvPr/>
        </p:nvGrpSpPr>
        <p:grpSpPr>
          <a:xfrm>
            <a:off x="290593" y="1230880"/>
            <a:ext cx="1529066" cy="4688075"/>
            <a:chOff x="6091941" y="2180772"/>
            <a:chExt cx="2137659" cy="3124200"/>
          </a:xfrm>
        </p:grpSpPr>
        <p:sp>
          <p:nvSpPr>
            <p:cNvPr id="78" name="Rounded Rectangle 4"/>
            <p:cNvSpPr>
              <a:spLocks noChangeArrowheads="1"/>
            </p:cNvSpPr>
            <p:nvPr/>
          </p:nvSpPr>
          <p:spPr bwMode="auto">
            <a:xfrm>
              <a:off x="6096000" y="2209800"/>
              <a:ext cx="2133600" cy="3095172"/>
            </a:xfrm>
            <a:prstGeom prst="roundRect">
              <a:avLst>
                <a:gd name="adj" fmla="val 3768"/>
              </a:avLst>
            </a:prstGeom>
            <a:gradFill rotWithShape="1">
              <a:gsLst>
                <a:gs pos="0">
                  <a:srgbClr val="D9D9D9"/>
                </a:gs>
                <a:gs pos="39999">
                  <a:srgbClr val="F2F2F2"/>
                </a:gs>
                <a:gs pos="100000">
                  <a:srgbClr val="F2F2F2"/>
                </a:gs>
              </a:gsLst>
              <a:lin ang="16200000"/>
            </a:gradFill>
            <a:ln w="9525">
              <a:noFill/>
              <a:round/>
              <a:headEnd/>
              <a:tailE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79" name="Rektangel 54"/>
            <p:cNvSpPr>
              <a:spLocks noChangeArrowheads="1"/>
            </p:cNvSpPr>
            <p:nvPr/>
          </p:nvSpPr>
          <p:spPr bwMode="auto">
            <a:xfrm>
              <a:off x="6172200" y="2601241"/>
              <a:ext cx="1981200" cy="250136"/>
            </a:xfrm>
            <a:prstGeom prst="rect">
              <a:avLst/>
            </a:prstGeom>
            <a:noFill/>
            <a:ln w="9525">
              <a:noFill/>
              <a:miter lim="800000"/>
              <a:headEnd/>
              <a:tailEnd/>
            </a:ln>
          </p:spPr>
          <p:txBody>
            <a:bodyPr>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2000" b="1" i="0" u="none" strike="noStrike" kern="0" cap="none" spc="0" normalizeH="0" baseline="0" noProof="1" smtClean="0">
                  <a:ln>
                    <a:noFill/>
                  </a:ln>
                  <a:solidFill>
                    <a:prstClr val="black"/>
                  </a:solidFill>
                  <a:effectLst/>
                  <a:uLnTx/>
                  <a:uFillTx/>
                  <a:cs typeface="Arial" charset="0"/>
                </a:rPr>
                <a:t>CLIENTES</a:t>
              </a:r>
            </a:p>
          </p:txBody>
        </p:sp>
        <p:sp>
          <p:nvSpPr>
            <p:cNvPr id="80" name="Round Same Side Corner Rectangle 6"/>
            <p:cNvSpPr/>
            <p:nvPr/>
          </p:nvSpPr>
          <p:spPr>
            <a:xfrm>
              <a:off x="6096000" y="2184402"/>
              <a:ext cx="2133600" cy="304800"/>
            </a:xfrm>
            <a:prstGeom prst="round2SameRect">
              <a:avLst/>
            </a:prstGeom>
            <a:gradFill rotWithShape="0">
              <a:gsLst>
                <a:gs pos="0">
                  <a:srgbClr val="B80E18"/>
                </a:gs>
                <a:gs pos="100000">
                  <a:srgbClr val="7F060D"/>
                </a:gs>
              </a:gsLst>
              <a:lin ang="5400000"/>
            </a:gra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smtClean="0">
                <a:ln>
                  <a:noFill/>
                </a:ln>
                <a:solidFill>
                  <a:prstClr val="black"/>
                </a:solidFill>
                <a:effectLst/>
                <a:uLnTx/>
                <a:uFillTx/>
              </a:endParaRPr>
            </a:p>
          </p:txBody>
        </p:sp>
        <p:sp>
          <p:nvSpPr>
            <p:cNvPr id="81" name="Rectangle 7"/>
            <p:cNvSpPr/>
            <p:nvPr/>
          </p:nvSpPr>
          <p:spPr>
            <a:xfrm>
              <a:off x="6091941" y="2180772"/>
              <a:ext cx="2061459" cy="211653"/>
            </a:xfrm>
            <a:prstGeom prst="rect">
              <a:avLst/>
            </a:prstGeom>
            <a:ln>
              <a:noFill/>
            </a:ln>
          </p:spPr>
          <p:txBody>
            <a:bodyPr wrap="square">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600" b="1" i="0" u="none" strike="noStrike" kern="0" cap="none" spc="0" normalizeH="0" baseline="0" noProof="1" smtClean="0">
                  <a:ln>
                    <a:noFill/>
                  </a:ln>
                  <a:solidFill>
                    <a:prstClr val="white"/>
                  </a:solidFill>
                  <a:effectLst/>
                  <a:uLnTx/>
                  <a:uFillTx/>
                  <a:ea typeface="Arial" pitchFamily="-109" charset="0"/>
                  <a:cs typeface="Arial" pitchFamily="-109" charset="0"/>
                </a:rPr>
                <a:t>ENTRADAS</a:t>
              </a:r>
              <a:endParaRPr kumimoji="0" lang="en-US" sz="1400" b="1" i="0" u="none" strike="noStrike" kern="0" cap="none" spc="0" normalizeH="0" baseline="0" noProof="1">
                <a:ln>
                  <a:noFill/>
                </a:ln>
                <a:solidFill>
                  <a:prstClr val="white"/>
                </a:solidFill>
                <a:effectLst/>
                <a:uLnTx/>
                <a:uFillTx/>
                <a:ea typeface="Arial" pitchFamily="-109" charset="0"/>
                <a:cs typeface="Arial" pitchFamily="-109" charset="0"/>
              </a:endParaRPr>
            </a:p>
          </p:txBody>
        </p:sp>
      </p:grpSp>
      <p:grpSp>
        <p:nvGrpSpPr>
          <p:cNvPr id="82" name="Group 48"/>
          <p:cNvGrpSpPr/>
          <p:nvPr/>
        </p:nvGrpSpPr>
        <p:grpSpPr>
          <a:xfrm>
            <a:off x="7359716" y="1193168"/>
            <a:ext cx="1571286" cy="4725788"/>
            <a:chOff x="6096000" y="2180772"/>
            <a:chExt cx="2133600" cy="3124200"/>
          </a:xfrm>
        </p:grpSpPr>
        <p:sp>
          <p:nvSpPr>
            <p:cNvPr id="83" name="Rounded Rectangle 10"/>
            <p:cNvSpPr>
              <a:spLocks noChangeArrowheads="1"/>
            </p:cNvSpPr>
            <p:nvPr/>
          </p:nvSpPr>
          <p:spPr bwMode="auto">
            <a:xfrm>
              <a:off x="6096000" y="2209800"/>
              <a:ext cx="2133600" cy="3095172"/>
            </a:xfrm>
            <a:prstGeom prst="roundRect">
              <a:avLst>
                <a:gd name="adj" fmla="val 3768"/>
              </a:avLst>
            </a:prstGeom>
            <a:gradFill rotWithShape="1">
              <a:gsLst>
                <a:gs pos="0">
                  <a:srgbClr val="D9D9D9"/>
                </a:gs>
                <a:gs pos="39999">
                  <a:srgbClr val="F2F2F2"/>
                </a:gs>
                <a:gs pos="100000">
                  <a:srgbClr val="F2F2F2"/>
                </a:gs>
              </a:gsLst>
              <a:lin ang="16200000"/>
            </a:gradFill>
            <a:ln w="9525">
              <a:noFill/>
              <a:round/>
              <a:headEnd/>
              <a:tailE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84" name="Rektangel 54"/>
            <p:cNvSpPr>
              <a:spLocks noChangeArrowheads="1"/>
            </p:cNvSpPr>
            <p:nvPr/>
          </p:nvSpPr>
          <p:spPr bwMode="auto">
            <a:xfrm>
              <a:off x="6172200" y="2601241"/>
              <a:ext cx="1981200" cy="248262"/>
            </a:xfrm>
            <a:prstGeom prst="rect">
              <a:avLst/>
            </a:prstGeom>
            <a:noFill/>
            <a:ln w="9525">
              <a:noFill/>
              <a:miter lim="800000"/>
              <a:headEnd/>
              <a:tailEnd/>
            </a:ln>
          </p:spPr>
          <p:txBody>
            <a:bodyPr>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2000" b="1" i="0" u="none" strike="noStrike" kern="0" cap="none" spc="0" normalizeH="0" baseline="0" noProof="1" smtClean="0">
                  <a:ln>
                    <a:noFill/>
                  </a:ln>
                  <a:solidFill>
                    <a:srgbClr val="080808"/>
                  </a:solidFill>
                  <a:effectLst/>
                  <a:uLnTx/>
                  <a:uFillTx/>
                  <a:cs typeface="Arial" charset="0"/>
                </a:rPr>
                <a:t>CLIENTES</a:t>
              </a:r>
              <a:endParaRPr kumimoji="0" lang="en-US" sz="1200" b="1" i="0" u="none" strike="noStrike" kern="0" cap="none" spc="0" normalizeH="0" baseline="0" noProof="1" smtClean="0">
                <a:ln>
                  <a:noFill/>
                </a:ln>
                <a:solidFill>
                  <a:srgbClr val="080808"/>
                </a:solidFill>
                <a:effectLst/>
                <a:uLnTx/>
                <a:uFillTx/>
                <a:cs typeface="Arial" charset="0"/>
              </a:endParaRPr>
            </a:p>
          </p:txBody>
        </p:sp>
        <p:sp>
          <p:nvSpPr>
            <p:cNvPr id="85" name="Round Same Side Corner Rectangle 12"/>
            <p:cNvSpPr/>
            <p:nvPr/>
          </p:nvSpPr>
          <p:spPr>
            <a:xfrm>
              <a:off x="6096000" y="2184402"/>
              <a:ext cx="2133600" cy="304800"/>
            </a:xfrm>
            <a:prstGeom prst="round2SameRect">
              <a:avLst/>
            </a:prstGeom>
            <a:gradFill rotWithShape="0">
              <a:gsLst>
                <a:gs pos="0">
                  <a:srgbClr val="1B8A0A"/>
                </a:gs>
                <a:gs pos="100000">
                  <a:srgbClr val="105E03"/>
                </a:gs>
              </a:gsLst>
              <a:lin ang="5400000"/>
            </a:gra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ndParaRPr>
            </a:p>
          </p:txBody>
        </p:sp>
        <p:sp>
          <p:nvSpPr>
            <p:cNvPr id="86" name="Rectangle 13"/>
            <p:cNvSpPr/>
            <p:nvPr/>
          </p:nvSpPr>
          <p:spPr>
            <a:xfrm>
              <a:off x="6215742" y="2180772"/>
              <a:ext cx="1737907" cy="229165"/>
            </a:xfrm>
            <a:prstGeom prst="rect">
              <a:avLst/>
            </a:prstGeom>
            <a:ln>
              <a:noFill/>
            </a:ln>
          </p:spPr>
          <p:txBody>
            <a:bodyPr wrap="square">
              <a:spAutoFit/>
            </a:bodyPr>
            <a:lstStyle/>
            <a:p>
              <a:pPr marL="0" marR="0" lvl="0" indent="0" algn="ctr" defTabSz="801688"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1" smtClean="0">
                  <a:ln>
                    <a:noFill/>
                  </a:ln>
                  <a:solidFill>
                    <a:prstClr val="white"/>
                  </a:solidFill>
                  <a:effectLst/>
                  <a:uLnTx/>
                  <a:uFillTx/>
                  <a:ea typeface="Arial" pitchFamily="-109" charset="0"/>
                  <a:cs typeface="Arial" pitchFamily="-109" charset="0"/>
                </a:rPr>
                <a:t>SALIDAS</a:t>
              </a:r>
              <a:endParaRPr kumimoji="0" lang="en-US" sz="1400" b="1" i="0" u="none" strike="noStrike" kern="0" cap="none" spc="0" normalizeH="0" baseline="0" noProof="1">
                <a:ln>
                  <a:noFill/>
                </a:ln>
                <a:solidFill>
                  <a:prstClr val="white"/>
                </a:solidFill>
                <a:effectLst/>
                <a:uLnTx/>
                <a:uFillTx/>
                <a:ea typeface="Arial" pitchFamily="-109" charset="0"/>
                <a:cs typeface="Arial" pitchFamily="-109" charset="0"/>
              </a:endParaRPr>
            </a:p>
          </p:txBody>
        </p:sp>
      </p:grpSp>
      <p:sp>
        <p:nvSpPr>
          <p:cNvPr id="87" name="Cirkulær pil 73"/>
          <p:cNvSpPr>
            <a:spLocks noChangeArrowheads="1"/>
          </p:cNvSpPr>
          <p:nvPr/>
        </p:nvSpPr>
        <p:spPr bwMode="auto">
          <a:xfrm rot="9476338" flipV="1">
            <a:off x="2208231" y="1592265"/>
            <a:ext cx="2470925" cy="2152908"/>
          </a:xfrm>
          <a:custGeom>
            <a:avLst/>
            <a:gdLst>
              <a:gd name="T0" fmla="*/ 1471146 w 3715966"/>
              <a:gd name="T1" fmla="*/ 717102 h 3715966"/>
              <a:gd name="T2" fmla="*/ 3639640 w 3715966"/>
              <a:gd name="T3" fmla="*/ 1420152 h 3715966"/>
              <a:gd name="T4" fmla="*/ 3062282 w 3715966"/>
              <a:gd name="T5" fmla="*/ 1827746 h 3715966"/>
              <a:gd name="T6" fmla="*/ 2333444 w 3715966"/>
              <a:gd name="T7" fmla="*/ 1452948 h 3715966"/>
              <a:gd name="T8" fmla="*/ 11796480 60000 65536"/>
              <a:gd name="T9" fmla="*/ 0 60000 65536"/>
              <a:gd name="T10" fmla="*/ 5898240 60000 65536"/>
              <a:gd name="T11" fmla="*/ 11796480 60000 65536"/>
              <a:gd name="T12" fmla="*/ 732234 w 3715966"/>
              <a:gd name="T13" fmla="*/ 732233 h 3715966"/>
              <a:gd name="T14" fmla="*/ 2983732 w 3715966"/>
              <a:gd name="T15" fmla="*/ 2983733 h 3715966"/>
            </a:gdLst>
            <a:ahLst/>
            <a:cxnLst>
              <a:cxn ang="T8">
                <a:pos x="T0" y="T1"/>
              </a:cxn>
              <a:cxn ang="T9">
                <a:pos x="T2" y="T3"/>
              </a:cxn>
              <a:cxn ang="T10">
                <a:pos x="T4" y="T5"/>
              </a:cxn>
              <a:cxn ang="T11">
                <a:pos x="T6" y="T7"/>
              </a:cxn>
            </a:cxnLst>
            <a:rect l="T12" t="T13" r="T14" b="T15"/>
            <a:pathLst>
              <a:path w="3715966" h="3715966">
                <a:moveTo>
                  <a:pt x="1346756" y="350246"/>
                </a:moveTo>
                <a:lnTo>
                  <a:pt x="1346756" y="350246"/>
                </a:lnTo>
                <a:cubicBezTo>
                  <a:pt x="1511417" y="294414"/>
                  <a:pt x="1684113" y="265932"/>
                  <a:pt x="1857983" y="265932"/>
                </a:cubicBezTo>
                <a:cubicBezTo>
                  <a:pt x="2571037" y="265932"/>
                  <a:pt x="3197128" y="740056"/>
                  <a:pt x="3390422" y="1426411"/>
                </a:cubicBezTo>
                <a:lnTo>
                  <a:pt x="3639640" y="1420152"/>
                </a:lnTo>
                <a:lnTo>
                  <a:pt x="3062282" y="1827746"/>
                </a:lnTo>
                <a:lnTo>
                  <a:pt x="2333444" y="1452948"/>
                </a:lnTo>
                <a:lnTo>
                  <a:pt x="2564527" y="1447146"/>
                </a:lnTo>
                <a:lnTo>
                  <a:pt x="2564527" y="1447145"/>
                </a:lnTo>
                <a:cubicBezTo>
                  <a:pt x="2418202" y="1195500"/>
                  <a:pt x="2149077" y="1040673"/>
                  <a:pt x="1857982" y="1040673"/>
                </a:cubicBezTo>
                <a:cubicBezTo>
                  <a:pt x="1768722" y="1040673"/>
                  <a:pt x="1680066" y="1055295"/>
                  <a:pt x="1595534" y="1083957"/>
                </a:cubicBezTo>
                <a:lnTo>
                  <a:pt x="1346756" y="350246"/>
                </a:lnTo>
                <a:close/>
              </a:path>
            </a:pathLst>
          </a:custGeom>
          <a:gradFill flip="none" rotWithShape="1">
            <a:gsLst>
              <a:gs pos="0">
                <a:srgbClr val="376092"/>
              </a:gs>
              <a:gs pos="100000">
                <a:srgbClr val="17375E"/>
              </a:gs>
            </a:gsLst>
            <a:lin ang="5400000" scaled="1"/>
            <a:tileRect/>
          </a:gradFill>
          <a:ln w="3175" cap="flat" cmpd="sng">
            <a:noFill/>
            <a:prstDash val="solid"/>
            <a:round/>
            <a:headEnd type="none" w="med" len="med"/>
            <a:tailEnd type="none" w="med" len="med"/>
          </a:ln>
          <a:effectLst/>
          <a:extLst/>
        </p:spPr>
        <p:txBody>
          <a:bodyPr/>
          <a:lstStyle/>
          <a:p>
            <a:pPr defTabSz="914400"/>
            <a:endParaRPr lang="en-US" kern="0">
              <a:solidFill>
                <a:sysClr val="windowText" lastClr="000000">
                  <a:lumMod val="95000"/>
                  <a:lumOff val="5000"/>
                </a:sysClr>
              </a:solidFill>
              <a:latin typeface="Arial" panose="020B0604020202020204" pitchFamily="34" charset="0"/>
              <a:cs typeface="Arial" panose="020B0604020202020204" pitchFamily="34" charset="0"/>
            </a:endParaRPr>
          </a:p>
        </p:txBody>
      </p:sp>
      <p:sp>
        <p:nvSpPr>
          <p:cNvPr id="88" name="Terning 131"/>
          <p:cNvSpPr>
            <a:spLocks noChangeArrowheads="1"/>
          </p:cNvSpPr>
          <p:nvPr/>
        </p:nvSpPr>
        <p:spPr bwMode="auto">
          <a:xfrm>
            <a:off x="421893" y="4929002"/>
            <a:ext cx="1325120" cy="712369"/>
          </a:xfrm>
          <a:prstGeom prst="cube">
            <a:avLst>
              <a:gd name="adj" fmla="val 25000"/>
            </a:avLst>
          </a:prstGeom>
          <a:solidFill>
            <a:srgbClr val="5B9BD5">
              <a:lumMod val="20000"/>
              <a:lumOff val="80000"/>
            </a:srgbClr>
          </a:solidFill>
          <a:ln w="3175">
            <a:solidFill>
              <a:srgbClr val="A0A2A4"/>
            </a:solidFill>
            <a:round/>
            <a:headEnd/>
            <a:tailEnd/>
          </a:ln>
          <a:effectLst>
            <a:outerShdw blurRad="63500" dist="38100" dir="5400000" algn="t" rotWithShape="0">
              <a:srgbClr val="000000">
                <a:alpha val="39999"/>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200" b="0" i="0" u="none" strike="noStrike" kern="0" cap="none" spc="0" normalizeH="0" baseline="0" noProof="0" dirty="0">
              <a:ln>
                <a:noFill/>
              </a:ln>
              <a:solidFill>
                <a:sysClr val="windowText" lastClr="000000">
                  <a:lumMod val="95000"/>
                  <a:lumOff val="5000"/>
                </a:sysClr>
              </a:solidFill>
              <a:effectLst/>
              <a:uLnTx/>
              <a:uFillTx/>
              <a:latin typeface="Arial" panose="020B0604020202020204" pitchFamily="34" charset="0"/>
              <a:cs typeface="Arial" panose="020B0604020202020204" pitchFamily="34" charset="0"/>
            </a:endParaRPr>
          </a:p>
        </p:txBody>
      </p:sp>
      <p:sp>
        <p:nvSpPr>
          <p:cNvPr id="89" name="Tekstboks 29"/>
          <p:cNvSpPr txBox="1">
            <a:spLocks noChangeArrowheads="1"/>
          </p:cNvSpPr>
          <p:nvPr/>
        </p:nvSpPr>
        <p:spPr bwMode="auto">
          <a:xfrm>
            <a:off x="116053" y="5675162"/>
            <a:ext cx="18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defTabSz="914400" eaLnBrk="1" hangingPunct="1"/>
            <a:r>
              <a:rPr lang="da-DK" sz="1400" b="1" dirty="0" smtClean="0">
                <a:solidFill>
                  <a:srgbClr val="17375E"/>
                </a:solidFill>
                <a:latin typeface="Arial" panose="020B0604020202020204" pitchFamily="34" charset="0"/>
                <a:cs typeface="Arial" panose="020B0604020202020204" pitchFamily="34" charset="0"/>
              </a:rPr>
              <a:t>Requerimientos</a:t>
            </a:r>
            <a:endParaRPr lang="da-DK" sz="1400" b="1" dirty="0">
              <a:solidFill>
                <a:srgbClr val="17375E"/>
              </a:solidFill>
              <a:latin typeface="Arial" panose="020B0604020202020204" pitchFamily="34" charset="0"/>
              <a:cs typeface="Arial" panose="020B0604020202020204" pitchFamily="34" charset="0"/>
            </a:endParaRPr>
          </a:p>
        </p:txBody>
      </p:sp>
      <p:sp>
        <p:nvSpPr>
          <p:cNvPr id="90" name="Højrepil 36"/>
          <p:cNvSpPr>
            <a:spLocks noChangeArrowheads="1"/>
          </p:cNvSpPr>
          <p:nvPr/>
        </p:nvSpPr>
        <p:spPr bwMode="auto">
          <a:xfrm>
            <a:off x="1856447" y="5183961"/>
            <a:ext cx="2025439" cy="292517"/>
          </a:xfrm>
          <a:prstGeom prst="rightArrow">
            <a:avLst>
              <a:gd name="adj1" fmla="val 57917"/>
              <a:gd name="adj2" fmla="val 54016"/>
            </a:avLst>
          </a:prstGeom>
          <a:solidFill>
            <a:srgbClr val="ED7D31"/>
          </a:soli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91" name="Højrepil 36"/>
          <p:cNvSpPr>
            <a:spLocks noChangeArrowheads="1"/>
          </p:cNvSpPr>
          <p:nvPr/>
        </p:nvSpPr>
        <p:spPr bwMode="auto">
          <a:xfrm>
            <a:off x="5319798" y="5183962"/>
            <a:ext cx="2111979" cy="338280"/>
          </a:xfrm>
          <a:prstGeom prst="rightArrow">
            <a:avLst>
              <a:gd name="adj1" fmla="val 57917"/>
              <a:gd name="adj2" fmla="val 50000"/>
            </a:avLst>
          </a:prstGeom>
          <a:solidFill>
            <a:srgbClr val="ED7D31"/>
          </a:soli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92" name="Terning 137"/>
          <p:cNvSpPr>
            <a:spLocks noChangeArrowheads="1"/>
          </p:cNvSpPr>
          <p:nvPr/>
        </p:nvSpPr>
        <p:spPr bwMode="auto">
          <a:xfrm>
            <a:off x="5463519" y="4942731"/>
            <a:ext cx="1328999" cy="684910"/>
          </a:xfrm>
          <a:prstGeom prst="cube">
            <a:avLst>
              <a:gd name="adj" fmla="val 25000"/>
            </a:avLst>
          </a:prstGeom>
          <a:gradFill rotWithShape="1">
            <a:gsLst>
              <a:gs pos="0">
                <a:srgbClr val="E6E6E6"/>
              </a:gs>
              <a:gs pos="100000">
                <a:srgbClr val="F3F3F3"/>
              </a:gs>
            </a:gsLst>
            <a:lin ang="16200000"/>
          </a:gradFill>
          <a:ln w="9525">
            <a:solidFill>
              <a:srgbClr val="D9D9D9"/>
            </a:solidFill>
            <a:miter lim="800000"/>
            <a:headEnd/>
            <a:tailEnd/>
          </a:ln>
          <a:effectLst>
            <a:outerShdw blurRad="63500" dist="23000" dir="5400000" rotWithShape="0">
              <a:srgbClr val="000000">
                <a:alpha val="34999"/>
              </a:srgbClr>
            </a:outerShdw>
          </a:effectLst>
        </p:spPr>
        <p:txBody>
          <a:bodyPr anchor="ctr"/>
          <a:lstStyle/>
          <a:p>
            <a:pPr algn="ctr" defTabSz="914400">
              <a:defRPr/>
            </a:pPr>
            <a:endParaRPr lang="da-DK" b="1" kern="0" dirty="0">
              <a:solidFill>
                <a:prstClr val="black"/>
              </a:solidFill>
              <a:latin typeface="Arial" panose="020B0604020202020204" pitchFamily="34" charset="0"/>
              <a:cs typeface="Arial" panose="020B0604020202020204" pitchFamily="34" charset="0"/>
            </a:endParaRPr>
          </a:p>
        </p:txBody>
      </p:sp>
      <p:sp>
        <p:nvSpPr>
          <p:cNvPr id="93" name="Sol 138"/>
          <p:cNvSpPr/>
          <p:nvPr/>
        </p:nvSpPr>
        <p:spPr>
          <a:xfrm>
            <a:off x="6309325" y="4910589"/>
            <a:ext cx="558800" cy="558800"/>
          </a:xfrm>
          <a:prstGeom prst="sun">
            <a:avLst>
              <a:gd name="adj" fmla="val 46875"/>
            </a:avLst>
          </a:prstGeom>
          <a:solidFill>
            <a:srgbClr val="17375E"/>
          </a:solidFill>
          <a:ln w="19050" cap="flat" cmpd="sng">
            <a:noFill/>
            <a:prstDash val="solid"/>
            <a:round/>
            <a:headEnd type="none" w="med" len="med"/>
            <a:tailEnd type="none" w="med" len="med"/>
          </a:ln>
          <a:effectLst/>
        </p:spPr>
        <p:txBody>
          <a:bodyPr/>
          <a:lstStyle/>
          <a:p>
            <a:pPr defTabSz="914400">
              <a:defRPr/>
            </a:pPr>
            <a:endParaRPr lang="da-DK" kern="0">
              <a:solidFill>
                <a:prstClr val="black">
                  <a:lumMod val="95000"/>
                  <a:lumOff val="5000"/>
                </a:prstClr>
              </a:solidFill>
              <a:latin typeface="Arial" panose="020B0604020202020204" pitchFamily="34" charset="0"/>
              <a:cs typeface="Arial" panose="020B0604020202020204" pitchFamily="34" charset="0"/>
            </a:endParaRPr>
          </a:p>
        </p:txBody>
      </p:sp>
      <p:sp>
        <p:nvSpPr>
          <p:cNvPr id="94" name="Terning 131"/>
          <p:cNvSpPr>
            <a:spLocks noChangeArrowheads="1"/>
          </p:cNvSpPr>
          <p:nvPr/>
        </p:nvSpPr>
        <p:spPr bwMode="auto">
          <a:xfrm>
            <a:off x="7485137" y="3062072"/>
            <a:ext cx="1325120" cy="712369"/>
          </a:xfrm>
          <a:prstGeom prst="cube">
            <a:avLst>
              <a:gd name="adj" fmla="val 25000"/>
            </a:avLst>
          </a:prstGeom>
          <a:solidFill>
            <a:srgbClr val="5B9BD5">
              <a:lumMod val="20000"/>
              <a:lumOff val="80000"/>
            </a:srgbClr>
          </a:solidFill>
          <a:ln w="3175">
            <a:solidFill>
              <a:srgbClr val="A0A2A4"/>
            </a:solidFill>
            <a:round/>
            <a:headEnd/>
            <a:tailEnd/>
          </a:ln>
          <a:effectLst>
            <a:outerShdw blurRad="63500" dist="38100" dir="5400000" algn="t" rotWithShape="0">
              <a:srgbClr val="000000">
                <a:alpha val="39999"/>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200" b="0" i="0" u="none" strike="noStrike" kern="0" cap="none" spc="0" normalizeH="0" baseline="0" noProof="0" dirty="0">
              <a:ln>
                <a:noFill/>
              </a:ln>
              <a:solidFill>
                <a:sysClr val="windowText" lastClr="000000">
                  <a:lumMod val="95000"/>
                  <a:lumOff val="5000"/>
                </a:sysClr>
              </a:solidFill>
              <a:effectLst/>
              <a:uLnTx/>
              <a:uFillTx/>
              <a:latin typeface="Arial" panose="020B0604020202020204" pitchFamily="34" charset="0"/>
              <a:cs typeface="Arial" panose="020B0604020202020204" pitchFamily="34" charset="0"/>
            </a:endParaRPr>
          </a:p>
        </p:txBody>
      </p:sp>
      <p:sp>
        <p:nvSpPr>
          <p:cNvPr id="95" name="Tekstboks 29"/>
          <p:cNvSpPr txBox="1">
            <a:spLocks noChangeArrowheads="1"/>
          </p:cNvSpPr>
          <p:nvPr/>
        </p:nvSpPr>
        <p:spPr bwMode="auto">
          <a:xfrm>
            <a:off x="7174073" y="3891838"/>
            <a:ext cx="18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defTabSz="914400" eaLnBrk="1" hangingPunct="1"/>
            <a:r>
              <a:rPr lang="da-DK" sz="1400" b="1" dirty="0" smtClean="0">
                <a:solidFill>
                  <a:srgbClr val="17375E"/>
                </a:solidFill>
                <a:latin typeface="Arial" panose="020B0604020202020204" pitchFamily="34" charset="0"/>
                <a:cs typeface="Arial" panose="020B0604020202020204" pitchFamily="34" charset="0"/>
              </a:rPr>
              <a:t>Satisfacción</a:t>
            </a:r>
            <a:endParaRPr lang="da-DK" sz="1400" b="1" dirty="0">
              <a:solidFill>
                <a:srgbClr val="17375E"/>
              </a:solidFill>
              <a:latin typeface="Arial" panose="020B0604020202020204" pitchFamily="34" charset="0"/>
              <a:cs typeface="Arial" panose="020B0604020202020204" pitchFamily="34" charset="0"/>
            </a:endParaRPr>
          </a:p>
        </p:txBody>
      </p:sp>
      <p:sp>
        <p:nvSpPr>
          <p:cNvPr id="96" name="Højrepil 36"/>
          <p:cNvSpPr>
            <a:spLocks noChangeArrowheads="1"/>
          </p:cNvSpPr>
          <p:nvPr/>
        </p:nvSpPr>
        <p:spPr bwMode="auto">
          <a:xfrm>
            <a:off x="7228240" y="3311161"/>
            <a:ext cx="372078" cy="292517"/>
          </a:xfrm>
          <a:prstGeom prst="rightArrow">
            <a:avLst>
              <a:gd name="adj1" fmla="val 57917"/>
              <a:gd name="adj2" fmla="val 54016"/>
            </a:avLst>
          </a:prstGeom>
          <a:gradFill flip="none" rotWithShape="1">
            <a:gsLst>
              <a:gs pos="0">
                <a:srgbClr val="2A9B18"/>
              </a:gs>
              <a:gs pos="100000">
                <a:srgbClr val="92D050"/>
              </a:gs>
            </a:gsLst>
            <a:lin ang="16200000" scaled="1"/>
            <a:tileRect/>
          </a:gra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97" name="Højrepil 36"/>
          <p:cNvSpPr>
            <a:spLocks noChangeArrowheads="1"/>
          </p:cNvSpPr>
          <p:nvPr/>
        </p:nvSpPr>
        <p:spPr bwMode="auto">
          <a:xfrm rot="10800000">
            <a:off x="6868124" y="3311161"/>
            <a:ext cx="308379" cy="292517"/>
          </a:xfrm>
          <a:prstGeom prst="rightArrow">
            <a:avLst>
              <a:gd name="adj1" fmla="val 57917"/>
              <a:gd name="adj2" fmla="val 54016"/>
            </a:avLst>
          </a:prstGeom>
          <a:gradFill flip="none" rotWithShape="1">
            <a:gsLst>
              <a:gs pos="0">
                <a:srgbClr val="2A9B18"/>
              </a:gs>
              <a:gs pos="100000">
                <a:srgbClr val="92D050"/>
              </a:gs>
            </a:gsLst>
            <a:lin ang="16200000" scaled="1"/>
            <a:tileRect/>
          </a:gra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98" name="Højrepil 36"/>
          <p:cNvSpPr>
            <a:spLocks noChangeArrowheads="1"/>
          </p:cNvSpPr>
          <p:nvPr/>
        </p:nvSpPr>
        <p:spPr bwMode="auto">
          <a:xfrm>
            <a:off x="2728401" y="1386124"/>
            <a:ext cx="1006837" cy="292517"/>
          </a:xfrm>
          <a:prstGeom prst="rightArrow">
            <a:avLst>
              <a:gd name="adj1" fmla="val 57917"/>
              <a:gd name="adj2" fmla="val 54016"/>
            </a:avLst>
          </a:prstGeom>
          <a:gradFill flip="none" rotWithShape="1">
            <a:gsLst>
              <a:gs pos="0">
                <a:srgbClr val="2A9B18"/>
              </a:gs>
              <a:gs pos="100000">
                <a:srgbClr val="92D050"/>
              </a:gs>
            </a:gsLst>
            <a:lin ang="16200000" scaled="1"/>
            <a:tileRect/>
          </a:gra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99" name="Højrepil 36"/>
          <p:cNvSpPr>
            <a:spLocks noChangeArrowheads="1"/>
          </p:cNvSpPr>
          <p:nvPr/>
        </p:nvSpPr>
        <p:spPr bwMode="auto">
          <a:xfrm rot="10800000">
            <a:off x="1747012" y="1386120"/>
            <a:ext cx="897240" cy="292517"/>
          </a:xfrm>
          <a:prstGeom prst="rightArrow">
            <a:avLst>
              <a:gd name="adj1" fmla="val 57917"/>
              <a:gd name="adj2" fmla="val 54016"/>
            </a:avLst>
          </a:prstGeom>
          <a:gradFill flip="none" rotWithShape="1">
            <a:gsLst>
              <a:gs pos="0">
                <a:srgbClr val="2A9B18"/>
              </a:gs>
              <a:gs pos="100000">
                <a:srgbClr val="92D050"/>
              </a:gs>
            </a:gsLst>
            <a:lin ang="16200000" scaled="1"/>
            <a:tileRect/>
          </a:gra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100" name="Højrepil 36"/>
          <p:cNvSpPr>
            <a:spLocks noChangeArrowheads="1"/>
          </p:cNvSpPr>
          <p:nvPr/>
        </p:nvSpPr>
        <p:spPr bwMode="auto">
          <a:xfrm>
            <a:off x="6361062" y="5938965"/>
            <a:ext cx="372078" cy="292517"/>
          </a:xfrm>
          <a:prstGeom prst="rightArrow">
            <a:avLst>
              <a:gd name="adj1" fmla="val 57917"/>
              <a:gd name="adj2" fmla="val 54016"/>
            </a:avLst>
          </a:prstGeom>
          <a:gradFill flip="none" rotWithShape="1">
            <a:gsLst>
              <a:gs pos="0">
                <a:srgbClr val="2A9B18"/>
              </a:gs>
              <a:gs pos="100000">
                <a:srgbClr val="92D050"/>
              </a:gs>
            </a:gsLst>
            <a:lin ang="16200000" scaled="1"/>
            <a:tileRect/>
          </a:gra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101" name="Højrepil 36"/>
          <p:cNvSpPr>
            <a:spLocks noChangeArrowheads="1"/>
          </p:cNvSpPr>
          <p:nvPr/>
        </p:nvSpPr>
        <p:spPr bwMode="auto">
          <a:xfrm rot="10800000">
            <a:off x="6000946" y="5938965"/>
            <a:ext cx="308379" cy="292517"/>
          </a:xfrm>
          <a:prstGeom prst="rightArrow">
            <a:avLst>
              <a:gd name="adj1" fmla="val 57917"/>
              <a:gd name="adj2" fmla="val 54016"/>
            </a:avLst>
          </a:prstGeom>
          <a:gradFill flip="none" rotWithShape="1">
            <a:gsLst>
              <a:gs pos="0">
                <a:srgbClr val="2A9B18"/>
              </a:gs>
              <a:gs pos="100000">
                <a:srgbClr val="92D050"/>
              </a:gs>
            </a:gsLst>
            <a:lin ang="16200000" scaled="1"/>
            <a:tileRect/>
          </a:gra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102" name="Tekstboks 29"/>
          <p:cNvSpPr txBox="1">
            <a:spLocks noChangeArrowheads="1"/>
          </p:cNvSpPr>
          <p:nvPr/>
        </p:nvSpPr>
        <p:spPr bwMode="auto">
          <a:xfrm>
            <a:off x="6692230" y="5944652"/>
            <a:ext cx="21826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defTabSz="914400" eaLnBrk="1" hangingPunct="1"/>
            <a:r>
              <a:rPr lang="da-DK" sz="1400" b="1" dirty="0" smtClean="0">
                <a:solidFill>
                  <a:srgbClr val="17375E"/>
                </a:solidFill>
                <a:latin typeface="Arial" panose="020B0604020202020204" pitchFamily="34" charset="0"/>
                <a:cs typeface="Arial" panose="020B0604020202020204" pitchFamily="34" charset="0"/>
              </a:rPr>
              <a:t>Flujos de información</a:t>
            </a:r>
          </a:p>
        </p:txBody>
      </p:sp>
      <p:sp>
        <p:nvSpPr>
          <p:cNvPr id="103" name="Højrepil 36"/>
          <p:cNvSpPr>
            <a:spLocks noChangeArrowheads="1"/>
          </p:cNvSpPr>
          <p:nvPr/>
        </p:nvSpPr>
        <p:spPr bwMode="auto">
          <a:xfrm>
            <a:off x="6000945" y="6517264"/>
            <a:ext cx="732195" cy="292517"/>
          </a:xfrm>
          <a:prstGeom prst="rightArrow">
            <a:avLst>
              <a:gd name="adj1" fmla="val 57917"/>
              <a:gd name="adj2" fmla="val 54016"/>
            </a:avLst>
          </a:prstGeom>
          <a:solidFill>
            <a:srgbClr val="ED7D31"/>
          </a:solidFill>
          <a:ln>
            <a:noFill/>
          </a:ln>
          <a:effectLst>
            <a:outerShdw blurRad="63500" dist="38100" dir="2700000" algn="tl" rotWithShape="0">
              <a:srgbClr val="000000">
                <a:alpha val="39999"/>
              </a:srgbClr>
            </a:outerShdw>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smtClean="0">
              <a:ln>
                <a:noFill/>
              </a:ln>
              <a:solidFill>
                <a:prstClr val="black">
                  <a:lumMod val="95000"/>
                  <a:lumOff val="5000"/>
                </a:prstClr>
              </a:solidFill>
              <a:effectLst/>
              <a:uLnTx/>
              <a:uFillTx/>
            </a:endParaRPr>
          </a:p>
        </p:txBody>
      </p:sp>
      <p:sp>
        <p:nvSpPr>
          <p:cNvPr id="104" name="Tekstboks 29"/>
          <p:cNvSpPr txBox="1">
            <a:spLocks noChangeArrowheads="1"/>
          </p:cNvSpPr>
          <p:nvPr/>
        </p:nvSpPr>
        <p:spPr bwMode="auto">
          <a:xfrm>
            <a:off x="6692230" y="6496352"/>
            <a:ext cx="21826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defTabSz="914400" eaLnBrk="1" hangingPunct="1"/>
            <a:r>
              <a:rPr lang="da-DK" sz="1400" b="1" dirty="0" smtClean="0">
                <a:solidFill>
                  <a:srgbClr val="17375E"/>
                </a:solidFill>
                <a:latin typeface="Arial" panose="020B0604020202020204" pitchFamily="34" charset="0"/>
                <a:cs typeface="Arial" panose="020B0604020202020204" pitchFamily="34" charset="0"/>
              </a:rPr>
              <a:t>Actividades de valor</a:t>
            </a:r>
          </a:p>
        </p:txBody>
      </p:sp>
      <p:sp>
        <p:nvSpPr>
          <p:cNvPr id="105" name="Tekstboks 29"/>
          <p:cNvSpPr txBox="1">
            <a:spLocks noChangeArrowheads="1"/>
          </p:cNvSpPr>
          <p:nvPr/>
        </p:nvSpPr>
        <p:spPr bwMode="auto">
          <a:xfrm>
            <a:off x="2025137" y="583784"/>
            <a:ext cx="49029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defTabSz="914400" eaLnBrk="1" hangingPunct="1"/>
            <a:r>
              <a:rPr lang="da-DK" b="1" dirty="0" smtClean="0">
                <a:solidFill>
                  <a:srgbClr val="17375E"/>
                </a:solidFill>
                <a:latin typeface="Arial" panose="020B0604020202020204" pitchFamily="34" charset="0"/>
                <a:cs typeface="Arial" panose="020B0604020202020204" pitchFamily="34" charset="0"/>
              </a:rPr>
              <a:t>Sistema Integrado de Gestión*</a:t>
            </a:r>
            <a:endParaRPr lang="da-DK" b="1" dirty="0">
              <a:solidFill>
                <a:srgbClr val="17375E"/>
              </a:solidFill>
              <a:latin typeface="Arial" panose="020B0604020202020204" pitchFamily="34" charset="0"/>
              <a:cs typeface="Arial" panose="020B0604020202020204" pitchFamily="34" charset="0"/>
            </a:endParaRPr>
          </a:p>
        </p:txBody>
      </p:sp>
      <p:sp>
        <p:nvSpPr>
          <p:cNvPr id="106" name="Tekstboks 29"/>
          <p:cNvSpPr txBox="1">
            <a:spLocks noChangeArrowheads="1"/>
          </p:cNvSpPr>
          <p:nvPr/>
        </p:nvSpPr>
        <p:spPr bwMode="auto">
          <a:xfrm>
            <a:off x="224704" y="5920012"/>
            <a:ext cx="490292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defTabSz="914400" eaLnBrk="1" hangingPunct="1"/>
            <a:r>
              <a:rPr lang="da-DK" sz="1100" b="1" dirty="0" smtClean="0">
                <a:solidFill>
                  <a:srgbClr val="17375E"/>
                </a:solidFill>
                <a:latin typeface="Arial" panose="020B0604020202020204" pitchFamily="34" charset="0"/>
                <a:cs typeface="Arial" panose="020B0604020202020204" pitchFamily="34" charset="0"/>
              </a:rPr>
              <a:t>*Con base en el ciclo PHVA (Planear Hacer, Verificar, Actuar)</a:t>
            </a:r>
            <a:endParaRPr lang="da-DK" sz="1100" b="1" dirty="0">
              <a:solidFill>
                <a:srgbClr val="17375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68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3 Rectángulo"/>
          <p:cNvSpPr/>
          <p:nvPr/>
        </p:nvSpPr>
        <p:spPr>
          <a:xfrm>
            <a:off x="28179" y="5184576"/>
            <a:ext cx="914270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prstClr val="white"/>
              </a:solidFill>
              <a:latin typeface="Arial Black" panose="020B0A04020102020204" pitchFamily="34" charset="0"/>
            </a:endParaRPr>
          </a:p>
        </p:txBody>
      </p:sp>
      <p:sp>
        <p:nvSpPr>
          <p:cNvPr id="10" name="Rectángulo redondeado 9"/>
          <p:cNvSpPr/>
          <p:nvPr/>
        </p:nvSpPr>
        <p:spPr>
          <a:xfrm>
            <a:off x="756222" y="1028895"/>
            <a:ext cx="7776864" cy="5640465"/>
          </a:xfrm>
          <a:prstGeom prst="roundRect">
            <a:avLst/>
          </a:prstGeom>
          <a:pattFill prst="pct50">
            <a:fgClr>
              <a:schemeClr val="accent4">
                <a:lumMod val="60000"/>
                <a:lumOff val="40000"/>
              </a:schemeClr>
            </a:fgClr>
            <a:bgClr>
              <a:schemeClr val="bg1"/>
            </a:bgClr>
          </a:pattFill>
        </p:spPr>
        <p:style>
          <a:lnRef idx="2">
            <a:schemeClr val="accent2"/>
          </a:lnRef>
          <a:fillRef idx="1">
            <a:schemeClr val="lt1"/>
          </a:fillRef>
          <a:effectRef idx="0">
            <a:schemeClr val="accent2"/>
          </a:effectRef>
          <a:fontRef idx="minor">
            <a:schemeClr val="dk1"/>
          </a:fontRef>
        </p:style>
        <p:txBody>
          <a:bodyPr rtlCol="0" anchor="ctr"/>
          <a:lstStyle>
            <a:defPPr>
              <a:defRPr lang="es-MX"/>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endParaRPr lang="es-MX" dirty="0">
              <a:solidFill>
                <a:prstClr val="black"/>
              </a:solidFill>
              <a:latin typeface="Arial Black" panose="020B0A04020102020204" pitchFamily="34" charset="0"/>
            </a:endParaRPr>
          </a:p>
        </p:txBody>
      </p:sp>
      <p:sp>
        <p:nvSpPr>
          <p:cNvPr id="11" name="Rectángulo redondeado 10"/>
          <p:cNvSpPr/>
          <p:nvPr/>
        </p:nvSpPr>
        <p:spPr>
          <a:xfrm>
            <a:off x="1332286" y="3760643"/>
            <a:ext cx="6624736" cy="204462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defPPr>
              <a:defRPr lang="es-MX"/>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endParaRPr lang="es-MX" dirty="0">
              <a:solidFill>
                <a:prstClr val="black"/>
              </a:solidFill>
              <a:latin typeface="Arial Black" panose="020B0A04020102020204" pitchFamily="34" charset="0"/>
            </a:endParaRPr>
          </a:p>
        </p:txBody>
      </p:sp>
      <p:sp>
        <p:nvSpPr>
          <p:cNvPr id="12" name="Rectángulo redondeado 11"/>
          <p:cNvSpPr/>
          <p:nvPr/>
        </p:nvSpPr>
        <p:spPr>
          <a:xfrm>
            <a:off x="1332286" y="1168355"/>
            <a:ext cx="6624736" cy="247666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defPPr>
              <a:defRPr lang="es-MX"/>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endParaRPr lang="es-MX" dirty="0">
              <a:solidFill>
                <a:prstClr val="black"/>
              </a:solidFill>
              <a:latin typeface="Arial Black" panose="020B0A04020102020204" pitchFamily="34" charset="0"/>
            </a:endParaRPr>
          </a:p>
        </p:txBody>
      </p:sp>
      <p:sp>
        <p:nvSpPr>
          <p:cNvPr id="13" name="1 Título"/>
          <p:cNvSpPr>
            <a:spLocks noGrp="1"/>
          </p:cNvSpPr>
          <p:nvPr/>
        </p:nvSpPr>
        <p:spPr>
          <a:xfrm>
            <a:off x="2124721" y="202332"/>
            <a:ext cx="6562725" cy="562074"/>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2400" i="1" kern="120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vl2pPr algn="r" rtl="0" eaLnBrk="1" fontAlgn="base" hangingPunct="1">
              <a:spcBef>
                <a:spcPct val="0"/>
              </a:spcBef>
              <a:spcAft>
                <a:spcPct val="0"/>
              </a:spcAft>
              <a:defRPr sz="2400" i="1">
                <a:solidFill>
                  <a:schemeClr val="tx1"/>
                </a:solidFill>
                <a:latin typeface="Arial" charset="0"/>
                <a:cs typeface="Arial" charset="0"/>
              </a:defRPr>
            </a:lvl2pPr>
            <a:lvl3pPr algn="r" rtl="0" eaLnBrk="1" fontAlgn="base" hangingPunct="1">
              <a:spcBef>
                <a:spcPct val="0"/>
              </a:spcBef>
              <a:spcAft>
                <a:spcPct val="0"/>
              </a:spcAft>
              <a:defRPr sz="2400" i="1">
                <a:solidFill>
                  <a:schemeClr val="tx1"/>
                </a:solidFill>
                <a:latin typeface="Arial" charset="0"/>
                <a:cs typeface="Arial" charset="0"/>
              </a:defRPr>
            </a:lvl3pPr>
            <a:lvl4pPr algn="r" rtl="0" eaLnBrk="1" fontAlgn="base" hangingPunct="1">
              <a:spcBef>
                <a:spcPct val="0"/>
              </a:spcBef>
              <a:spcAft>
                <a:spcPct val="0"/>
              </a:spcAft>
              <a:defRPr sz="2400" i="1">
                <a:solidFill>
                  <a:schemeClr val="tx1"/>
                </a:solidFill>
                <a:latin typeface="Arial" charset="0"/>
                <a:cs typeface="Arial" charset="0"/>
              </a:defRPr>
            </a:lvl4pPr>
            <a:lvl5pPr algn="r" rtl="0" eaLnBrk="1" fontAlgn="base" hangingPunct="1">
              <a:spcBef>
                <a:spcPct val="0"/>
              </a:spcBef>
              <a:spcAft>
                <a:spcPct val="0"/>
              </a:spcAft>
              <a:defRPr sz="2400" i="1">
                <a:solidFill>
                  <a:schemeClr val="tx1"/>
                </a:solidFill>
                <a:latin typeface="Arial" charset="0"/>
                <a:cs typeface="Arial" charset="0"/>
              </a:defRPr>
            </a:lvl5pPr>
            <a:lvl6pPr marL="457200" algn="r" rtl="0" eaLnBrk="1" fontAlgn="base" hangingPunct="1">
              <a:spcBef>
                <a:spcPct val="0"/>
              </a:spcBef>
              <a:spcAft>
                <a:spcPct val="0"/>
              </a:spcAft>
              <a:defRPr sz="2400" i="1">
                <a:solidFill>
                  <a:schemeClr val="tx1"/>
                </a:solidFill>
                <a:latin typeface="Arial" charset="0"/>
                <a:cs typeface="Arial" charset="0"/>
              </a:defRPr>
            </a:lvl6pPr>
            <a:lvl7pPr marL="914400" algn="r" rtl="0" eaLnBrk="1" fontAlgn="base" hangingPunct="1">
              <a:spcBef>
                <a:spcPct val="0"/>
              </a:spcBef>
              <a:spcAft>
                <a:spcPct val="0"/>
              </a:spcAft>
              <a:defRPr sz="2400" i="1">
                <a:solidFill>
                  <a:schemeClr val="tx1"/>
                </a:solidFill>
                <a:latin typeface="Arial" charset="0"/>
                <a:cs typeface="Arial" charset="0"/>
              </a:defRPr>
            </a:lvl7pPr>
            <a:lvl8pPr marL="1371600" algn="r" rtl="0" eaLnBrk="1" fontAlgn="base" hangingPunct="1">
              <a:spcBef>
                <a:spcPct val="0"/>
              </a:spcBef>
              <a:spcAft>
                <a:spcPct val="0"/>
              </a:spcAft>
              <a:defRPr sz="2400" i="1">
                <a:solidFill>
                  <a:schemeClr val="tx1"/>
                </a:solidFill>
                <a:latin typeface="Arial" charset="0"/>
                <a:cs typeface="Arial" charset="0"/>
              </a:defRPr>
            </a:lvl8pPr>
            <a:lvl9pPr marL="1828800" algn="r" rtl="0" eaLnBrk="1" fontAlgn="base" hangingPunct="1">
              <a:spcBef>
                <a:spcPct val="0"/>
              </a:spcBef>
              <a:spcAft>
                <a:spcPct val="0"/>
              </a:spcAft>
              <a:defRPr sz="2400" i="1">
                <a:solidFill>
                  <a:schemeClr val="tx1"/>
                </a:solidFill>
                <a:latin typeface="Arial" charset="0"/>
                <a:cs typeface="Arial" charset="0"/>
              </a:defRPr>
            </a:lvl9pPr>
          </a:lstStyle>
          <a:p>
            <a:r>
              <a:rPr lang="es-MX" dirty="0" smtClean="0"/>
              <a:t>Arquitectura Empresarial </a:t>
            </a:r>
            <a:endParaRPr lang="es-MX" dirty="0"/>
          </a:p>
        </p:txBody>
      </p:sp>
      <p:sp>
        <p:nvSpPr>
          <p:cNvPr id="14" name="Oval 48"/>
          <p:cNvSpPr/>
          <p:nvPr/>
        </p:nvSpPr>
        <p:spPr bwMode="auto">
          <a:xfrm>
            <a:off x="3843984" y="2428121"/>
            <a:ext cx="1295400" cy="315912"/>
          </a:xfrm>
          <a:prstGeom prst="ellipse">
            <a:avLst/>
          </a:prstGeom>
          <a:gradFill flip="none" rotWithShape="1">
            <a:gsLst>
              <a:gs pos="0">
                <a:schemeClr val="tx1">
                  <a:alpha val="31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sp>
        <p:nvSpPr>
          <p:cNvPr id="16" name="Oval 41"/>
          <p:cNvSpPr/>
          <p:nvPr/>
        </p:nvSpPr>
        <p:spPr bwMode="auto">
          <a:xfrm>
            <a:off x="5969646" y="2428121"/>
            <a:ext cx="1295400" cy="315912"/>
          </a:xfrm>
          <a:prstGeom prst="ellipse">
            <a:avLst/>
          </a:prstGeom>
          <a:gradFill flip="none" rotWithShape="1">
            <a:gsLst>
              <a:gs pos="0">
                <a:schemeClr val="tx1">
                  <a:alpha val="31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sp>
        <p:nvSpPr>
          <p:cNvPr id="18" name="Ellipse 39"/>
          <p:cNvSpPr/>
          <p:nvPr/>
        </p:nvSpPr>
        <p:spPr bwMode="auto">
          <a:xfrm>
            <a:off x="6303021" y="1635958"/>
            <a:ext cx="752475" cy="558800"/>
          </a:xfrm>
          <a:prstGeom prst="ellipse">
            <a:avLst/>
          </a:prstGeom>
          <a:gradFill flip="none" rotWithShape="1">
            <a:gsLst>
              <a:gs pos="0">
                <a:schemeClr val="tx2">
                  <a:lumMod val="40000"/>
                  <a:lumOff val="60000"/>
                  <a:alpha val="0"/>
                </a:schemeClr>
              </a:gs>
              <a:gs pos="100000">
                <a:schemeClr val="bg1">
                  <a:alpha val="7700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sp>
        <p:nvSpPr>
          <p:cNvPr id="19" name="Oval 33"/>
          <p:cNvSpPr/>
          <p:nvPr/>
        </p:nvSpPr>
        <p:spPr bwMode="auto">
          <a:xfrm>
            <a:off x="1683396" y="5056619"/>
            <a:ext cx="1295400" cy="315913"/>
          </a:xfrm>
          <a:prstGeom prst="ellipse">
            <a:avLst/>
          </a:prstGeom>
          <a:gradFill flip="none" rotWithShape="1">
            <a:gsLst>
              <a:gs pos="0">
                <a:schemeClr val="tx1">
                  <a:alpha val="31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nvGrpSpPr>
          <p:cNvPr id="20" name="Group 51"/>
          <p:cNvGrpSpPr>
            <a:grpSpLocks/>
          </p:cNvGrpSpPr>
          <p:nvPr/>
        </p:nvGrpSpPr>
        <p:grpSpPr bwMode="auto">
          <a:xfrm>
            <a:off x="1826271" y="4196194"/>
            <a:ext cx="1028700" cy="1028700"/>
            <a:chOff x="3503101" y="3589293"/>
            <a:chExt cx="1028692" cy="1028746"/>
          </a:xfrm>
        </p:grpSpPr>
        <p:sp>
          <p:nvSpPr>
            <p:cNvPr id="86" name="Ellipse 37"/>
            <p:cNvSpPr/>
            <p:nvPr/>
          </p:nvSpPr>
          <p:spPr bwMode="auto">
            <a:xfrm>
              <a:off x="3503101" y="3589293"/>
              <a:ext cx="1028692" cy="1028746"/>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sz="2000" dirty="0">
                <a:solidFill>
                  <a:prstClr val="black"/>
                </a:solidFill>
                <a:latin typeface="Arial Black" panose="020B0A04020102020204" pitchFamily="34" charset="0"/>
                <a:ea typeface="ＭＳ Ｐゴシック" panose="020B0600070205080204" pitchFamily="34" charset="-128"/>
              </a:endParaRPr>
            </a:p>
          </p:txBody>
        </p:sp>
        <p:sp>
          <p:nvSpPr>
            <p:cNvPr id="87" name="Ellipse 39"/>
            <p:cNvSpPr/>
            <p:nvPr/>
          </p:nvSpPr>
          <p:spPr bwMode="auto">
            <a:xfrm>
              <a:off x="3645975" y="3601994"/>
              <a:ext cx="754057" cy="557238"/>
            </a:xfrm>
            <a:prstGeom prst="ellipse">
              <a:avLst/>
            </a:prstGeom>
            <a:gradFill flip="none" rotWithShape="1">
              <a:gsLst>
                <a:gs pos="0">
                  <a:schemeClr val="tx2">
                    <a:lumMod val="40000"/>
                    <a:lumOff val="60000"/>
                    <a:alpha val="0"/>
                  </a:schemeClr>
                </a:gs>
                <a:gs pos="100000">
                  <a:schemeClr val="bg1">
                    <a:alpha val="7700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sp>
        <p:nvSpPr>
          <p:cNvPr id="21" name="Oval 26"/>
          <p:cNvSpPr/>
          <p:nvPr/>
        </p:nvSpPr>
        <p:spPr bwMode="auto">
          <a:xfrm>
            <a:off x="3843984" y="4913288"/>
            <a:ext cx="1295400" cy="315912"/>
          </a:xfrm>
          <a:prstGeom prst="ellipse">
            <a:avLst/>
          </a:prstGeom>
          <a:gradFill flip="none" rotWithShape="1">
            <a:gsLst>
              <a:gs pos="0">
                <a:schemeClr val="tx1">
                  <a:alpha val="31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nvGrpSpPr>
          <p:cNvPr id="22" name="Group 61"/>
          <p:cNvGrpSpPr>
            <a:grpSpLocks/>
          </p:cNvGrpSpPr>
          <p:nvPr/>
        </p:nvGrpSpPr>
        <p:grpSpPr bwMode="auto">
          <a:xfrm>
            <a:off x="4034484" y="4237469"/>
            <a:ext cx="1027112" cy="1030288"/>
            <a:chOff x="3504294" y="3588878"/>
            <a:chExt cx="1027104" cy="1030334"/>
          </a:xfrm>
        </p:grpSpPr>
        <p:sp>
          <p:nvSpPr>
            <p:cNvPr id="84" name="Ellipse 37"/>
            <p:cNvSpPr/>
            <p:nvPr/>
          </p:nvSpPr>
          <p:spPr bwMode="auto">
            <a:xfrm>
              <a:off x="3504294" y="3588878"/>
              <a:ext cx="1027104" cy="1030334"/>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sz="2000" dirty="0">
                <a:solidFill>
                  <a:prstClr val="black"/>
                </a:solidFill>
                <a:latin typeface="Arial Black" panose="020B0A04020102020204" pitchFamily="34" charset="0"/>
                <a:ea typeface="ＭＳ Ｐゴシック" panose="020B0600070205080204" pitchFamily="34" charset="-128"/>
              </a:endParaRPr>
            </a:p>
          </p:txBody>
        </p:sp>
        <p:sp>
          <p:nvSpPr>
            <p:cNvPr id="85" name="Ellipse 39"/>
            <p:cNvSpPr/>
            <p:nvPr/>
          </p:nvSpPr>
          <p:spPr bwMode="auto">
            <a:xfrm>
              <a:off x="3647168" y="3601579"/>
              <a:ext cx="752469" cy="558825"/>
            </a:xfrm>
            <a:prstGeom prst="ellipse">
              <a:avLst/>
            </a:prstGeom>
            <a:gradFill flip="none" rotWithShape="1">
              <a:gsLst>
                <a:gs pos="0">
                  <a:schemeClr val="tx2">
                    <a:lumMod val="40000"/>
                    <a:lumOff val="60000"/>
                    <a:alpha val="0"/>
                  </a:schemeClr>
                </a:gs>
                <a:gs pos="100000">
                  <a:schemeClr val="bg1">
                    <a:alpha val="7700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sp>
        <p:nvSpPr>
          <p:cNvPr id="23" name="Oval 20"/>
          <p:cNvSpPr/>
          <p:nvPr/>
        </p:nvSpPr>
        <p:spPr bwMode="auto">
          <a:xfrm>
            <a:off x="6004571" y="5056619"/>
            <a:ext cx="1295400" cy="315913"/>
          </a:xfrm>
          <a:prstGeom prst="ellipse">
            <a:avLst/>
          </a:prstGeom>
          <a:gradFill flip="none" rotWithShape="1">
            <a:gsLst>
              <a:gs pos="0">
                <a:schemeClr val="tx1">
                  <a:alpha val="31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nvGrpSpPr>
          <p:cNvPr id="24" name="Group 89"/>
          <p:cNvGrpSpPr>
            <a:grpSpLocks/>
          </p:cNvGrpSpPr>
          <p:nvPr/>
        </p:nvGrpSpPr>
        <p:grpSpPr bwMode="auto">
          <a:xfrm>
            <a:off x="6195071" y="4251757"/>
            <a:ext cx="1027113" cy="1030287"/>
            <a:chOff x="5091024" y="3800974"/>
            <a:chExt cx="1027105" cy="1030333"/>
          </a:xfrm>
        </p:grpSpPr>
        <p:grpSp>
          <p:nvGrpSpPr>
            <p:cNvPr id="80" name="Group 68"/>
            <p:cNvGrpSpPr>
              <a:grpSpLocks/>
            </p:cNvGrpSpPr>
            <p:nvPr/>
          </p:nvGrpSpPr>
          <p:grpSpPr bwMode="auto">
            <a:xfrm>
              <a:off x="5091024" y="3800974"/>
              <a:ext cx="1027105" cy="1030333"/>
              <a:chOff x="3504195" y="3588861"/>
              <a:chExt cx="1027105" cy="1030333"/>
            </a:xfrm>
          </p:grpSpPr>
          <p:sp>
            <p:nvSpPr>
              <p:cNvPr id="82" name="Ellipse 37"/>
              <p:cNvSpPr/>
              <p:nvPr/>
            </p:nvSpPr>
            <p:spPr bwMode="auto">
              <a:xfrm>
                <a:off x="3504195" y="3588861"/>
                <a:ext cx="1027105" cy="1030333"/>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sz="2000" dirty="0">
                  <a:solidFill>
                    <a:prstClr val="black"/>
                  </a:solidFill>
                  <a:latin typeface="Arial Black" panose="020B0A04020102020204" pitchFamily="34" charset="0"/>
                  <a:ea typeface="ＭＳ Ｐゴシック" panose="020B0600070205080204" pitchFamily="34" charset="-128"/>
                </a:endParaRPr>
              </a:p>
            </p:txBody>
          </p:sp>
          <p:sp>
            <p:nvSpPr>
              <p:cNvPr id="83" name="Ellipse 39"/>
              <p:cNvSpPr/>
              <p:nvPr/>
            </p:nvSpPr>
            <p:spPr bwMode="auto">
              <a:xfrm>
                <a:off x="3647069" y="3601562"/>
                <a:ext cx="752469" cy="558825"/>
              </a:xfrm>
              <a:prstGeom prst="ellipse">
                <a:avLst/>
              </a:prstGeom>
              <a:gradFill flip="none" rotWithShape="1">
                <a:gsLst>
                  <a:gs pos="0">
                    <a:schemeClr val="tx2">
                      <a:lumMod val="40000"/>
                      <a:lumOff val="60000"/>
                      <a:alpha val="0"/>
                    </a:schemeClr>
                  </a:gs>
                  <a:gs pos="100000">
                    <a:schemeClr val="bg1">
                      <a:alpha val="7700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sp>
          <p:nvSpPr>
            <p:cNvPr id="81" name="Freeform 5"/>
            <p:cNvSpPr>
              <a:spLocks noEditPoints="1"/>
            </p:cNvSpPr>
            <p:nvPr/>
          </p:nvSpPr>
          <p:spPr bwMode="auto">
            <a:xfrm>
              <a:off x="5516025" y="4414743"/>
              <a:ext cx="256825" cy="219695"/>
            </a:xfrm>
            <a:custGeom>
              <a:avLst/>
              <a:gdLst>
                <a:gd name="T0" fmla="*/ 3854 w 3921"/>
                <a:gd name="T1" fmla="*/ 2347 h 3368"/>
                <a:gd name="T2" fmla="*/ 3918 w 3921"/>
                <a:gd name="T3" fmla="*/ 2443 h 3368"/>
                <a:gd name="T4" fmla="*/ 3903 w 3921"/>
                <a:gd name="T5" fmla="*/ 3288 h 3368"/>
                <a:gd name="T6" fmla="*/ 3814 w 3921"/>
                <a:gd name="T7" fmla="*/ 3361 h 3368"/>
                <a:gd name="T8" fmla="*/ 93 w 3921"/>
                <a:gd name="T9" fmla="*/ 3356 h 3368"/>
                <a:gd name="T10" fmla="*/ 12 w 3921"/>
                <a:gd name="T11" fmla="*/ 3274 h 3368"/>
                <a:gd name="T12" fmla="*/ 0 w 3921"/>
                <a:gd name="T13" fmla="*/ 2758 h 3368"/>
                <a:gd name="T14" fmla="*/ 35 w 3921"/>
                <a:gd name="T15" fmla="*/ 2377 h 3368"/>
                <a:gd name="T16" fmla="*/ 136 w 3921"/>
                <a:gd name="T17" fmla="*/ 2322 h 3368"/>
                <a:gd name="T18" fmla="*/ 3842 w 3921"/>
                <a:gd name="T19" fmla="*/ 18 h 3368"/>
                <a:gd name="T20" fmla="*/ 3914 w 3921"/>
                <a:gd name="T21" fmla="*/ 107 h 3368"/>
                <a:gd name="T22" fmla="*/ 3909 w 3921"/>
                <a:gd name="T23" fmla="*/ 953 h 3368"/>
                <a:gd name="T24" fmla="*/ 3828 w 3921"/>
                <a:gd name="T25" fmla="*/ 1035 h 3368"/>
                <a:gd name="T26" fmla="*/ 107 w 3921"/>
                <a:gd name="T27" fmla="*/ 1040 h 3368"/>
                <a:gd name="T28" fmla="*/ 18 w 3921"/>
                <a:gd name="T29" fmla="*/ 967 h 3368"/>
                <a:gd name="T30" fmla="*/ 1941 w 3921"/>
                <a:gd name="T31" fmla="*/ 438 h 3368"/>
                <a:gd name="T32" fmla="*/ 26 w 3921"/>
                <a:gd name="T33" fmla="*/ 67 h 3368"/>
                <a:gd name="T34" fmla="*/ 122 w 3921"/>
                <a:gd name="T35" fmla="*/ 3 h 3368"/>
                <a:gd name="T36" fmla="*/ 3557 w 3921"/>
                <a:gd name="T37" fmla="*/ 375 h 3368"/>
                <a:gd name="T38" fmla="*/ 3612 w 3921"/>
                <a:gd name="T39" fmla="*/ 442 h 3368"/>
                <a:gd name="T40" fmla="*/ 3602 w 3921"/>
                <a:gd name="T41" fmla="*/ 530 h 3368"/>
                <a:gd name="T42" fmla="*/ 3536 w 3921"/>
                <a:gd name="T43" fmla="*/ 585 h 3368"/>
                <a:gd name="T44" fmla="*/ 3448 w 3921"/>
                <a:gd name="T45" fmla="*/ 576 h 3368"/>
                <a:gd name="T46" fmla="*/ 3394 w 3921"/>
                <a:gd name="T47" fmla="*/ 510 h 3368"/>
                <a:gd name="T48" fmla="*/ 3402 w 3921"/>
                <a:gd name="T49" fmla="*/ 421 h 3368"/>
                <a:gd name="T50" fmla="*/ 3468 w 3921"/>
                <a:gd name="T51" fmla="*/ 366 h 3368"/>
                <a:gd name="T52" fmla="*/ 3242 w 3921"/>
                <a:gd name="T53" fmla="*/ 370 h 3368"/>
                <a:gd name="T54" fmla="*/ 3303 w 3921"/>
                <a:gd name="T55" fmla="*/ 431 h 3368"/>
                <a:gd name="T56" fmla="*/ 3303 w 3921"/>
                <a:gd name="T57" fmla="*/ 520 h 3368"/>
                <a:gd name="T58" fmla="*/ 3242 w 3921"/>
                <a:gd name="T59" fmla="*/ 581 h 3368"/>
                <a:gd name="T60" fmla="*/ 3153 w 3921"/>
                <a:gd name="T61" fmla="*/ 581 h 3368"/>
                <a:gd name="T62" fmla="*/ 3092 w 3921"/>
                <a:gd name="T63" fmla="*/ 520 h 3368"/>
                <a:gd name="T64" fmla="*/ 3092 w 3921"/>
                <a:gd name="T65" fmla="*/ 431 h 3368"/>
                <a:gd name="T66" fmla="*/ 3153 w 3921"/>
                <a:gd name="T67" fmla="*/ 370 h 3368"/>
                <a:gd name="T68" fmla="*/ 3799 w 3921"/>
                <a:gd name="T69" fmla="*/ 1164 h 3368"/>
                <a:gd name="T70" fmla="*/ 3895 w 3921"/>
                <a:gd name="T71" fmla="*/ 1228 h 3368"/>
                <a:gd name="T72" fmla="*/ 3920 w 3921"/>
                <a:gd name="T73" fmla="*/ 2071 h 3368"/>
                <a:gd name="T74" fmla="*/ 3865 w 3921"/>
                <a:gd name="T75" fmla="*/ 2172 h 3368"/>
                <a:gd name="T76" fmla="*/ 153 w 3921"/>
                <a:gd name="T77" fmla="*/ 2207 h 3368"/>
                <a:gd name="T78" fmla="*/ 45 w 3921"/>
                <a:gd name="T79" fmla="*/ 2162 h 3368"/>
                <a:gd name="T80" fmla="*/ 0 w 3921"/>
                <a:gd name="T81" fmla="*/ 2055 h 3368"/>
                <a:gd name="T82" fmla="*/ 7 w 3921"/>
                <a:gd name="T83" fmla="*/ 1268 h 3368"/>
                <a:gd name="T84" fmla="*/ 79 w 3921"/>
                <a:gd name="T85" fmla="*/ 1179 h 3368"/>
                <a:gd name="T86" fmla="*/ 2573 w 3921"/>
                <a:gd name="T87" fmla="*/ 2733 h 3368"/>
                <a:gd name="T88" fmla="*/ 2646 w 3921"/>
                <a:gd name="T89" fmla="*/ 2781 h 3368"/>
                <a:gd name="T90" fmla="*/ 2663 w 3921"/>
                <a:gd name="T91" fmla="*/ 2867 h 3368"/>
                <a:gd name="T92" fmla="*/ 2614 w 3921"/>
                <a:gd name="T93" fmla="*/ 2940 h 3368"/>
                <a:gd name="T94" fmla="*/ 2527 w 3921"/>
                <a:gd name="T95" fmla="*/ 2956 h 3368"/>
                <a:gd name="T96" fmla="*/ 2456 w 3921"/>
                <a:gd name="T97" fmla="*/ 2908 h 3368"/>
                <a:gd name="T98" fmla="*/ 2439 w 3921"/>
                <a:gd name="T99" fmla="*/ 2822 h 3368"/>
                <a:gd name="T100" fmla="*/ 2487 w 3921"/>
                <a:gd name="T101" fmla="*/ 2750 h 3368"/>
                <a:gd name="T102" fmla="*/ 2258 w 3921"/>
                <a:gd name="T103" fmla="*/ 2731 h 3368"/>
                <a:gd name="T104" fmla="*/ 2334 w 3921"/>
                <a:gd name="T105" fmla="*/ 2772 h 3368"/>
                <a:gd name="T106" fmla="*/ 2359 w 3921"/>
                <a:gd name="T107" fmla="*/ 2856 h 3368"/>
                <a:gd name="T108" fmla="*/ 2319 w 3921"/>
                <a:gd name="T109" fmla="*/ 2932 h 3368"/>
                <a:gd name="T110" fmla="*/ 2234 w 3921"/>
                <a:gd name="T111" fmla="*/ 2958 h 3368"/>
                <a:gd name="T112" fmla="*/ 2158 w 3921"/>
                <a:gd name="T113" fmla="*/ 2917 h 3368"/>
                <a:gd name="T114" fmla="*/ 2132 w 3921"/>
                <a:gd name="T115" fmla="*/ 2833 h 3368"/>
                <a:gd name="T116" fmla="*/ 2173 w 3921"/>
                <a:gd name="T117" fmla="*/ 2756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21" h="3368">
                  <a:moveTo>
                    <a:pt x="153" y="2321"/>
                  </a:moveTo>
                  <a:lnTo>
                    <a:pt x="3768" y="2321"/>
                  </a:lnTo>
                  <a:lnTo>
                    <a:pt x="3785" y="2322"/>
                  </a:lnTo>
                  <a:lnTo>
                    <a:pt x="3799" y="2324"/>
                  </a:lnTo>
                  <a:lnTo>
                    <a:pt x="3814" y="2328"/>
                  </a:lnTo>
                  <a:lnTo>
                    <a:pt x="3828" y="2333"/>
                  </a:lnTo>
                  <a:lnTo>
                    <a:pt x="3842" y="2339"/>
                  </a:lnTo>
                  <a:lnTo>
                    <a:pt x="3854" y="2347"/>
                  </a:lnTo>
                  <a:lnTo>
                    <a:pt x="3865" y="2357"/>
                  </a:lnTo>
                  <a:lnTo>
                    <a:pt x="3876" y="2366"/>
                  </a:lnTo>
                  <a:lnTo>
                    <a:pt x="3886" y="2377"/>
                  </a:lnTo>
                  <a:lnTo>
                    <a:pt x="3895" y="2388"/>
                  </a:lnTo>
                  <a:lnTo>
                    <a:pt x="3903" y="2401"/>
                  </a:lnTo>
                  <a:lnTo>
                    <a:pt x="3909" y="2415"/>
                  </a:lnTo>
                  <a:lnTo>
                    <a:pt x="3914" y="2429"/>
                  </a:lnTo>
                  <a:lnTo>
                    <a:pt x="3918" y="2443"/>
                  </a:lnTo>
                  <a:lnTo>
                    <a:pt x="3920" y="2458"/>
                  </a:lnTo>
                  <a:lnTo>
                    <a:pt x="3921" y="2474"/>
                  </a:lnTo>
                  <a:lnTo>
                    <a:pt x="3921" y="3215"/>
                  </a:lnTo>
                  <a:lnTo>
                    <a:pt x="3920" y="3231"/>
                  </a:lnTo>
                  <a:lnTo>
                    <a:pt x="3918" y="3246"/>
                  </a:lnTo>
                  <a:lnTo>
                    <a:pt x="3914" y="3261"/>
                  </a:lnTo>
                  <a:lnTo>
                    <a:pt x="3909" y="3274"/>
                  </a:lnTo>
                  <a:lnTo>
                    <a:pt x="3903" y="3288"/>
                  </a:lnTo>
                  <a:lnTo>
                    <a:pt x="3895" y="3301"/>
                  </a:lnTo>
                  <a:lnTo>
                    <a:pt x="3886" y="3312"/>
                  </a:lnTo>
                  <a:lnTo>
                    <a:pt x="3876" y="3323"/>
                  </a:lnTo>
                  <a:lnTo>
                    <a:pt x="3865" y="3332"/>
                  </a:lnTo>
                  <a:lnTo>
                    <a:pt x="3854" y="3341"/>
                  </a:lnTo>
                  <a:lnTo>
                    <a:pt x="3842" y="3350"/>
                  </a:lnTo>
                  <a:lnTo>
                    <a:pt x="3828" y="3356"/>
                  </a:lnTo>
                  <a:lnTo>
                    <a:pt x="3814" y="3361"/>
                  </a:lnTo>
                  <a:lnTo>
                    <a:pt x="3799" y="3365"/>
                  </a:lnTo>
                  <a:lnTo>
                    <a:pt x="3785" y="3367"/>
                  </a:lnTo>
                  <a:lnTo>
                    <a:pt x="3768" y="3368"/>
                  </a:lnTo>
                  <a:lnTo>
                    <a:pt x="153" y="3368"/>
                  </a:lnTo>
                  <a:lnTo>
                    <a:pt x="136" y="3367"/>
                  </a:lnTo>
                  <a:lnTo>
                    <a:pt x="122" y="3365"/>
                  </a:lnTo>
                  <a:lnTo>
                    <a:pt x="107" y="3361"/>
                  </a:lnTo>
                  <a:lnTo>
                    <a:pt x="93" y="3356"/>
                  </a:lnTo>
                  <a:lnTo>
                    <a:pt x="79" y="3350"/>
                  </a:lnTo>
                  <a:lnTo>
                    <a:pt x="67" y="3341"/>
                  </a:lnTo>
                  <a:lnTo>
                    <a:pt x="56" y="3332"/>
                  </a:lnTo>
                  <a:lnTo>
                    <a:pt x="45" y="3323"/>
                  </a:lnTo>
                  <a:lnTo>
                    <a:pt x="35" y="3312"/>
                  </a:lnTo>
                  <a:lnTo>
                    <a:pt x="26" y="3301"/>
                  </a:lnTo>
                  <a:lnTo>
                    <a:pt x="18" y="3288"/>
                  </a:lnTo>
                  <a:lnTo>
                    <a:pt x="12" y="3274"/>
                  </a:lnTo>
                  <a:lnTo>
                    <a:pt x="7" y="3261"/>
                  </a:lnTo>
                  <a:lnTo>
                    <a:pt x="3" y="3246"/>
                  </a:lnTo>
                  <a:lnTo>
                    <a:pt x="1" y="3231"/>
                  </a:lnTo>
                  <a:lnTo>
                    <a:pt x="0" y="3215"/>
                  </a:lnTo>
                  <a:lnTo>
                    <a:pt x="0" y="2911"/>
                  </a:lnTo>
                  <a:lnTo>
                    <a:pt x="1941" y="2911"/>
                  </a:lnTo>
                  <a:lnTo>
                    <a:pt x="1941" y="2758"/>
                  </a:lnTo>
                  <a:lnTo>
                    <a:pt x="0" y="2758"/>
                  </a:lnTo>
                  <a:lnTo>
                    <a:pt x="0" y="2474"/>
                  </a:lnTo>
                  <a:lnTo>
                    <a:pt x="1" y="2458"/>
                  </a:lnTo>
                  <a:lnTo>
                    <a:pt x="3" y="2443"/>
                  </a:lnTo>
                  <a:lnTo>
                    <a:pt x="7" y="2429"/>
                  </a:lnTo>
                  <a:lnTo>
                    <a:pt x="12" y="2415"/>
                  </a:lnTo>
                  <a:lnTo>
                    <a:pt x="18" y="2401"/>
                  </a:lnTo>
                  <a:lnTo>
                    <a:pt x="26" y="2388"/>
                  </a:lnTo>
                  <a:lnTo>
                    <a:pt x="35" y="2377"/>
                  </a:lnTo>
                  <a:lnTo>
                    <a:pt x="45" y="2366"/>
                  </a:lnTo>
                  <a:lnTo>
                    <a:pt x="56" y="2357"/>
                  </a:lnTo>
                  <a:lnTo>
                    <a:pt x="67" y="2347"/>
                  </a:lnTo>
                  <a:lnTo>
                    <a:pt x="79" y="2339"/>
                  </a:lnTo>
                  <a:lnTo>
                    <a:pt x="93" y="2333"/>
                  </a:lnTo>
                  <a:lnTo>
                    <a:pt x="107" y="2328"/>
                  </a:lnTo>
                  <a:lnTo>
                    <a:pt x="122" y="2324"/>
                  </a:lnTo>
                  <a:lnTo>
                    <a:pt x="136" y="2322"/>
                  </a:lnTo>
                  <a:lnTo>
                    <a:pt x="153" y="2321"/>
                  </a:lnTo>
                  <a:close/>
                  <a:moveTo>
                    <a:pt x="153" y="0"/>
                  </a:moveTo>
                  <a:lnTo>
                    <a:pt x="3768" y="0"/>
                  </a:lnTo>
                  <a:lnTo>
                    <a:pt x="3785" y="1"/>
                  </a:lnTo>
                  <a:lnTo>
                    <a:pt x="3799" y="3"/>
                  </a:lnTo>
                  <a:lnTo>
                    <a:pt x="3814" y="7"/>
                  </a:lnTo>
                  <a:lnTo>
                    <a:pt x="3828" y="12"/>
                  </a:lnTo>
                  <a:lnTo>
                    <a:pt x="3842" y="18"/>
                  </a:lnTo>
                  <a:lnTo>
                    <a:pt x="3854" y="26"/>
                  </a:lnTo>
                  <a:lnTo>
                    <a:pt x="3865" y="35"/>
                  </a:lnTo>
                  <a:lnTo>
                    <a:pt x="3876" y="45"/>
                  </a:lnTo>
                  <a:lnTo>
                    <a:pt x="3886" y="56"/>
                  </a:lnTo>
                  <a:lnTo>
                    <a:pt x="3895" y="67"/>
                  </a:lnTo>
                  <a:lnTo>
                    <a:pt x="3903" y="79"/>
                  </a:lnTo>
                  <a:lnTo>
                    <a:pt x="3909" y="94"/>
                  </a:lnTo>
                  <a:lnTo>
                    <a:pt x="3914" y="107"/>
                  </a:lnTo>
                  <a:lnTo>
                    <a:pt x="3918" y="122"/>
                  </a:lnTo>
                  <a:lnTo>
                    <a:pt x="3920" y="136"/>
                  </a:lnTo>
                  <a:lnTo>
                    <a:pt x="3921" y="153"/>
                  </a:lnTo>
                  <a:lnTo>
                    <a:pt x="3921" y="894"/>
                  </a:lnTo>
                  <a:lnTo>
                    <a:pt x="3920" y="910"/>
                  </a:lnTo>
                  <a:lnTo>
                    <a:pt x="3918" y="925"/>
                  </a:lnTo>
                  <a:lnTo>
                    <a:pt x="3914" y="939"/>
                  </a:lnTo>
                  <a:lnTo>
                    <a:pt x="3909" y="953"/>
                  </a:lnTo>
                  <a:lnTo>
                    <a:pt x="3903" y="967"/>
                  </a:lnTo>
                  <a:lnTo>
                    <a:pt x="3895" y="979"/>
                  </a:lnTo>
                  <a:lnTo>
                    <a:pt x="3886" y="991"/>
                  </a:lnTo>
                  <a:lnTo>
                    <a:pt x="3876" y="1001"/>
                  </a:lnTo>
                  <a:lnTo>
                    <a:pt x="3865" y="1011"/>
                  </a:lnTo>
                  <a:lnTo>
                    <a:pt x="3854" y="1021"/>
                  </a:lnTo>
                  <a:lnTo>
                    <a:pt x="3842" y="1028"/>
                  </a:lnTo>
                  <a:lnTo>
                    <a:pt x="3828" y="1035"/>
                  </a:lnTo>
                  <a:lnTo>
                    <a:pt x="3814" y="1040"/>
                  </a:lnTo>
                  <a:lnTo>
                    <a:pt x="3799" y="1043"/>
                  </a:lnTo>
                  <a:lnTo>
                    <a:pt x="3785" y="1046"/>
                  </a:lnTo>
                  <a:lnTo>
                    <a:pt x="3768" y="1046"/>
                  </a:lnTo>
                  <a:lnTo>
                    <a:pt x="153" y="1046"/>
                  </a:lnTo>
                  <a:lnTo>
                    <a:pt x="136" y="1046"/>
                  </a:lnTo>
                  <a:lnTo>
                    <a:pt x="122" y="1043"/>
                  </a:lnTo>
                  <a:lnTo>
                    <a:pt x="107" y="1040"/>
                  </a:lnTo>
                  <a:lnTo>
                    <a:pt x="93" y="1035"/>
                  </a:lnTo>
                  <a:lnTo>
                    <a:pt x="79" y="1028"/>
                  </a:lnTo>
                  <a:lnTo>
                    <a:pt x="67" y="1021"/>
                  </a:lnTo>
                  <a:lnTo>
                    <a:pt x="56" y="1011"/>
                  </a:lnTo>
                  <a:lnTo>
                    <a:pt x="45" y="1001"/>
                  </a:lnTo>
                  <a:lnTo>
                    <a:pt x="35" y="991"/>
                  </a:lnTo>
                  <a:lnTo>
                    <a:pt x="26" y="979"/>
                  </a:lnTo>
                  <a:lnTo>
                    <a:pt x="18" y="967"/>
                  </a:lnTo>
                  <a:lnTo>
                    <a:pt x="12" y="953"/>
                  </a:lnTo>
                  <a:lnTo>
                    <a:pt x="7" y="939"/>
                  </a:lnTo>
                  <a:lnTo>
                    <a:pt x="3" y="925"/>
                  </a:lnTo>
                  <a:lnTo>
                    <a:pt x="1" y="910"/>
                  </a:lnTo>
                  <a:lnTo>
                    <a:pt x="0" y="894"/>
                  </a:lnTo>
                  <a:lnTo>
                    <a:pt x="0" y="590"/>
                  </a:lnTo>
                  <a:lnTo>
                    <a:pt x="1941" y="590"/>
                  </a:lnTo>
                  <a:lnTo>
                    <a:pt x="1941" y="438"/>
                  </a:lnTo>
                  <a:lnTo>
                    <a:pt x="0" y="438"/>
                  </a:lnTo>
                  <a:lnTo>
                    <a:pt x="0" y="153"/>
                  </a:lnTo>
                  <a:lnTo>
                    <a:pt x="1" y="136"/>
                  </a:lnTo>
                  <a:lnTo>
                    <a:pt x="3" y="122"/>
                  </a:lnTo>
                  <a:lnTo>
                    <a:pt x="7" y="107"/>
                  </a:lnTo>
                  <a:lnTo>
                    <a:pt x="12" y="94"/>
                  </a:lnTo>
                  <a:lnTo>
                    <a:pt x="18" y="79"/>
                  </a:lnTo>
                  <a:lnTo>
                    <a:pt x="26" y="67"/>
                  </a:lnTo>
                  <a:lnTo>
                    <a:pt x="35" y="56"/>
                  </a:lnTo>
                  <a:lnTo>
                    <a:pt x="45" y="45"/>
                  </a:lnTo>
                  <a:lnTo>
                    <a:pt x="56" y="35"/>
                  </a:lnTo>
                  <a:lnTo>
                    <a:pt x="67" y="26"/>
                  </a:lnTo>
                  <a:lnTo>
                    <a:pt x="79" y="18"/>
                  </a:lnTo>
                  <a:lnTo>
                    <a:pt x="93" y="12"/>
                  </a:lnTo>
                  <a:lnTo>
                    <a:pt x="107" y="7"/>
                  </a:lnTo>
                  <a:lnTo>
                    <a:pt x="122" y="3"/>
                  </a:lnTo>
                  <a:lnTo>
                    <a:pt x="136" y="1"/>
                  </a:lnTo>
                  <a:lnTo>
                    <a:pt x="153" y="0"/>
                  </a:lnTo>
                  <a:close/>
                  <a:moveTo>
                    <a:pt x="3503" y="361"/>
                  </a:moveTo>
                  <a:lnTo>
                    <a:pt x="3514" y="362"/>
                  </a:lnTo>
                  <a:lnTo>
                    <a:pt x="3525" y="364"/>
                  </a:lnTo>
                  <a:lnTo>
                    <a:pt x="3536" y="366"/>
                  </a:lnTo>
                  <a:lnTo>
                    <a:pt x="3546" y="370"/>
                  </a:lnTo>
                  <a:lnTo>
                    <a:pt x="3557" y="375"/>
                  </a:lnTo>
                  <a:lnTo>
                    <a:pt x="3566" y="381"/>
                  </a:lnTo>
                  <a:lnTo>
                    <a:pt x="3575" y="388"/>
                  </a:lnTo>
                  <a:lnTo>
                    <a:pt x="3583" y="395"/>
                  </a:lnTo>
                  <a:lnTo>
                    <a:pt x="3590" y="403"/>
                  </a:lnTo>
                  <a:lnTo>
                    <a:pt x="3597" y="412"/>
                  </a:lnTo>
                  <a:lnTo>
                    <a:pt x="3602" y="421"/>
                  </a:lnTo>
                  <a:lnTo>
                    <a:pt x="3607" y="431"/>
                  </a:lnTo>
                  <a:lnTo>
                    <a:pt x="3612" y="442"/>
                  </a:lnTo>
                  <a:lnTo>
                    <a:pt x="3615" y="453"/>
                  </a:lnTo>
                  <a:lnTo>
                    <a:pt x="3616" y="464"/>
                  </a:lnTo>
                  <a:lnTo>
                    <a:pt x="3617" y="475"/>
                  </a:lnTo>
                  <a:lnTo>
                    <a:pt x="3616" y="487"/>
                  </a:lnTo>
                  <a:lnTo>
                    <a:pt x="3615" y="499"/>
                  </a:lnTo>
                  <a:lnTo>
                    <a:pt x="3612" y="510"/>
                  </a:lnTo>
                  <a:lnTo>
                    <a:pt x="3607" y="520"/>
                  </a:lnTo>
                  <a:lnTo>
                    <a:pt x="3602" y="530"/>
                  </a:lnTo>
                  <a:lnTo>
                    <a:pt x="3597" y="539"/>
                  </a:lnTo>
                  <a:lnTo>
                    <a:pt x="3590" y="548"/>
                  </a:lnTo>
                  <a:lnTo>
                    <a:pt x="3583" y="557"/>
                  </a:lnTo>
                  <a:lnTo>
                    <a:pt x="3575" y="564"/>
                  </a:lnTo>
                  <a:lnTo>
                    <a:pt x="3566" y="570"/>
                  </a:lnTo>
                  <a:lnTo>
                    <a:pt x="3557" y="576"/>
                  </a:lnTo>
                  <a:lnTo>
                    <a:pt x="3546" y="581"/>
                  </a:lnTo>
                  <a:lnTo>
                    <a:pt x="3536" y="585"/>
                  </a:lnTo>
                  <a:lnTo>
                    <a:pt x="3525" y="587"/>
                  </a:lnTo>
                  <a:lnTo>
                    <a:pt x="3514" y="589"/>
                  </a:lnTo>
                  <a:lnTo>
                    <a:pt x="3503" y="590"/>
                  </a:lnTo>
                  <a:lnTo>
                    <a:pt x="3490" y="589"/>
                  </a:lnTo>
                  <a:lnTo>
                    <a:pt x="3479" y="587"/>
                  </a:lnTo>
                  <a:lnTo>
                    <a:pt x="3468" y="585"/>
                  </a:lnTo>
                  <a:lnTo>
                    <a:pt x="3458" y="581"/>
                  </a:lnTo>
                  <a:lnTo>
                    <a:pt x="3448" y="576"/>
                  </a:lnTo>
                  <a:lnTo>
                    <a:pt x="3438" y="570"/>
                  </a:lnTo>
                  <a:lnTo>
                    <a:pt x="3429" y="564"/>
                  </a:lnTo>
                  <a:lnTo>
                    <a:pt x="3421" y="557"/>
                  </a:lnTo>
                  <a:lnTo>
                    <a:pt x="3414" y="548"/>
                  </a:lnTo>
                  <a:lnTo>
                    <a:pt x="3408" y="539"/>
                  </a:lnTo>
                  <a:lnTo>
                    <a:pt x="3402" y="530"/>
                  </a:lnTo>
                  <a:lnTo>
                    <a:pt x="3397" y="520"/>
                  </a:lnTo>
                  <a:lnTo>
                    <a:pt x="3394" y="510"/>
                  </a:lnTo>
                  <a:lnTo>
                    <a:pt x="3391" y="499"/>
                  </a:lnTo>
                  <a:lnTo>
                    <a:pt x="3389" y="487"/>
                  </a:lnTo>
                  <a:lnTo>
                    <a:pt x="3388" y="475"/>
                  </a:lnTo>
                  <a:lnTo>
                    <a:pt x="3389" y="464"/>
                  </a:lnTo>
                  <a:lnTo>
                    <a:pt x="3391" y="453"/>
                  </a:lnTo>
                  <a:lnTo>
                    <a:pt x="3394" y="442"/>
                  </a:lnTo>
                  <a:lnTo>
                    <a:pt x="3397" y="431"/>
                  </a:lnTo>
                  <a:lnTo>
                    <a:pt x="3402" y="421"/>
                  </a:lnTo>
                  <a:lnTo>
                    <a:pt x="3408" y="412"/>
                  </a:lnTo>
                  <a:lnTo>
                    <a:pt x="3414" y="403"/>
                  </a:lnTo>
                  <a:lnTo>
                    <a:pt x="3421" y="395"/>
                  </a:lnTo>
                  <a:lnTo>
                    <a:pt x="3429" y="388"/>
                  </a:lnTo>
                  <a:lnTo>
                    <a:pt x="3438" y="381"/>
                  </a:lnTo>
                  <a:lnTo>
                    <a:pt x="3448" y="375"/>
                  </a:lnTo>
                  <a:lnTo>
                    <a:pt x="3458" y="370"/>
                  </a:lnTo>
                  <a:lnTo>
                    <a:pt x="3468" y="366"/>
                  </a:lnTo>
                  <a:lnTo>
                    <a:pt x="3479" y="364"/>
                  </a:lnTo>
                  <a:lnTo>
                    <a:pt x="3490" y="362"/>
                  </a:lnTo>
                  <a:lnTo>
                    <a:pt x="3503" y="361"/>
                  </a:lnTo>
                  <a:close/>
                  <a:moveTo>
                    <a:pt x="3197" y="361"/>
                  </a:moveTo>
                  <a:lnTo>
                    <a:pt x="3209" y="362"/>
                  </a:lnTo>
                  <a:lnTo>
                    <a:pt x="3221" y="364"/>
                  </a:lnTo>
                  <a:lnTo>
                    <a:pt x="3232" y="366"/>
                  </a:lnTo>
                  <a:lnTo>
                    <a:pt x="3242" y="370"/>
                  </a:lnTo>
                  <a:lnTo>
                    <a:pt x="3252" y="375"/>
                  </a:lnTo>
                  <a:lnTo>
                    <a:pt x="3261" y="381"/>
                  </a:lnTo>
                  <a:lnTo>
                    <a:pt x="3271" y="388"/>
                  </a:lnTo>
                  <a:lnTo>
                    <a:pt x="3279" y="395"/>
                  </a:lnTo>
                  <a:lnTo>
                    <a:pt x="3286" y="403"/>
                  </a:lnTo>
                  <a:lnTo>
                    <a:pt x="3292" y="412"/>
                  </a:lnTo>
                  <a:lnTo>
                    <a:pt x="3298" y="421"/>
                  </a:lnTo>
                  <a:lnTo>
                    <a:pt x="3303" y="431"/>
                  </a:lnTo>
                  <a:lnTo>
                    <a:pt x="3307" y="442"/>
                  </a:lnTo>
                  <a:lnTo>
                    <a:pt x="3309" y="453"/>
                  </a:lnTo>
                  <a:lnTo>
                    <a:pt x="3311" y="464"/>
                  </a:lnTo>
                  <a:lnTo>
                    <a:pt x="3312" y="475"/>
                  </a:lnTo>
                  <a:lnTo>
                    <a:pt x="3311" y="487"/>
                  </a:lnTo>
                  <a:lnTo>
                    <a:pt x="3309" y="499"/>
                  </a:lnTo>
                  <a:lnTo>
                    <a:pt x="3307" y="510"/>
                  </a:lnTo>
                  <a:lnTo>
                    <a:pt x="3303" y="520"/>
                  </a:lnTo>
                  <a:lnTo>
                    <a:pt x="3298" y="530"/>
                  </a:lnTo>
                  <a:lnTo>
                    <a:pt x="3292" y="539"/>
                  </a:lnTo>
                  <a:lnTo>
                    <a:pt x="3286" y="548"/>
                  </a:lnTo>
                  <a:lnTo>
                    <a:pt x="3279" y="557"/>
                  </a:lnTo>
                  <a:lnTo>
                    <a:pt x="3271" y="564"/>
                  </a:lnTo>
                  <a:lnTo>
                    <a:pt x="3261" y="570"/>
                  </a:lnTo>
                  <a:lnTo>
                    <a:pt x="3252" y="576"/>
                  </a:lnTo>
                  <a:lnTo>
                    <a:pt x="3242" y="581"/>
                  </a:lnTo>
                  <a:lnTo>
                    <a:pt x="3232" y="585"/>
                  </a:lnTo>
                  <a:lnTo>
                    <a:pt x="3221" y="587"/>
                  </a:lnTo>
                  <a:lnTo>
                    <a:pt x="3209" y="589"/>
                  </a:lnTo>
                  <a:lnTo>
                    <a:pt x="3197" y="590"/>
                  </a:lnTo>
                  <a:lnTo>
                    <a:pt x="3186" y="589"/>
                  </a:lnTo>
                  <a:lnTo>
                    <a:pt x="3175" y="587"/>
                  </a:lnTo>
                  <a:lnTo>
                    <a:pt x="3164" y="585"/>
                  </a:lnTo>
                  <a:lnTo>
                    <a:pt x="3153" y="581"/>
                  </a:lnTo>
                  <a:lnTo>
                    <a:pt x="3143" y="576"/>
                  </a:lnTo>
                  <a:lnTo>
                    <a:pt x="3134" y="570"/>
                  </a:lnTo>
                  <a:lnTo>
                    <a:pt x="3125" y="564"/>
                  </a:lnTo>
                  <a:lnTo>
                    <a:pt x="3117" y="557"/>
                  </a:lnTo>
                  <a:lnTo>
                    <a:pt x="3110" y="548"/>
                  </a:lnTo>
                  <a:lnTo>
                    <a:pt x="3103" y="539"/>
                  </a:lnTo>
                  <a:lnTo>
                    <a:pt x="3097" y="530"/>
                  </a:lnTo>
                  <a:lnTo>
                    <a:pt x="3092" y="520"/>
                  </a:lnTo>
                  <a:lnTo>
                    <a:pt x="3088" y="510"/>
                  </a:lnTo>
                  <a:lnTo>
                    <a:pt x="3086" y="499"/>
                  </a:lnTo>
                  <a:lnTo>
                    <a:pt x="3084" y="487"/>
                  </a:lnTo>
                  <a:lnTo>
                    <a:pt x="3083" y="475"/>
                  </a:lnTo>
                  <a:lnTo>
                    <a:pt x="3084" y="464"/>
                  </a:lnTo>
                  <a:lnTo>
                    <a:pt x="3086" y="453"/>
                  </a:lnTo>
                  <a:lnTo>
                    <a:pt x="3088" y="442"/>
                  </a:lnTo>
                  <a:lnTo>
                    <a:pt x="3092" y="431"/>
                  </a:lnTo>
                  <a:lnTo>
                    <a:pt x="3097" y="421"/>
                  </a:lnTo>
                  <a:lnTo>
                    <a:pt x="3103" y="412"/>
                  </a:lnTo>
                  <a:lnTo>
                    <a:pt x="3110" y="403"/>
                  </a:lnTo>
                  <a:lnTo>
                    <a:pt x="3117" y="395"/>
                  </a:lnTo>
                  <a:lnTo>
                    <a:pt x="3125" y="388"/>
                  </a:lnTo>
                  <a:lnTo>
                    <a:pt x="3134" y="381"/>
                  </a:lnTo>
                  <a:lnTo>
                    <a:pt x="3143" y="375"/>
                  </a:lnTo>
                  <a:lnTo>
                    <a:pt x="3153" y="370"/>
                  </a:lnTo>
                  <a:lnTo>
                    <a:pt x="3164" y="366"/>
                  </a:lnTo>
                  <a:lnTo>
                    <a:pt x="3175" y="364"/>
                  </a:lnTo>
                  <a:lnTo>
                    <a:pt x="3186" y="362"/>
                  </a:lnTo>
                  <a:lnTo>
                    <a:pt x="3197" y="361"/>
                  </a:lnTo>
                  <a:close/>
                  <a:moveTo>
                    <a:pt x="153" y="1161"/>
                  </a:moveTo>
                  <a:lnTo>
                    <a:pt x="3768" y="1161"/>
                  </a:lnTo>
                  <a:lnTo>
                    <a:pt x="3785" y="1161"/>
                  </a:lnTo>
                  <a:lnTo>
                    <a:pt x="3799" y="1164"/>
                  </a:lnTo>
                  <a:lnTo>
                    <a:pt x="3814" y="1167"/>
                  </a:lnTo>
                  <a:lnTo>
                    <a:pt x="3828" y="1172"/>
                  </a:lnTo>
                  <a:lnTo>
                    <a:pt x="3842" y="1179"/>
                  </a:lnTo>
                  <a:lnTo>
                    <a:pt x="3854" y="1186"/>
                  </a:lnTo>
                  <a:lnTo>
                    <a:pt x="3865" y="1196"/>
                  </a:lnTo>
                  <a:lnTo>
                    <a:pt x="3876" y="1206"/>
                  </a:lnTo>
                  <a:lnTo>
                    <a:pt x="3886" y="1216"/>
                  </a:lnTo>
                  <a:lnTo>
                    <a:pt x="3895" y="1228"/>
                  </a:lnTo>
                  <a:lnTo>
                    <a:pt x="3903" y="1240"/>
                  </a:lnTo>
                  <a:lnTo>
                    <a:pt x="3909" y="1254"/>
                  </a:lnTo>
                  <a:lnTo>
                    <a:pt x="3914" y="1268"/>
                  </a:lnTo>
                  <a:lnTo>
                    <a:pt x="3918" y="1282"/>
                  </a:lnTo>
                  <a:lnTo>
                    <a:pt x="3920" y="1297"/>
                  </a:lnTo>
                  <a:lnTo>
                    <a:pt x="3921" y="1313"/>
                  </a:lnTo>
                  <a:lnTo>
                    <a:pt x="3921" y="2055"/>
                  </a:lnTo>
                  <a:lnTo>
                    <a:pt x="3920" y="2071"/>
                  </a:lnTo>
                  <a:lnTo>
                    <a:pt x="3918" y="2086"/>
                  </a:lnTo>
                  <a:lnTo>
                    <a:pt x="3914" y="2100"/>
                  </a:lnTo>
                  <a:lnTo>
                    <a:pt x="3909" y="2114"/>
                  </a:lnTo>
                  <a:lnTo>
                    <a:pt x="3903" y="2128"/>
                  </a:lnTo>
                  <a:lnTo>
                    <a:pt x="3895" y="2140"/>
                  </a:lnTo>
                  <a:lnTo>
                    <a:pt x="3886" y="2152"/>
                  </a:lnTo>
                  <a:lnTo>
                    <a:pt x="3876" y="2162"/>
                  </a:lnTo>
                  <a:lnTo>
                    <a:pt x="3865" y="2172"/>
                  </a:lnTo>
                  <a:lnTo>
                    <a:pt x="3854" y="2181"/>
                  </a:lnTo>
                  <a:lnTo>
                    <a:pt x="3842" y="2189"/>
                  </a:lnTo>
                  <a:lnTo>
                    <a:pt x="3828" y="2195"/>
                  </a:lnTo>
                  <a:lnTo>
                    <a:pt x="3814" y="2200"/>
                  </a:lnTo>
                  <a:lnTo>
                    <a:pt x="3799" y="2204"/>
                  </a:lnTo>
                  <a:lnTo>
                    <a:pt x="3785" y="2206"/>
                  </a:lnTo>
                  <a:lnTo>
                    <a:pt x="3768" y="2207"/>
                  </a:lnTo>
                  <a:lnTo>
                    <a:pt x="153" y="2207"/>
                  </a:lnTo>
                  <a:lnTo>
                    <a:pt x="136" y="2206"/>
                  </a:lnTo>
                  <a:lnTo>
                    <a:pt x="122" y="2204"/>
                  </a:lnTo>
                  <a:lnTo>
                    <a:pt x="107" y="2200"/>
                  </a:lnTo>
                  <a:lnTo>
                    <a:pt x="93" y="2195"/>
                  </a:lnTo>
                  <a:lnTo>
                    <a:pt x="79" y="2189"/>
                  </a:lnTo>
                  <a:lnTo>
                    <a:pt x="67" y="2181"/>
                  </a:lnTo>
                  <a:lnTo>
                    <a:pt x="56" y="2172"/>
                  </a:lnTo>
                  <a:lnTo>
                    <a:pt x="45" y="2162"/>
                  </a:lnTo>
                  <a:lnTo>
                    <a:pt x="35" y="2152"/>
                  </a:lnTo>
                  <a:lnTo>
                    <a:pt x="26" y="2140"/>
                  </a:lnTo>
                  <a:lnTo>
                    <a:pt x="18" y="2128"/>
                  </a:lnTo>
                  <a:lnTo>
                    <a:pt x="12" y="2114"/>
                  </a:lnTo>
                  <a:lnTo>
                    <a:pt x="7" y="2100"/>
                  </a:lnTo>
                  <a:lnTo>
                    <a:pt x="3" y="2086"/>
                  </a:lnTo>
                  <a:lnTo>
                    <a:pt x="1" y="2071"/>
                  </a:lnTo>
                  <a:lnTo>
                    <a:pt x="0" y="2055"/>
                  </a:lnTo>
                  <a:lnTo>
                    <a:pt x="0" y="1750"/>
                  </a:lnTo>
                  <a:lnTo>
                    <a:pt x="1941" y="1750"/>
                  </a:lnTo>
                  <a:lnTo>
                    <a:pt x="1941" y="1598"/>
                  </a:lnTo>
                  <a:lnTo>
                    <a:pt x="0" y="1598"/>
                  </a:lnTo>
                  <a:lnTo>
                    <a:pt x="0" y="1313"/>
                  </a:lnTo>
                  <a:lnTo>
                    <a:pt x="1" y="1297"/>
                  </a:lnTo>
                  <a:lnTo>
                    <a:pt x="3" y="1282"/>
                  </a:lnTo>
                  <a:lnTo>
                    <a:pt x="7" y="1268"/>
                  </a:lnTo>
                  <a:lnTo>
                    <a:pt x="12" y="1254"/>
                  </a:lnTo>
                  <a:lnTo>
                    <a:pt x="18" y="1240"/>
                  </a:lnTo>
                  <a:lnTo>
                    <a:pt x="26" y="1228"/>
                  </a:lnTo>
                  <a:lnTo>
                    <a:pt x="35" y="1216"/>
                  </a:lnTo>
                  <a:lnTo>
                    <a:pt x="45" y="1206"/>
                  </a:lnTo>
                  <a:lnTo>
                    <a:pt x="56" y="1196"/>
                  </a:lnTo>
                  <a:lnTo>
                    <a:pt x="67" y="1186"/>
                  </a:lnTo>
                  <a:lnTo>
                    <a:pt x="79" y="1179"/>
                  </a:lnTo>
                  <a:lnTo>
                    <a:pt x="93" y="1172"/>
                  </a:lnTo>
                  <a:lnTo>
                    <a:pt x="107" y="1167"/>
                  </a:lnTo>
                  <a:lnTo>
                    <a:pt x="122" y="1164"/>
                  </a:lnTo>
                  <a:lnTo>
                    <a:pt x="136" y="1161"/>
                  </a:lnTo>
                  <a:lnTo>
                    <a:pt x="153" y="1161"/>
                  </a:lnTo>
                  <a:close/>
                  <a:moveTo>
                    <a:pt x="2551" y="2730"/>
                  </a:moveTo>
                  <a:lnTo>
                    <a:pt x="2562" y="2731"/>
                  </a:lnTo>
                  <a:lnTo>
                    <a:pt x="2573" y="2733"/>
                  </a:lnTo>
                  <a:lnTo>
                    <a:pt x="2584" y="2735"/>
                  </a:lnTo>
                  <a:lnTo>
                    <a:pt x="2595" y="2739"/>
                  </a:lnTo>
                  <a:lnTo>
                    <a:pt x="2605" y="2744"/>
                  </a:lnTo>
                  <a:lnTo>
                    <a:pt x="2614" y="2750"/>
                  </a:lnTo>
                  <a:lnTo>
                    <a:pt x="2623" y="2756"/>
                  </a:lnTo>
                  <a:lnTo>
                    <a:pt x="2631" y="2764"/>
                  </a:lnTo>
                  <a:lnTo>
                    <a:pt x="2638" y="2772"/>
                  </a:lnTo>
                  <a:lnTo>
                    <a:pt x="2646" y="2781"/>
                  </a:lnTo>
                  <a:lnTo>
                    <a:pt x="2651" y="2790"/>
                  </a:lnTo>
                  <a:lnTo>
                    <a:pt x="2656" y="2800"/>
                  </a:lnTo>
                  <a:lnTo>
                    <a:pt x="2660" y="2810"/>
                  </a:lnTo>
                  <a:lnTo>
                    <a:pt x="2663" y="2822"/>
                  </a:lnTo>
                  <a:lnTo>
                    <a:pt x="2664" y="2833"/>
                  </a:lnTo>
                  <a:lnTo>
                    <a:pt x="2665" y="2845"/>
                  </a:lnTo>
                  <a:lnTo>
                    <a:pt x="2664" y="2856"/>
                  </a:lnTo>
                  <a:lnTo>
                    <a:pt x="2663" y="2867"/>
                  </a:lnTo>
                  <a:lnTo>
                    <a:pt x="2660" y="2879"/>
                  </a:lnTo>
                  <a:lnTo>
                    <a:pt x="2656" y="2889"/>
                  </a:lnTo>
                  <a:lnTo>
                    <a:pt x="2651" y="2899"/>
                  </a:lnTo>
                  <a:lnTo>
                    <a:pt x="2646" y="2908"/>
                  </a:lnTo>
                  <a:lnTo>
                    <a:pt x="2638" y="2917"/>
                  </a:lnTo>
                  <a:lnTo>
                    <a:pt x="2631" y="2925"/>
                  </a:lnTo>
                  <a:lnTo>
                    <a:pt x="2623" y="2932"/>
                  </a:lnTo>
                  <a:lnTo>
                    <a:pt x="2614" y="2940"/>
                  </a:lnTo>
                  <a:lnTo>
                    <a:pt x="2605" y="2945"/>
                  </a:lnTo>
                  <a:lnTo>
                    <a:pt x="2595" y="2950"/>
                  </a:lnTo>
                  <a:lnTo>
                    <a:pt x="2584" y="2954"/>
                  </a:lnTo>
                  <a:lnTo>
                    <a:pt x="2573" y="2956"/>
                  </a:lnTo>
                  <a:lnTo>
                    <a:pt x="2562" y="2958"/>
                  </a:lnTo>
                  <a:lnTo>
                    <a:pt x="2551" y="2959"/>
                  </a:lnTo>
                  <a:lnTo>
                    <a:pt x="2539" y="2958"/>
                  </a:lnTo>
                  <a:lnTo>
                    <a:pt x="2527" y="2956"/>
                  </a:lnTo>
                  <a:lnTo>
                    <a:pt x="2516" y="2954"/>
                  </a:lnTo>
                  <a:lnTo>
                    <a:pt x="2506" y="2950"/>
                  </a:lnTo>
                  <a:lnTo>
                    <a:pt x="2496" y="2945"/>
                  </a:lnTo>
                  <a:lnTo>
                    <a:pt x="2487" y="2940"/>
                  </a:lnTo>
                  <a:lnTo>
                    <a:pt x="2478" y="2932"/>
                  </a:lnTo>
                  <a:lnTo>
                    <a:pt x="2469" y="2925"/>
                  </a:lnTo>
                  <a:lnTo>
                    <a:pt x="2462" y="2917"/>
                  </a:lnTo>
                  <a:lnTo>
                    <a:pt x="2456" y="2908"/>
                  </a:lnTo>
                  <a:lnTo>
                    <a:pt x="2450" y="2899"/>
                  </a:lnTo>
                  <a:lnTo>
                    <a:pt x="2445" y="2889"/>
                  </a:lnTo>
                  <a:lnTo>
                    <a:pt x="2442" y="2879"/>
                  </a:lnTo>
                  <a:lnTo>
                    <a:pt x="2439" y="2867"/>
                  </a:lnTo>
                  <a:lnTo>
                    <a:pt x="2437" y="2856"/>
                  </a:lnTo>
                  <a:lnTo>
                    <a:pt x="2436" y="2845"/>
                  </a:lnTo>
                  <a:lnTo>
                    <a:pt x="2437" y="2833"/>
                  </a:lnTo>
                  <a:lnTo>
                    <a:pt x="2439" y="2822"/>
                  </a:lnTo>
                  <a:lnTo>
                    <a:pt x="2442" y="2810"/>
                  </a:lnTo>
                  <a:lnTo>
                    <a:pt x="2445" y="2800"/>
                  </a:lnTo>
                  <a:lnTo>
                    <a:pt x="2450" y="2790"/>
                  </a:lnTo>
                  <a:lnTo>
                    <a:pt x="2456" y="2781"/>
                  </a:lnTo>
                  <a:lnTo>
                    <a:pt x="2462" y="2772"/>
                  </a:lnTo>
                  <a:lnTo>
                    <a:pt x="2469" y="2764"/>
                  </a:lnTo>
                  <a:lnTo>
                    <a:pt x="2478" y="2756"/>
                  </a:lnTo>
                  <a:lnTo>
                    <a:pt x="2487" y="2750"/>
                  </a:lnTo>
                  <a:lnTo>
                    <a:pt x="2496" y="2744"/>
                  </a:lnTo>
                  <a:lnTo>
                    <a:pt x="2506" y="2739"/>
                  </a:lnTo>
                  <a:lnTo>
                    <a:pt x="2516" y="2735"/>
                  </a:lnTo>
                  <a:lnTo>
                    <a:pt x="2527" y="2733"/>
                  </a:lnTo>
                  <a:lnTo>
                    <a:pt x="2539" y="2731"/>
                  </a:lnTo>
                  <a:lnTo>
                    <a:pt x="2551" y="2730"/>
                  </a:lnTo>
                  <a:close/>
                  <a:moveTo>
                    <a:pt x="2245" y="2730"/>
                  </a:moveTo>
                  <a:lnTo>
                    <a:pt x="2258" y="2731"/>
                  </a:lnTo>
                  <a:lnTo>
                    <a:pt x="2269" y="2733"/>
                  </a:lnTo>
                  <a:lnTo>
                    <a:pt x="2280" y="2735"/>
                  </a:lnTo>
                  <a:lnTo>
                    <a:pt x="2290" y="2739"/>
                  </a:lnTo>
                  <a:lnTo>
                    <a:pt x="2300" y="2744"/>
                  </a:lnTo>
                  <a:lnTo>
                    <a:pt x="2310" y="2750"/>
                  </a:lnTo>
                  <a:lnTo>
                    <a:pt x="2319" y="2756"/>
                  </a:lnTo>
                  <a:lnTo>
                    <a:pt x="2327" y="2764"/>
                  </a:lnTo>
                  <a:lnTo>
                    <a:pt x="2334" y="2772"/>
                  </a:lnTo>
                  <a:lnTo>
                    <a:pt x="2341" y="2781"/>
                  </a:lnTo>
                  <a:lnTo>
                    <a:pt x="2346" y="2790"/>
                  </a:lnTo>
                  <a:lnTo>
                    <a:pt x="2351" y="2800"/>
                  </a:lnTo>
                  <a:lnTo>
                    <a:pt x="2355" y="2810"/>
                  </a:lnTo>
                  <a:lnTo>
                    <a:pt x="2357" y="2822"/>
                  </a:lnTo>
                  <a:lnTo>
                    <a:pt x="2359" y="2833"/>
                  </a:lnTo>
                  <a:lnTo>
                    <a:pt x="2361" y="2845"/>
                  </a:lnTo>
                  <a:lnTo>
                    <a:pt x="2359" y="2856"/>
                  </a:lnTo>
                  <a:lnTo>
                    <a:pt x="2357" y="2867"/>
                  </a:lnTo>
                  <a:lnTo>
                    <a:pt x="2355" y="2879"/>
                  </a:lnTo>
                  <a:lnTo>
                    <a:pt x="2351" y="2889"/>
                  </a:lnTo>
                  <a:lnTo>
                    <a:pt x="2346" y="2899"/>
                  </a:lnTo>
                  <a:lnTo>
                    <a:pt x="2341" y="2908"/>
                  </a:lnTo>
                  <a:lnTo>
                    <a:pt x="2334" y="2917"/>
                  </a:lnTo>
                  <a:lnTo>
                    <a:pt x="2327" y="2925"/>
                  </a:lnTo>
                  <a:lnTo>
                    <a:pt x="2319" y="2932"/>
                  </a:lnTo>
                  <a:lnTo>
                    <a:pt x="2310" y="2940"/>
                  </a:lnTo>
                  <a:lnTo>
                    <a:pt x="2300" y="2945"/>
                  </a:lnTo>
                  <a:lnTo>
                    <a:pt x="2290" y="2950"/>
                  </a:lnTo>
                  <a:lnTo>
                    <a:pt x="2280" y="2954"/>
                  </a:lnTo>
                  <a:lnTo>
                    <a:pt x="2269" y="2956"/>
                  </a:lnTo>
                  <a:lnTo>
                    <a:pt x="2258" y="2958"/>
                  </a:lnTo>
                  <a:lnTo>
                    <a:pt x="2245" y="2959"/>
                  </a:lnTo>
                  <a:lnTo>
                    <a:pt x="2234" y="2958"/>
                  </a:lnTo>
                  <a:lnTo>
                    <a:pt x="2223" y="2956"/>
                  </a:lnTo>
                  <a:lnTo>
                    <a:pt x="2212" y="2954"/>
                  </a:lnTo>
                  <a:lnTo>
                    <a:pt x="2202" y="2950"/>
                  </a:lnTo>
                  <a:lnTo>
                    <a:pt x="2192" y="2945"/>
                  </a:lnTo>
                  <a:lnTo>
                    <a:pt x="2182" y="2940"/>
                  </a:lnTo>
                  <a:lnTo>
                    <a:pt x="2173" y="2932"/>
                  </a:lnTo>
                  <a:lnTo>
                    <a:pt x="2165" y="2925"/>
                  </a:lnTo>
                  <a:lnTo>
                    <a:pt x="2158" y="2917"/>
                  </a:lnTo>
                  <a:lnTo>
                    <a:pt x="2151" y="2908"/>
                  </a:lnTo>
                  <a:lnTo>
                    <a:pt x="2146" y="2899"/>
                  </a:lnTo>
                  <a:lnTo>
                    <a:pt x="2141" y="2889"/>
                  </a:lnTo>
                  <a:lnTo>
                    <a:pt x="2137" y="2879"/>
                  </a:lnTo>
                  <a:lnTo>
                    <a:pt x="2135" y="2867"/>
                  </a:lnTo>
                  <a:lnTo>
                    <a:pt x="2132" y="2856"/>
                  </a:lnTo>
                  <a:lnTo>
                    <a:pt x="2131" y="2845"/>
                  </a:lnTo>
                  <a:lnTo>
                    <a:pt x="2132" y="2833"/>
                  </a:lnTo>
                  <a:lnTo>
                    <a:pt x="2135" y="2822"/>
                  </a:lnTo>
                  <a:lnTo>
                    <a:pt x="2137" y="2810"/>
                  </a:lnTo>
                  <a:lnTo>
                    <a:pt x="2141" y="2800"/>
                  </a:lnTo>
                  <a:lnTo>
                    <a:pt x="2146" y="2790"/>
                  </a:lnTo>
                  <a:lnTo>
                    <a:pt x="2151" y="2781"/>
                  </a:lnTo>
                  <a:lnTo>
                    <a:pt x="2158" y="2772"/>
                  </a:lnTo>
                  <a:lnTo>
                    <a:pt x="2165" y="2764"/>
                  </a:lnTo>
                  <a:lnTo>
                    <a:pt x="2173" y="2756"/>
                  </a:lnTo>
                  <a:lnTo>
                    <a:pt x="2182" y="2750"/>
                  </a:lnTo>
                  <a:lnTo>
                    <a:pt x="2192" y="2744"/>
                  </a:lnTo>
                  <a:lnTo>
                    <a:pt x="2202" y="2739"/>
                  </a:lnTo>
                  <a:lnTo>
                    <a:pt x="2212" y="2735"/>
                  </a:lnTo>
                  <a:lnTo>
                    <a:pt x="2223" y="2733"/>
                  </a:lnTo>
                  <a:lnTo>
                    <a:pt x="2234" y="2731"/>
                  </a:lnTo>
                  <a:lnTo>
                    <a:pt x="2245" y="2730"/>
                  </a:lnTo>
                  <a:close/>
                </a:path>
              </a:pathLst>
            </a:custGeom>
            <a:solidFill>
              <a:schemeClr val="tx1">
                <a:lumMod val="75000"/>
                <a:lumOff val="25000"/>
              </a:schemeClr>
            </a:soli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fontAlgn="auto">
                <a:spcBef>
                  <a:spcPts val="0"/>
                </a:spcBef>
                <a:spcAft>
                  <a:spcPts val="0"/>
                </a:spcAft>
                <a:defRPr/>
              </a:pPr>
              <a:endParaRPr lang="es-MX" dirty="0">
                <a:solidFill>
                  <a:prstClr val="black"/>
                </a:solidFill>
                <a:latin typeface="Arial Black" panose="020B0A04020102020204" pitchFamily="34" charset="0"/>
                <a:cs typeface="+mn-cs"/>
              </a:endParaRPr>
            </a:p>
          </p:txBody>
        </p:sp>
      </p:grpSp>
      <p:sp>
        <p:nvSpPr>
          <p:cNvPr id="25" name="Oval 15"/>
          <p:cNvSpPr/>
          <p:nvPr/>
        </p:nvSpPr>
        <p:spPr bwMode="auto">
          <a:xfrm>
            <a:off x="1683396" y="2428121"/>
            <a:ext cx="1295400" cy="315912"/>
          </a:xfrm>
          <a:prstGeom prst="ellipse">
            <a:avLst/>
          </a:prstGeom>
          <a:gradFill flip="none" rotWithShape="1">
            <a:gsLst>
              <a:gs pos="0">
                <a:schemeClr val="tx1">
                  <a:alpha val="31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sp>
        <p:nvSpPr>
          <p:cNvPr id="26" name="Ellipse 37"/>
          <p:cNvSpPr/>
          <p:nvPr/>
        </p:nvSpPr>
        <p:spPr bwMode="auto">
          <a:xfrm>
            <a:off x="1873896" y="1623258"/>
            <a:ext cx="1027113" cy="1030288"/>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sz="2000" dirty="0">
              <a:solidFill>
                <a:prstClr val="black"/>
              </a:solidFill>
              <a:latin typeface="Arial Black" panose="020B0A04020102020204" pitchFamily="34" charset="0"/>
              <a:ea typeface="ＭＳ Ｐゴシック" panose="020B0600070205080204" pitchFamily="34" charset="-128"/>
            </a:endParaRPr>
          </a:p>
        </p:txBody>
      </p:sp>
      <p:sp>
        <p:nvSpPr>
          <p:cNvPr id="27" name="Ellipse 39"/>
          <p:cNvSpPr/>
          <p:nvPr/>
        </p:nvSpPr>
        <p:spPr bwMode="auto">
          <a:xfrm>
            <a:off x="2016771" y="1635958"/>
            <a:ext cx="752475" cy="558800"/>
          </a:xfrm>
          <a:prstGeom prst="ellipse">
            <a:avLst/>
          </a:prstGeom>
          <a:gradFill flip="none" rotWithShape="1">
            <a:gsLst>
              <a:gs pos="0">
                <a:schemeClr val="tx2">
                  <a:lumMod val="40000"/>
                  <a:lumOff val="60000"/>
                  <a:alpha val="0"/>
                </a:schemeClr>
              </a:gs>
              <a:gs pos="100000">
                <a:schemeClr val="bg1">
                  <a:alpha val="7700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sp>
        <p:nvSpPr>
          <p:cNvPr id="28" name="TextBox 58"/>
          <p:cNvSpPr txBox="1">
            <a:spLocks noChangeArrowheads="1"/>
          </p:cNvSpPr>
          <p:nvPr/>
        </p:nvSpPr>
        <p:spPr bwMode="auto">
          <a:xfrm>
            <a:off x="1403648" y="2636912"/>
            <a:ext cx="20464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400" b="1" dirty="0" smtClean="0">
                <a:solidFill>
                  <a:srgbClr val="404040"/>
                </a:solidFill>
                <a:latin typeface="Arial Black" panose="020B0A04020102020204" pitchFamily="34" charset="0"/>
              </a:rPr>
              <a:t>Familias Servicios y Procesos Clínicos y Administrativos</a:t>
            </a:r>
            <a:endParaRPr lang="es-MX" sz="1400" dirty="0">
              <a:solidFill>
                <a:prstClr val="black"/>
              </a:solidFill>
              <a:latin typeface="Arial Black" panose="020B0A04020102020204" pitchFamily="34" charset="0"/>
            </a:endParaRPr>
          </a:p>
        </p:txBody>
      </p:sp>
      <p:sp>
        <p:nvSpPr>
          <p:cNvPr id="29" name="TextBox 58"/>
          <p:cNvSpPr txBox="1">
            <a:spLocks noChangeArrowheads="1"/>
          </p:cNvSpPr>
          <p:nvPr/>
        </p:nvSpPr>
        <p:spPr bwMode="auto">
          <a:xfrm>
            <a:off x="3347864" y="2734508"/>
            <a:ext cx="274027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400" b="1" dirty="0" smtClean="0">
                <a:solidFill>
                  <a:srgbClr val="404040"/>
                </a:solidFill>
                <a:latin typeface="Arial Black" panose="020B0A04020102020204" pitchFamily="34" charset="0"/>
              </a:rPr>
              <a:t>Ciudadanos – Pacientes – Organizaciones EPS IPS Autoridades - Gobierno</a:t>
            </a:r>
            <a:endParaRPr lang="es-MX" sz="1400" dirty="0">
              <a:solidFill>
                <a:prstClr val="black"/>
              </a:solidFill>
              <a:latin typeface="Arial Black" panose="020B0A04020102020204" pitchFamily="34" charset="0"/>
            </a:endParaRPr>
          </a:p>
        </p:txBody>
      </p:sp>
      <p:sp>
        <p:nvSpPr>
          <p:cNvPr id="30" name="TextBox 58"/>
          <p:cNvSpPr txBox="1">
            <a:spLocks noChangeArrowheads="1"/>
          </p:cNvSpPr>
          <p:nvPr/>
        </p:nvSpPr>
        <p:spPr bwMode="auto">
          <a:xfrm>
            <a:off x="5969646" y="2734508"/>
            <a:ext cx="15065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400" b="1" dirty="0" smtClean="0">
                <a:solidFill>
                  <a:srgbClr val="404040"/>
                </a:solidFill>
                <a:latin typeface="Arial Black" panose="020B0A04020102020204" pitchFamily="34" charset="0"/>
              </a:rPr>
              <a:t>Hechos Vitales - HCUE</a:t>
            </a:r>
            <a:endParaRPr lang="es-MX" sz="1400" dirty="0">
              <a:solidFill>
                <a:prstClr val="black"/>
              </a:solidFill>
              <a:latin typeface="Arial Black" panose="020B0A04020102020204" pitchFamily="34" charset="0"/>
            </a:endParaRPr>
          </a:p>
        </p:txBody>
      </p:sp>
      <p:sp>
        <p:nvSpPr>
          <p:cNvPr id="38" name="TextBox 58"/>
          <p:cNvSpPr txBox="1">
            <a:spLocks noChangeArrowheads="1"/>
          </p:cNvSpPr>
          <p:nvPr/>
        </p:nvSpPr>
        <p:spPr bwMode="auto">
          <a:xfrm>
            <a:off x="1662759" y="5282044"/>
            <a:ext cx="1504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400" b="1" dirty="0" smtClean="0">
                <a:solidFill>
                  <a:srgbClr val="404040"/>
                </a:solidFill>
                <a:latin typeface="Arial Black" panose="020B0A04020102020204" pitchFamily="34" charset="0"/>
              </a:rPr>
              <a:t>Información</a:t>
            </a:r>
            <a:endParaRPr lang="es-MX" sz="1400" dirty="0">
              <a:solidFill>
                <a:prstClr val="black"/>
              </a:solidFill>
              <a:latin typeface="Arial Black" panose="020B0A04020102020204" pitchFamily="34" charset="0"/>
            </a:endParaRPr>
          </a:p>
        </p:txBody>
      </p:sp>
      <p:sp>
        <p:nvSpPr>
          <p:cNvPr id="39" name="TextBox 58"/>
          <p:cNvSpPr txBox="1">
            <a:spLocks noChangeArrowheads="1"/>
          </p:cNvSpPr>
          <p:nvPr/>
        </p:nvSpPr>
        <p:spPr bwMode="auto">
          <a:xfrm>
            <a:off x="3843984" y="5282044"/>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400" b="1" dirty="0" smtClean="0">
                <a:solidFill>
                  <a:srgbClr val="404040"/>
                </a:solidFill>
                <a:latin typeface="Arial Black" panose="020B0A04020102020204" pitchFamily="34" charset="0"/>
              </a:rPr>
              <a:t>Aplicaciones</a:t>
            </a:r>
            <a:endParaRPr lang="es-MX" sz="1400" dirty="0">
              <a:solidFill>
                <a:prstClr val="black"/>
              </a:solidFill>
              <a:latin typeface="Arial Black" panose="020B0A04020102020204" pitchFamily="34" charset="0"/>
            </a:endParaRPr>
          </a:p>
        </p:txBody>
      </p:sp>
      <p:sp>
        <p:nvSpPr>
          <p:cNvPr id="40" name="TextBox 58"/>
          <p:cNvSpPr txBox="1">
            <a:spLocks noChangeArrowheads="1"/>
          </p:cNvSpPr>
          <p:nvPr/>
        </p:nvSpPr>
        <p:spPr bwMode="auto">
          <a:xfrm>
            <a:off x="5724774" y="5282044"/>
            <a:ext cx="18722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400" b="1" dirty="0" smtClean="0">
                <a:solidFill>
                  <a:srgbClr val="404040"/>
                </a:solidFill>
                <a:latin typeface="Arial Black" panose="020B0A04020102020204" pitchFamily="34" charset="0"/>
              </a:rPr>
              <a:t>Infraestructura Tecnológica</a:t>
            </a:r>
            <a:endParaRPr lang="es-MX" sz="1400" dirty="0">
              <a:solidFill>
                <a:prstClr val="black"/>
              </a:solidFill>
              <a:latin typeface="Arial Black" panose="020B0A04020102020204" pitchFamily="34" charset="0"/>
            </a:endParaRPr>
          </a:p>
        </p:txBody>
      </p:sp>
      <p:grpSp>
        <p:nvGrpSpPr>
          <p:cNvPr id="43" name="Group 92"/>
          <p:cNvGrpSpPr/>
          <p:nvPr/>
        </p:nvGrpSpPr>
        <p:grpSpPr bwMode="auto">
          <a:xfrm>
            <a:off x="6403908" y="4445414"/>
            <a:ext cx="639323" cy="393929"/>
            <a:chOff x="1485900" y="927894"/>
            <a:chExt cx="901700" cy="555625"/>
          </a:xfrm>
          <a:solidFill>
            <a:schemeClr val="tx1">
              <a:lumMod val="75000"/>
              <a:lumOff val="25000"/>
            </a:schemeClr>
          </a:solidFill>
        </p:grpSpPr>
        <p:sp>
          <p:nvSpPr>
            <p:cNvPr id="73" name="Freeform 15"/>
            <p:cNvSpPr>
              <a:spLocks/>
            </p:cNvSpPr>
            <p:nvPr/>
          </p:nvSpPr>
          <p:spPr bwMode="auto">
            <a:xfrm>
              <a:off x="1485900" y="927894"/>
              <a:ext cx="901700" cy="555625"/>
            </a:xfrm>
            <a:custGeom>
              <a:avLst/>
              <a:gdLst>
                <a:gd name="T0" fmla="*/ 3938 w 4545"/>
                <a:gd name="T1" fmla="*/ 1277 h 2801"/>
                <a:gd name="T2" fmla="*/ 4116 w 4545"/>
                <a:gd name="T3" fmla="*/ 1349 h 2801"/>
                <a:gd name="T4" fmla="*/ 4270 w 4545"/>
                <a:gd name="T5" fmla="*/ 1457 h 2801"/>
                <a:gd name="T6" fmla="*/ 4396 w 4545"/>
                <a:gd name="T7" fmla="*/ 1599 h 2801"/>
                <a:gd name="T8" fmla="*/ 4486 w 4545"/>
                <a:gd name="T9" fmla="*/ 1765 h 2801"/>
                <a:gd name="T10" fmla="*/ 4537 w 4545"/>
                <a:gd name="T11" fmla="*/ 1953 h 2801"/>
                <a:gd name="T12" fmla="*/ 4543 w 4545"/>
                <a:gd name="T13" fmla="*/ 2131 h 2801"/>
                <a:gd name="T14" fmla="*/ 4521 w 4545"/>
                <a:gd name="T15" fmla="*/ 2272 h 2801"/>
                <a:gd name="T16" fmla="*/ 4476 w 4545"/>
                <a:gd name="T17" fmla="*/ 2405 h 2801"/>
                <a:gd name="T18" fmla="*/ 4409 w 4545"/>
                <a:gd name="T19" fmla="*/ 2526 h 2801"/>
                <a:gd name="T20" fmla="*/ 4324 w 4545"/>
                <a:gd name="T21" fmla="*/ 2634 h 2801"/>
                <a:gd name="T22" fmla="*/ 4224 w 4545"/>
                <a:gd name="T23" fmla="*/ 2726 h 2801"/>
                <a:gd name="T24" fmla="*/ 4107 w 4545"/>
                <a:gd name="T25" fmla="*/ 2801 h 2801"/>
                <a:gd name="T26" fmla="*/ 548 w 4545"/>
                <a:gd name="T27" fmla="*/ 2801 h 2801"/>
                <a:gd name="T28" fmla="*/ 407 w 4545"/>
                <a:gd name="T29" fmla="*/ 2754 h 2801"/>
                <a:gd name="T30" fmla="*/ 282 w 4545"/>
                <a:gd name="T31" fmla="*/ 2679 h 2801"/>
                <a:gd name="T32" fmla="*/ 175 w 4545"/>
                <a:gd name="T33" fmla="*/ 2582 h 2801"/>
                <a:gd name="T34" fmla="*/ 91 w 4545"/>
                <a:gd name="T35" fmla="*/ 2464 h 2801"/>
                <a:gd name="T36" fmla="*/ 33 w 4545"/>
                <a:gd name="T37" fmla="*/ 2329 h 2801"/>
                <a:gd name="T38" fmla="*/ 3 w 4545"/>
                <a:gd name="T39" fmla="*/ 2182 h 2801"/>
                <a:gd name="T40" fmla="*/ 8 w 4545"/>
                <a:gd name="T41" fmla="*/ 2018 h 2801"/>
                <a:gd name="T42" fmla="*/ 52 w 4545"/>
                <a:gd name="T43" fmla="*/ 1857 h 2801"/>
                <a:gd name="T44" fmla="*/ 130 w 4545"/>
                <a:gd name="T45" fmla="*/ 1715 h 2801"/>
                <a:gd name="T46" fmla="*/ 239 w 4545"/>
                <a:gd name="T47" fmla="*/ 1596 h 2801"/>
                <a:gd name="T48" fmla="*/ 374 w 4545"/>
                <a:gd name="T49" fmla="*/ 1504 h 2801"/>
                <a:gd name="T50" fmla="*/ 527 w 4545"/>
                <a:gd name="T51" fmla="*/ 1445 h 2801"/>
                <a:gd name="T52" fmla="*/ 653 w 4545"/>
                <a:gd name="T53" fmla="*/ 1401 h 2801"/>
                <a:gd name="T54" fmla="*/ 627 w 4545"/>
                <a:gd name="T55" fmla="*/ 1277 h 2801"/>
                <a:gd name="T56" fmla="*/ 631 w 4545"/>
                <a:gd name="T57" fmla="*/ 1138 h 2801"/>
                <a:gd name="T58" fmla="*/ 669 w 4545"/>
                <a:gd name="T59" fmla="*/ 1004 h 2801"/>
                <a:gd name="T60" fmla="*/ 737 w 4545"/>
                <a:gd name="T61" fmla="*/ 885 h 2801"/>
                <a:gd name="T62" fmla="*/ 831 w 4545"/>
                <a:gd name="T63" fmla="*/ 787 h 2801"/>
                <a:gd name="T64" fmla="*/ 946 w 4545"/>
                <a:gd name="T65" fmla="*/ 713 h 2801"/>
                <a:gd name="T66" fmla="*/ 1078 w 4545"/>
                <a:gd name="T67" fmla="*/ 668 h 2801"/>
                <a:gd name="T68" fmla="*/ 1225 w 4545"/>
                <a:gd name="T69" fmla="*/ 658 h 2801"/>
                <a:gd name="T70" fmla="*/ 1379 w 4545"/>
                <a:gd name="T71" fmla="*/ 688 h 2801"/>
                <a:gd name="T72" fmla="*/ 1515 w 4545"/>
                <a:gd name="T73" fmla="*/ 757 h 2801"/>
                <a:gd name="T74" fmla="*/ 1627 w 4545"/>
                <a:gd name="T75" fmla="*/ 858 h 2801"/>
                <a:gd name="T76" fmla="*/ 1701 w 4545"/>
                <a:gd name="T77" fmla="*/ 638 h 2801"/>
                <a:gd name="T78" fmla="*/ 1818 w 4545"/>
                <a:gd name="T79" fmla="*/ 442 h 2801"/>
                <a:gd name="T80" fmla="*/ 1972 w 4545"/>
                <a:gd name="T81" fmla="*/ 275 h 2801"/>
                <a:gd name="T82" fmla="*/ 2157 w 4545"/>
                <a:gd name="T83" fmla="*/ 143 h 2801"/>
                <a:gd name="T84" fmla="*/ 2368 w 4545"/>
                <a:gd name="T85" fmla="*/ 51 h 2801"/>
                <a:gd name="T86" fmla="*/ 2600 w 4545"/>
                <a:gd name="T87" fmla="*/ 5 h 2801"/>
                <a:gd name="T88" fmla="*/ 2864 w 4545"/>
                <a:gd name="T89" fmla="*/ 14 h 2801"/>
                <a:gd name="T90" fmla="*/ 3124 w 4545"/>
                <a:gd name="T91" fmla="*/ 87 h 2801"/>
                <a:gd name="T92" fmla="*/ 3353 w 4545"/>
                <a:gd name="T93" fmla="*/ 218 h 2801"/>
                <a:gd name="T94" fmla="*/ 3543 w 4545"/>
                <a:gd name="T95" fmla="*/ 399 h 2801"/>
                <a:gd name="T96" fmla="*/ 3685 w 4545"/>
                <a:gd name="T97" fmla="*/ 622 h 2801"/>
                <a:gd name="T98" fmla="*/ 3771 w 4545"/>
                <a:gd name="T99" fmla="*/ 875 h 2801"/>
                <a:gd name="T100" fmla="*/ 3793 w 4545"/>
                <a:gd name="T101" fmla="*/ 1117 h 2801"/>
                <a:gd name="T102" fmla="*/ 3787 w 4545"/>
                <a:gd name="T103" fmla="*/ 1213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45" h="2801">
                  <a:moveTo>
                    <a:pt x="3783" y="1251"/>
                  </a:moveTo>
                  <a:lnTo>
                    <a:pt x="3822" y="1255"/>
                  </a:lnTo>
                  <a:lnTo>
                    <a:pt x="3861" y="1260"/>
                  </a:lnTo>
                  <a:lnTo>
                    <a:pt x="3900" y="1268"/>
                  </a:lnTo>
                  <a:lnTo>
                    <a:pt x="3938" y="1277"/>
                  </a:lnTo>
                  <a:lnTo>
                    <a:pt x="3975" y="1289"/>
                  </a:lnTo>
                  <a:lnTo>
                    <a:pt x="4011" y="1301"/>
                  </a:lnTo>
                  <a:lnTo>
                    <a:pt x="4046" y="1315"/>
                  </a:lnTo>
                  <a:lnTo>
                    <a:pt x="4082" y="1331"/>
                  </a:lnTo>
                  <a:lnTo>
                    <a:pt x="4116" y="1349"/>
                  </a:lnTo>
                  <a:lnTo>
                    <a:pt x="4148" y="1368"/>
                  </a:lnTo>
                  <a:lnTo>
                    <a:pt x="4181" y="1388"/>
                  </a:lnTo>
                  <a:lnTo>
                    <a:pt x="4211" y="1410"/>
                  </a:lnTo>
                  <a:lnTo>
                    <a:pt x="4241" y="1433"/>
                  </a:lnTo>
                  <a:lnTo>
                    <a:pt x="4270" y="1457"/>
                  </a:lnTo>
                  <a:lnTo>
                    <a:pt x="4298" y="1484"/>
                  </a:lnTo>
                  <a:lnTo>
                    <a:pt x="4324" y="1510"/>
                  </a:lnTo>
                  <a:lnTo>
                    <a:pt x="4349" y="1539"/>
                  </a:lnTo>
                  <a:lnTo>
                    <a:pt x="4373" y="1568"/>
                  </a:lnTo>
                  <a:lnTo>
                    <a:pt x="4396" y="1599"/>
                  </a:lnTo>
                  <a:lnTo>
                    <a:pt x="4417" y="1629"/>
                  </a:lnTo>
                  <a:lnTo>
                    <a:pt x="4436" y="1662"/>
                  </a:lnTo>
                  <a:lnTo>
                    <a:pt x="4455" y="1696"/>
                  </a:lnTo>
                  <a:lnTo>
                    <a:pt x="4471" y="1730"/>
                  </a:lnTo>
                  <a:lnTo>
                    <a:pt x="4486" y="1765"/>
                  </a:lnTo>
                  <a:lnTo>
                    <a:pt x="4499" y="1801"/>
                  </a:lnTo>
                  <a:lnTo>
                    <a:pt x="4512" y="1838"/>
                  </a:lnTo>
                  <a:lnTo>
                    <a:pt x="4522" y="1876"/>
                  </a:lnTo>
                  <a:lnTo>
                    <a:pt x="4530" y="1913"/>
                  </a:lnTo>
                  <a:lnTo>
                    <a:pt x="4537" y="1953"/>
                  </a:lnTo>
                  <a:lnTo>
                    <a:pt x="4541" y="1992"/>
                  </a:lnTo>
                  <a:lnTo>
                    <a:pt x="4544" y="2032"/>
                  </a:lnTo>
                  <a:lnTo>
                    <a:pt x="4545" y="2072"/>
                  </a:lnTo>
                  <a:lnTo>
                    <a:pt x="4545" y="2102"/>
                  </a:lnTo>
                  <a:lnTo>
                    <a:pt x="4543" y="2131"/>
                  </a:lnTo>
                  <a:lnTo>
                    <a:pt x="4541" y="2160"/>
                  </a:lnTo>
                  <a:lnTo>
                    <a:pt x="4537" y="2189"/>
                  </a:lnTo>
                  <a:lnTo>
                    <a:pt x="4533" y="2216"/>
                  </a:lnTo>
                  <a:lnTo>
                    <a:pt x="4527" y="2245"/>
                  </a:lnTo>
                  <a:lnTo>
                    <a:pt x="4521" y="2272"/>
                  </a:lnTo>
                  <a:lnTo>
                    <a:pt x="4514" y="2300"/>
                  </a:lnTo>
                  <a:lnTo>
                    <a:pt x="4506" y="2326"/>
                  </a:lnTo>
                  <a:lnTo>
                    <a:pt x="4496" y="2353"/>
                  </a:lnTo>
                  <a:lnTo>
                    <a:pt x="4486" y="2379"/>
                  </a:lnTo>
                  <a:lnTo>
                    <a:pt x="4476" y="2405"/>
                  </a:lnTo>
                  <a:lnTo>
                    <a:pt x="4464" y="2430"/>
                  </a:lnTo>
                  <a:lnTo>
                    <a:pt x="4452" y="2455"/>
                  </a:lnTo>
                  <a:lnTo>
                    <a:pt x="4438" y="2479"/>
                  </a:lnTo>
                  <a:lnTo>
                    <a:pt x="4424" y="2502"/>
                  </a:lnTo>
                  <a:lnTo>
                    <a:pt x="4409" y="2526"/>
                  </a:lnTo>
                  <a:lnTo>
                    <a:pt x="4394" y="2548"/>
                  </a:lnTo>
                  <a:lnTo>
                    <a:pt x="4377" y="2571"/>
                  </a:lnTo>
                  <a:lnTo>
                    <a:pt x="4361" y="2592"/>
                  </a:lnTo>
                  <a:lnTo>
                    <a:pt x="4343" y="2613"/>
                  </a:lnTo>
                  <a:lnTo>
                    <a:pt x="4324" y="2634"/>
                  </a:lnTo>
                  <a:lnTo>
                    <a:pt x="4305" y="2653"/>
                  </a:lnTo>
                  <a:lnTo>
                    <a:pt x="4286" y="2672"/>
                  </a:lnTo>
                  <a:lnTo>
                    <a:pt x="4265" y="2691"/>
                  </a:lnTo>
                  <a:lnTo>
                    <a:pt x="4245" y="2709"/>
                  </a:lnTo>
                  <a:lnTo>
                    <a:pt x="4224" y="2726"/>
                  </a:lnTo>
                  <a:lnTo>
                    <a:pt x="4201" y="2743"/>
                  </a:lnTo>
                  <a:lnTo>
                    <a:pt x="4179" y="2758"/>
                  </a:lnTo>
                  <a:lnTo>
                    <a:pt x="4155" y="2773"/>
                  </a:lnTo>
                  <a:lnTo>
                    <a:pt x="4132" y="2787"/>
                  </a:lnTo>
                  <a:lnTo>
                    <a:pt x="4107" y="2801"/>
                  </a:lnTo>
                  <a:lnTo>
                    <a:pt x="3335" y="2801"/>
                  </a:lnTo>
                  <a:lnTo>
                    <a:pt x="3335" y="2801"/>
                  </a:lnTo>
                  <a:lnTo>
                    <a:pt x="846" y="2801"/>
                  </a:lnTo>
                  <a:lnTo>
                    <a:pt x="845" y="2801"/>
                  </a:lnTo>
                  <a:lnTo>
                    <a:pt x="548" y="2801"/>
                  </a:lnTo>
                  <a:lnTo>
                    <a:pt x="518" y="2793"/>
                  </a:lnTo>
                  <a:lnTo>
                    <a:pt x="490" y="2785"/>
                  </a:lnTo>
                  <a:lnTo>
                    <a:pt x="462" y="2776"/>
                  </a:lnTo>
                  <a:lnTo>
                    <a:pt x="435" y="2765"/>
                  </a:lnTo>
                  <a:lnTo>
                    <a:pt x="407" y="2754"/>
                  </a:lnTo>
                  <a:lnTo>
                    <a:pt x="381" y="2741"/>
                  </a:lnTo>
                  <a:lnTo>
                    <a:pt x="355" y="2727"/>
                  </a:lnTo>
                  <a:lnTo>
                    <a:pt x="330" y="2712"/>
                  </a:lnTo>
                  <a:lnTo>
                    <a:pt x="306" y="2697"/>
                  </a:lnTo>
                  <a:lnTo>
                    <a:pt x="282" y="2679"/>
                  </a:lnTo>
                  <a:lnTo>
                    <a:pt x="259" y="2662"/>
                  </a:lnTo>
                  <a:lnTo>
                    <a:pt x="237" y="2643"/>
                  </a:lnTo>
                  <a:lnTo>
                    <a:pt x="216" y="2623"/>
                  </a:lnTo>
                  <a:lnTo>
                    <a:pt x="196" y="2603"/>
                  </a:lnTo>
                  <a:lnTo>
                    <a:pt x="175" y="2582"/>
                  </a:lnTo>
                  <a:lnTo>
                    <a:pt x="157" y="2559"/>
                  </a:lnTo>
                  <a:lnTo>
                    <a:pt x="139" y="2537"/>
                  </a:lnTo>
                  <a:lnTo>
                    <a:pt x="122" y="2514"/>
                  </a:lnTo>
                  <a:lnTo>
                    <a:pt x="106" y="2489"/>
                  </a:lnTo>
                  <a:lnTo>
                    <a:pt x="91" y="2464"/>
                  </a:lnTo>
                  <a:lnTo>
                    <a:pt x="77" y="2438"/>
                  </a:lnTo>
                  <a:lnTo>
                    <a:pt x="64" y="2412"/>
                  </a:lnTo>
                  <a:lnTo>
                    <a:pt x="52" y="2385"/>
                  </a:lnTo>
                  <a:lnTo>
                    <a:pt x="42" y="2358"/>
                  </a:lnTo>
                  <a:lnTo>
                    <a:pt x="33" y="2329"/>
                  </a:lnTo>
                  <a:lnTo>
                    <a:pt x="24" y="2301"/>
                  </a:lnTo>
                  <a:lnTo>
                    <a:pt x="16" y="2272"/>
                  </a:lnTo>
                  <a:lnTo>
                    <a:pt x="11" y="2243"/>
                  </a:lnTo>
                  <a:lnTo>
                    <a:pt x="6" y="2212"/>
                  </a:lnTo>
                  <a:lnTo>
                    <a:pt x="3" y="2182"/>
                  </a:lnTo>
                  <a:lnTo>
                    <a:pt x="1" y="2151"/>
                  </a:lnTo>
                  <a:lnTo>
                    <a:pt x="0" y="2121"/>
                  </a:lnTo>
                  <a:lnTo>
                    <a:pt x="1" y="2086"/>
                  </a:lnTo>
                  <a:lnTo>
                    <a:pt x="4" y="2052"/>
                  </a:lnTo>
                  <a:lnTo>
                    <a:pt x="8" y="2018"/>
                  </a:lnTo>
                  <a:lnTo>
                    <a:pt x="13" y="1985"/>
                  </a:lnTo>
                  <a:lnTo>
                    <a:pt x="20" y="1952"/>
                  </a:lnTo>
                  <a:lnTo>
                    <a:pt x="30" y="1919"/>
                  </a:lnTo>
                  <a:lnTo>
                    <a:pt x="40" y="1888"/>
                  </a:lnTo>
                  <a:lnTo>
                    <a:pt x="52" y="1857"/>
                  </a:lnTo>
                  <a:lnTo>
                    <a:pt x="65" y="1827"/>
                  </a:lnTo>
                  <a:lnTo>
                    <a:pt x="80" y="1798"/>
                  </a:lnTo>
                  <a:lnTo>
                    <a:pt x="95" y="1770"/>
                  </a:lnTo>
                  <a:lnTo>
                    <a:pt x="112" y="1741"/>
                  </a:lnTo>
                  <a:lnTo>
                    <a:pt x="130" y="1715"/>
                  </a:lnTo>
                  <a:lnTo>
                    <a:pt x="150" y="1689"/>
                  </a:lnTo>
                  <a:lnTo>
                    <a:pt x="171" y="1664"/>
                  </a:lnTo>
                  <a:lnTo>
                    <a:pt x="193" y="1641"/>
                  </a:lnTo>
                  <a:lnTo>
                    <a:pt x="216" y="1617"/>
                  </a:lnTo>
                  <a:lnTo>
                    <a:pt x="239" y="1596"/>
                  </a:lnTo>
                  <a:lnTo>
                    <a:pt x="265" y="1574"/>
                  </a:lnTo>
                  <a:lnTo>
                    <a:pt x="290" y="1555"/>
                  </a:lnTo>
                  <a:lnTo>
                    <a:pt x="317" y="1537"/>
                  </a:lnTo>
                  <a:lnTo>
                    <a:pt x="345" y="1520"/>
                  </a:lnTo>
                  <a:lnTo>
                    <a:pt x="374" y="1504"/>
                  </a:lnTo>
                  <a:lnTo>
                    <a:pt x="402" y="1489"/>
                  </a:lnTo>
                  <a:lnTo>
                    <a:pt x="433" y="1477"/>
                  </a:lnTo>
                  <a:lnTo>
                    <a:pt x="463" y="1465"/>
                  </a:lnTo>
                  <a:lnTo>
                    <a:pt x="495" y="1454"/>
                  </a:lnTo>
                  <a:lnTo>
                    <a:pt x="527" y="1445"/>
                  </a:lnTo>
                  <a:lnTo>
                    <a:pt x="560" y="1438"/>
                  </a:lnTo>
                  <a:lnTo>
                    <a:pt x="593" y="1432"/>
                  </a:lnTo>
                  <a:lnTo>
                    <a:pt x="627" y="1428"/>
                  </a:lnTo>
                  <a:lnTo>
                    <a:pt x="661" y="1426"/>
                  </a:lnTo>
                  <a:lnTo>
                    <a:pt x="653" y="1401"/>
                  </a:lnTo>
                  <a:lnTo>
                    <a:pt x="645" y="1378"/>
                  </a:lnTo>
                  <a:lnTo>
                    <a:pt x="639" y="1354"/>
                  </a:lnTo>
                  <a:lnTo>
                    <a:pt x="634" y="1328"/>
                  </a:lnTo>
                  <a:lnTo>
                    <a:pt x="630" y="1303"/>
                  </a:lnTo>
                  <a:lnTo>
                    <a:pt x="627" y="1277"/>
                  </a:lnTo>
                  <a:lnTo>
                    <a:pt x="625" y="1251"/>
                  </a:lnTo>
                  <a:lnTo>
                    <a:pt x="624" y="1224"/>
                  </a:lnTo>
                  <a:lnTo>
                    <a:pt x="625" y="1196"/>
                  </a:lnTo>
                  <a:lnTo>
                    <a:pt x="627" y="1166"/>
                  </a:lnTo>
                  <a:lnTo>
                    <a:pt x="631" y="1138"/>
                  </a:lnTo>
                  <a:lnTo>
                    <a:pt x="636" y="1110"/>
                  </a:lnTo>
                  <a:lnTo>
                    <a:pt x="642" y="1083"/>
                  </a:lnTo>
                  <a:lnTo>
                    <a:pt x="650" y="1056"/>
                  </a:lnTo>
                  <a:lnTo>
                    <a:pt x="659" y="1029"/>
                  </a:lnTo>
                  <a:lnTo>
                    <a:pt x="669" y="1004"/>
                  </a:lnTo>
                  <a:lnTo>
                    <a:pt x="680" y="978"/>
                  </a:lnTo>
                  <a:lnTo>
                    <a:pt x="693" y="954"/>
                  </a:lnTo>
                  <a:lnTo>
                    <a:pt x="707" y="930"/>
                  </a:lnTo>
                  <a:lnTo>
                    <a:pt x="722" y="907"/>
                  </a:lnTo>
                  <a:lnTo>
                    <a:pt x="737" y="885"/>
                  </a:lnTo>
                  <a:lnTo>
                    <a:pt x="754" y="863"/>
                  </a:lnTo>
                  <a:lnTo>
                    <a:pt x="772" y="843"/>
                  </a:lnTo>
                  <a:lnTo>
                    <a:pt x="791" y="824"/>
                  </a:lnTo>
                  <a:lnTo>
                    <a:pt x="810" y="804"/>
                  </a:lnTo>
                  <a:lnTo>
                    <a:pt x="831" y="787"/>
                  </a:lnTo>
                  <a:lnTo>
                    <a:pt x="853" y="770"/>
                  </a:lnTo>
                  <a:lnTo>
                    <a:pt x="875" y="753"/>
                  </a:lnTo>
                  <a:lnTo>
                    <a:pt x="898" y="739"/>
                  </a:lnTo>
                  <a:lnTo>
                    <a:pt x="921" y="725"/>
                  </a:lnTo>
                  <a:lnTo>
                    <a:pt x="946" y="713"/>
                  </a:lnTo>
                  <a:lnTo>
                    <a:pt x="971" y="701"/>
                  </a:lnTo>
                  <a:lnTo>
                    <a:pt x="998" y="691"/>
                  </a:lnTo>
                  <a:lnTo>
                    <a:pt x="1023" y="682"/>
                  </a:lnTo>
                  <a:lnTo>
                    <a:pt x="1051" y="675"/>
                  </a:lnTo>
                  <a:lnTo>
                    <a:pt x="1078" y="668"/>
                  </a:lnTo>
                  <a:lnTo>
                    <a:pt x="1106" y="664"/>
                  </a:lnTo>
                  <a:lnTo>
                    <a:pt x="1134" y="660"/>
                  </a:lnTo>
                  <a:lnTo>
                    <a:pt x="1164" y="658"/>
                  </a:lnTo>
                  <a:lnTo>
                    <a:pt x="1192" y="657"/>
                  </a:lnTo>
                  <a:lnTo>
                    <a:pt x="1225" y="658"/>
                  </a:lnTo>
                  <a:lnTo>
                    <a:pt x="1257" y="661"/>
                  </a:lnTo>
                  <a:lnTo>
                    <a:pt x="1289" y="665"/>
                  </a:lnTo>
                  <a:lnTo>
                    <a:pt x="1319" y="671"/>
                  </a:lnTo>
                  <a:lnTo>
                    <a:pt x="1350" y="679"/>
                  </a:lnTo>
                  <a:lnTo>
                    <a:pt x="1379" y="688"/>
                  </a:lnTo>
                  <a:lnTo>
                    <a:pt x="1408" y="699"/>
                  </a:lnTo>
                  <a:lnTo>
                    <a:pt x="1435" y="712"/>
                  </a:lnTo>
                  <a:lnTo>
                    <a:pt x="1463" y="725"/>
                  </a:lnTo>
                  <a:lnTo>
                    <a:pt x="1489" y="740"/>
                  </a:lnTo>
                  <a:lnTo>
                    <a:pt x="1515" y="757"/>
                  </a:lnTo>
                  <a:lnTo>
                    <a:pt x="1539" y="775"/>
                  </a:lnTo>
                  <a:lnTo>
                    <a:pt x="1563" y="794"/>
                  </a:lnTo>
                  <a:lnTo>
                    <a:pt x="1585" y="814"/>
                  </a:lnTo>
                  <a:lnTo>
                    <a:pt x="1606" y="836"/>
                  </a:lnTo>
                  <a:lnTo>
                    <a:pt x="1627" y="858"/>
                  </a:lnTo>
                  <a:lnTo>
                    <a:pt x="1638" y="812"/>
                  </a:lnTo>
                  <a:lnTo>
                    <a:pt x="1651" y="768"/>
                  </a:lnTo>
                  <a:lnTo>
                    <a:pt x="1665" y="724"/>
                  </a:lnTo>
                  <a:lnTo>
                    <a:pt x="1683" y="681"/>
                  </a:lnTo>
                  <a:lnTo>
                    <a:pt x="1701" y="638"/>
                  </a:lnTo>
                  <a:lnTo>
                    <a:pt x="1721" y="597"/>
                  </a:lnTo>
                  <a:lnTo>
                    <a:pt x="1743" y="557"/>
                  </a:lnTo>
                  <a:lnTo>
                    <a:pt x="1766" y="517"/>
                  </a:lnTo>
                  <a:lnTo>
                    <a:pt x="1792" y="480"/>
                  </a:lnTo>
                  <a:lnTo>
                    <a:pt x="1818" y="442"/>
                  </a:lnTo>
                  <a:lnTo>
                    <a:pt x="1846" y="406"/>
                  </a:lnTo>
                  <a:lnTo>
                    <a:pt x="1875" y="372"/>
                  </a:lnTo>
                  <a:lnTo>
                    <a:pt x="1906" y="338"/>
                  </a:lnTo>
                  <a:lnTo>
                    <a:pt x="1938" y="306"/>
                  </a:lnTo>
                  <a:lnTo>
                    <a:pt x="1972" y="275"/>
                  </a:lnTo>
                  <a:lnTo>
                    <a:pt x="2006" y="246"/>
                  </a:lnTo>
                  <a:lnTo>
                    <a:pt x="2042" y="218"/>
                  </a:lnTo>
                  <a:lnTo>
                    <a:pt x="2080" y="192"/>
                  </a:lnTo>
                  <a:lnTo>
                    <a:pt x="2117" y="166"/>
                  </a:lnTo>
                  <a:lnTo>
                    <a:pt x="2157" y="143"/>
                  </a:lnTo>
                  <a:lnTo>
                    <a:pt x="2197" y="121"/>
                  </a:lnTo>
                  <a:lnTo>
                    <a:pt x="2239" y="101"/>
                  </a:lnTo>
                  <a:lnTo>
                    <a:pt x="2281" y="83"/>
                  </a:lnTo>
                  <a:lnTo>
                    <a:pt x="2324" y="66"/>
                  </a:lnTo>
                  <a:lnTo>
                    <a:pt x="2368" y="51"/>
                  </a:lnTo>
                  <a:lnTo>
                    <a:pt x="2413" y="38"/>
                  </a:lnTo>
                  <a:lnTo>
                    <a:pt x="2458" y="27"/>
                  </a:lnTo>
                  <a:lnTo>
                    <a:pt x="2505" y="18"/>
                  </a:lnTo>
                  <a:lnTo>
                    <a:pt x="2552" y="11"/>
                  </a:lnTo>
                  <a:lnTo>
                    <a:pt x="2600" y="5"/>
                  </a:lnTo>
                  <a:lnTo>
                    <a:pt x="2648" y="2"/>
                  </a:lnTo>
                  <a:lnTo>
                    <a:pt x="2697" y="0"/>
                  </a:lnTo>
                  <a:lnTo>
                    <a:pt x="2754" y="2"/>
                  </a:lnTo>
                  <a:lnTo>
                    <a:pt x="2809" y="6"/>
                  </a:lnTo>
                  <a:lnTo>
                    <a:pt x="2864" y="14"/>
                  </a:lnTo>
                  <a:lnTo>
                    <a:pt x="2918" y="23"/>
                  </a:lnTo>
                  <a:lnTo>
                    <a:pt x="2970" y="35"/>
                  </a:lnTo>
                  <a:lnTo>
                    <a:pt x="3023" y="50"/>
                  </a:lnTo>
                  <a:lnTo>
                    <a:pt x="3074" y="68"/>
                  </a:lnTo>
                  <a:lnTo>
                    <a:pt x="3124" y="87"/>
                  </a:lnTo>
                  <a:lnTo>
                    <a:pt x="3172" y="109"/>
                  </a:lnTo>
                  <a:lnTo>
                    <a:pt x="3220" y="133"/>
                  </a:lnTo>
                  <a:lnTo>
                    <a:pt x="3266" y="159"/>
                  </a:lnTo>
                  <a:lnTo>
                    <a:pt x="3309" y="188"/>
                  </a:lnTo>
                  <a:lnTo>
                    <a:pt x="3353" y="218"/>
                  </a:lnTo>
                  <a:lnTo>
                    <a:pt x="3394" y="251"/>
                  </a:lnTo>
                  <a:lnTo>
                    <a:pt x="3434" y="285"/>
                  </a:lnTo>
                  <a:lnTo>
                    <a:pt x="3472" y="322"/>
                  </a:lnTo>
                  <a:lnTo>
                    <a:pt x="3509" y="360"/>
                  </a:lnTo>
                  <a:lnTo>
                    <a:pt x="3543" y="399"/>
                  </a:lnTo>
                  <a:lnTo>
                    <a:pt x="3575" y="441"/>
                  </a:lnTo>
                  <a:lnTo>
                    <a:pt x="3606" y="484"/>
                  </a:lnTo>
                  <a:lnTo>
                    <a:pt x="3634" y="528"/>
                  </a:lnTo>
                  <a:lnTo>
                    <a:pt x="3661" y="574"/>
                  </a:lnTo>
                  <a:lnTo>
                    <a:pt x="3685" y="622"/>
                  </a:lnTo>
                  <a:lnTo>
                    <a:pt x="3707" y="670"/>
                  </a:lnTo>
                  <a:lnTo>
                    <a:pt x="3727" y="720"/>
                  </a:lnTo>
                  <a:lnTo>
                    <a:pt x="3744" y="771"/>
                  </a:lnTo>
                  <a:lnTo>
                    <a:pt x="3758" y="823"/>
                  </a:lnTo>
                  <a:lnTo>
                    <a:pt x="3771" y="875"/>
                  </a:lnTo>
                  <a:lnTo>
                    <a:pt x="3781" y="929"/>
                  </a:lnTo>
                  <a:lnTo>
                    <a:pt x="3788" y="984"/>
                  </a:lnTo>
                  <a:lnTo>
                    <a:pt x="3792" y="1040"/>
                  </a:lnTo>
                  <a:lnTo>
                    <a:pt x="3793" y="1096"/>
                  </a:lnTo>
                  <a:lnTo>
                    <a:pt x="3793" y="1117"/>
                  </a:lnTo>
                  <a:lnTo>
                    <a:pt x="3793" y="1136"/>
                  </a:lnTo>
                  <a:lnTo>
                    <a:pt x="3792" y="1155"/>
                  </a:lnTo>
                  <a:lnTo>
                    <a:pt x="3791" y="1175"/>
                  </a:lnTo>
                  <a:lnTo>
                    <a:pt x="3789" y="1194"/>
                  </a:lnTo>
                  <a:lnTo>
                    <a:pt x="3787" y="1213"/>
                  </a:lnTo>
                  <a:lnTo>
                    <a:pt x="3785" y="1232"/>
                  </a:lnTo>
                  <a:lnTo>
                    <a:pt x="3783" y="1251"/>
                  </a:lnTo>
                  <a:close/>
                </a:path>
              </a:pathLst>
            </a:custGeom>
            <a:grp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fontAlgn="auto">
                <a:spcBef>
                  <a:spcPts val="0"/>
                </a:spcBef>
                <a:spcAft>
                  <a:spcPts val="0"/>
                </a:spcAft>
                <a:defRPr/>
              </a:pPr>
              <a:endParaRPr lang="es-MX" dirty="0">
                <a:solidFill>
                  <a:prstClr val="black"/>
                </a:solidFill>
                <a:latin typeface="Arial Black" panose="020B0A04020102020204" pitchFamily="34" charset="0"/>
                <a:cs typeface="+mn-cs"/>
              </a:endParaRPr>
            </a:p>
          </p:txBody>
        </p:sp>
        <p:sp>
          <p:nvSpPr>
            <p:cNvPr id="74" name="Freeform 16"/>
            <p:cNvSpPr>
              <a:spLocks/>
            </p:cNvSpPr>
            <p:nvPr/>
          </p:nvSpPr>
          <p:spPr bwMode="auto">
            <a:xfrm>
              <a:off x="1531940" y="927894"/>
              <a:ext cx="825502" cy="354012"/>
            </a:xfrm>
            <a:custGeom>
              <a:avLst/>
              <a:gdLst>
                <a:gd name="T0" fmla="*/ 3623 w 4160"/>
                <a:gd name="T1" fmla="*/ 1259 h 1785"/>
                <a:gd name="T2" fmla="*/ 3713 w 4160"/>
                <a:gd name="T3" fmla="*/ 1278 h 1785"/>
                <a:gd name="T4" fmla="*/ 3798 w 4160"/>
                <a:gd name="T5" fmla="*/ 1307 h 1785"/>
                <a:gd name="T6" fmla="*/ 3880 w 4160"/>
                <a:gd name="T7" fmla="*/ 1345 h 1785"/>
                <a:gd name="T8" fmla="*/ 3955 w 4160"/>
                <a:gd name="T9" fmla="*/ 1391 h 1785"/>
                <a:gd name="T10" fmla="*/ 4026 w 4160"/>
                <a:gd name="T11" fmla="*/ 1444 h 1785"/>
                <a:gd name="T12" fmla="*/ 4090 w 4160"/>
                <a:gd name="T13" fmla="*/ 1505 h 1785"/>
                <a:gd name="T14" fmla="*/ 4147 w 4160"/>
                <a:gd name="T15" fmla="*/ 1572 h 1785"/>
                <a:gd name="T16" fmla="*/ 3793 w 4160"/>
                <a:gd name="T17" fmla="*/ 1655 h 1785"/>
                <a:gd name="T18" fmla="*/ 3280 w 4160"/>
                <a:gd name="T19" fmla="*/ 1721 h 1785"/>
                <a:gd name="T20" fmla="*/ 2743 w 4160"/>
                <a:gd name="T21" fmla="*/ 1765 h 1785"/>
                <a:gd name="T22" fmla="*/ 2186 w 4160"/>
                <a:gd name="T23" fmla="*/ 1784 h 1785"/>
                <a:gd name="T24" fmla="*/ 1637 w 4160"/>
                <a:gd name="T25" fmla="*/ 1778 h 1785"/>
                <a:gd name="T26" fmla="*/ 1110 w 4160"/>
                <a:gd name="T27" fmla="*/ 1748 h 1785"/>
                <a:gd name="T28" fmla="*/ 602 w 4160"/>
                <a:gd name="T29" fmla="*/ 1698 h 1785"/>
                <a:gd name="T30" fmla="*/ 117 w 4160"/>
                <a:gd name="T31" fmla="*/ 1625 h 1785"/>
                <a:gd name="T32" fmla="*/ 69 w 4160"/>
                <a:gd name="T33" fmla="*/ 1550 h 1785"/>
                <a:gd name="T34" fmla="*/ 170 w 4160"/>
                <a:gd name="T35" fmla="*/ 1491 h 1785"/>
                <a:gd name="T36" fmla="*/ 282 w 4160"/>
                <a:gd name="T37" fmla="*/ 1449 h 1785"/>
                <a:gd name="T38" fmla="*/ 401 w 4160"/>
                <a:gd name="T39" fmla="*/ 1428 h 1785"/>
                <a:gd name="T40" fmla="*/ 410 w 4160"/>
                <a:gd name="T41" fmla="*/ 1354 h 1785"/>
                <a:gd name="T42" fmla="*/ 396 w 4160"/>
                <a:gd name="T43" fmla="*/ 1251 h 1785"/>
                <a:gd name="T44" fmla="*/ 402 w 4160"/>
                <a:gd name="T45" fmla="*/ 1138 h 1785"/>
                <a:gd name="T46" fmla="*/ 430 w 4160"/>
                <a:gd name="T47" fmla="*/ 1029 h 1785"/>
                <a:gd name="T48" fmla="*/ 478 w 4160"/>
                <a:gd name="T49" fmla="*/ 930 h 1785"/>
                <a:gd name="T50" fmla="*/ 543 w 4160"/>
                <a:gd name="T51" fmla="*/ 843 h 1785"/>
                <a:gd name="T52" fmla="*/ 624 w 4160"/>
                <a:gd name="T53" fmla="*/ 770 h 1785"/>
                <a:gd name="T54" fmla="*/ 717 w 4160"/>
                <a:gd name="T55" fmla="*/ 713 h 1785"/>
                <a:gd name="T56" fmla="*/ 822 w 4160"/>
                <a:gd name="T57" fmla="*/ 675 h 1785"/>
                <a:gd name="T58" fmla="*/ 935 w 4160"/>
                <a:gd name="T59" fmla="*/ 658 h 1785"/>
                <a:gd name="T60" fmla="*/ 1060 w 4160"/>
                <a:gd name="T61" fmla="*/ 665 h 1785"/>
                <a:gd name="T62" fmla="*/ 1179 w 4160"/>
                <a:gd name="T63" fmla="*/ 699 h 1785"/>
                <a:gd name="T64" fmla="*/ 1286 w 4160"/>
                <a:gd name="T65" fmla="*/ 757 h 1785"/>
                <a:gd name="T66" fmla="*/ 1377 w 4160"/>
                <a:gd name="T67" fmla="*/ 836 h 1785"/>
                <a:gd name="T68" fmla="*/ 1436 w 4160"/>
                <a:gd name="T69" fmla="*/ 724 h 1785"/>
                <a:gd name="T70" fmla="*/ 1514 w 4160"/>
                <a:gd name="T71" fmla="*/ 557 h 1785"/>
                <a:gd name="T72" fmla="*/ 1617 w 4160"/>
                <a:gd name="T73" fmla="*/ 406 h 1785"/>
                <a:gd name="T74" fmla="*/ 1743 w 4160"/>
                <a:gd name="T75" fmla="*/ 275 h 1785"/>
                <a:gd name="T76" fmla="*/ 1888 w 4160"/>
                <a:gd name="T77" fmla="*/ 166 h 1785"/>
                <a:gd name="T78" fmla="*/ 2052 w 4160"/>
                <a:gd name="T79" fmla="*/ 83 h 1785"/>
                <a:gd name="T80" fmla="*/ 2229 w 4160"/>
                <a:gd name="T81" fmla="*/ 27 h 1785"/>
                <a:gd name="T82" fmla="*/ 2419 w 4160"/>
                <a:gd name="T83" fmla="*/ 2 h 1785"/>
                <a:gd name="T84" fmla="*/ 2635 w 4160"/>
                <a:gd name="T85" fmla="*/ 14 h 1785"/>
                <a:gd name="T86" fmla="*/ 2845 w 4160"/>
                <a:gd name="T87" fmla="*/ 68 h 1785"/>
                <a:gd name="T88" fmla="*/ 3037 w 4160"/>
                <a:gd name="T89" fmla="*/ 159 h 1785"/>
                <a:gd name="T90" fmla="*/ 3205 w 4160"/>
                <a:gd name="T91" fmla="*/ 285 h 1785"/>
                <a:gd name="T92" fmla="*/ 3346 w 4160"/>
                <a:gd name="T93" fmla="*/ 441 h 1785"/>
                <a:gd name="T94" fmla="*/ 3456 w 4160"/>
                <a:gd name="T95" fmla="*/ 622 h 1785"/>
                <a:gd name="T96" fmla="*/ 3529 w 4160"/>
                <a:gd name="T97" fmla="*/ 823 h 1785"/>
                <a:gd name="T98" fmla="*/ 3563 w 4160"/>
                <a:gd name="T99" fmla="*/ 1040 h 1785"/>
                <a:gd name="T100" fmla="*/ 3563 w 4160"/>
                <a:gd name="T101" fmla="*/ 1155 h 1785"/>
                <a:gd name="T102" fmla="*/ 3556 w 4160"/>
                <a:gd name="T103" fmla="*/ 1232 h 1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60" h="1785">
                  <a:moveTo>
                    <a:pt x="3554" y="1251"/>
                  </a:moveTo>
                  <a:lnTo>
                    <a:pt x="3577" y="1253"/>
                  </a:lnTo>
                  <a:lnTo>
                    <a:pt x="3600" y="1256"/>
                  </a:lnTo>
                  <a:lnTo>
                    <a:pt x="3623" y="1259"/>
                  </a:lnTo>
                  <a:lnTo>
                    <a:pt x="3645" y="1263"/>
                  </a:lnTo>
                  <a:lnTo>
                    <a:pt x="3668" y="1267"/>
                  </a:lnTo>
                  <a:lnTo>
                    <a:pt x="3690" y="1272"/>
                  </a:lnTo>
                  <a:lnTo>
                    <a:pt x="3713" y="1278"/>
                  </a:lnTo>
                  <a:lnTo>
                    <a:pt x="3734" y="1284"/>
                  </a:lnTo>
                  <a:lnTo>
                    <a:pt x="3755" y="1292"/>
                  </a:lnTo>
                  <a:lnTo>
                    <a:pt x="3777" y="1299"/>
                  </a:lnTo>
                  <a:lnTo>
                    <a:pt x="3798" y="1307"/>
                  </a:lnTo>
                  <a:lnTo>
                    <a:pt x="3818" y="1316"/>
                  </a:lnTo>
                  <a:lnTo>
                    <a:pt x="3839" y="1325"/>
                  </a:lnTo>
                  <a:lnTo>
                    <a:pt x="3859" y="1334"/>
                  </a:lnTo>
                  <a:lnTo>
                    <a:pt x="3880" y="1345"/>
                  </a:lnTo>
                  <a:lnTo>
                    <a:pt x="3899" y="1356"/>
                  </a:lnTo>
                  <a:lnTo>
                    <a:pt x="3918" y="1367"/>
                  </a:lnTo>
                  <a:lnTo>
                    <a:pt x="3937" y="1379"/>
                  </a:lnTo>
                  <a:lnTo>
                    <a:pt x="3955" y="1391"/>
                  </a:lnTo>
                  <a:lnTo>
                    <a:pt x="3973" y="1404"/>
                  </a:lnTo>
                  <a:lnTo>
                    <a:pt x="3991" y="1417"/>
                  </a:lnTo>
                  <a:lnTo>
                    <a:pt x="4009" y="1430"/>
                  </a:lnTo>
                  <a:lnTo>
                    <a:pt x="4026" y="1444"/>
                  </a:lnTo>
                  <a:lnTo>
                    <a:pt x="4042" y="1459"/>
                  </a:lnTo>
                  <a:lnTo>
                    <a:pt x="4059" y="1474"/>
                  </a:lnTo>
                  <a:lnTo>
                    <a:pt x="4075" y="1489"/>
                  </a:lnTo>
                  <a:lnTo>
                    <a:pt x="4090" y="1505"/>
                  </a:lnTo>
                  <a:lnTo>
                    <a:pt x="4104" y="1522"/>
                  </a:lnTo>
                  <a:lnTo>
                    <a:pt x="4120" y="1538"/>
                  </a:lnTo>
                  <a:lnTo>
                    <a:pt x="4134" y="1555"/>
                  </a:lnTo>
                  <a:lnTo>
                    <a:pt x="4147" y="1572"/>
                  </a:lnTo>
                  <a:lnTo>
                    <a:pt x="4160" y="1591"/>
                  </a:lnTo>
                  <a:lnTo>
                    <a:pt x="4040" y="1613"/>
                  </a:lnTo>
                  <a:lnTo>
                    <a:pt x="3917" y="1634"/>
                  </a:lnTo>
                  <a:lnTo>
                    <a:pt x="3793" y="1655"/>
                  </a:lnTo>
                  <a:lnTo>
                    <a:pt x="3668" y="1673"/>
                  </a:lnTo>
                  <a:lnTo>
                    <a:pt x="3540" y="1690"/>
                  </a:lnTo>
                  <a:lnTo>
                    <a:pt x="3410" y="1707"/>
                  </a:lnTo>
                  <a:lnTo>
                    <a:pt x="3280" y="1721"/>
                  </a:lnTo>
                  <a:lnTo>
                    <a:pt x="3148" y="1734"/>
                  </a:lnTo>
                  <a:lnTo>
                    <a:pt x="3014" y="1745"/>
                  </a:lnTo>
                  <a:lnTo>
                    <a:pt x="2879" y="1756"/>
                  </a:lnTo>
                  <a:lnTo>
                    <a:pt x="2743" y="1765"/>
                  </a:lnTo>
                  <a:lnTo>
                    <a:pt x="2605" y="1772"/>
                  </a:lnTo>
                  <a:lnTo>
                    <a:pt x="2467" y="1777"/>
                  </a:lnTo>
                  <a:lnTo>
                    <a:pt x="2327" y="1781"/>
                  </a:lnTo>
                  <a:lnTo>
                    <a:pt x="2186" y="1784"/>
                  </a:lnTo>
                  <a:lnTo>
                    <a:pt x="2044" y="1785"/>
                  </a:lnTo>
                  <a:lnTo>
                    <a:pt x="1908" y="1784"/>
                  </a:lnTo>
                  <a:lnTo>
                    <a:pt x="1771" y="1782"/>
                  </a:lnTo>
                  <a:lnTo>
                    <a:pt x="1637" y="1778"/>
                  </a:lnTo>
                  <a:lnTo>
                    <a:pt x="1504" y="1773"/>
                  </a:lnTo>
                  <a:lnTo>
                    <a:pt x="1371" y="1766"/>
                  </a:lnTo>
                  <a:lnTo>
                    <a:pt x="1240" y="1758"/>
                  </a:lnTo>
                  <a:lnTo>
                    <a:pt x="1110" y="1748"/>
                  </a:lnTo>
                  <a:lnTo>
                    <a:pt x="980" y="1738"/>
                  </a:lnTo>
                  <a:lnTo>
                    <a:pt x="853" y="1726"/>
                  </a:lnTo>
                  <a:lnTo>
                    <a:pt x="727" y="1712"/>
                  </a:lnTo>
                  <a:lnTo>
                    <a:pt x="602" y="1698"/>
                  </a:lnTo>
                  <a:lnTo>
                    <a:pt x="479" y="1681"/>
                  </a:lnTo>
                  <a:lnTo>
                    <a:pt x="356" y="1664"/>
                  </a:lnTo>
                  <a:lnTo>
                    <a:pt x="236" y="1646"/>
                  </a:lnTo>
                  <a:lnTo>
                    <a:pt x="117" y="1625"/>
                  </a:lnTo>
                  <a:lnTo>
                    <a:pt x="0" y="1604"/>
                  </a:lnTo>
                  <a:lnTo>
                    <a:pt x="23" y="1586"/>
                  </a:lnTo>
                  <a:lnTo>
                    <a:pt x="45" y="1567"/>
                  </a:lnTo>
                  <a:lnTo>
                    <a:pt x="69" y="1550"/>
                  </a:lnTo>
                  <a:lnTo>
                    <a:pt x="94" y="1534"/>
                  </a:lnTo>
                  <a:lnTo>
                    <a:pt x="118" y="1518"/>
                  </a:lnTo>
                  <a:lnTo>
                    <a:pt x="144" y="1504"/>
                  </a:lnTo>
                  <a:lnTo>
                    <a:pt x="170" y="1491"/>
                  </a:lnTo>
                  <a:lnTo>
                    <a:pt x="198" y="1479"/>
                  </a:lnTo>
                  <a:lnTo>
                    <a:pt x="225" y="1468"/>
                  </a:lnTo>
                  <a:lnTo>
                    <a:pt x="254" y="1458"/>
                  </a:lnTo>
                  <a:lnTo>
                    <a:pt x="282" y="1449"/>
                  </a:lnTo>
                  <a:lnTo>
                    <a:pt x="311" y="1442"/>
                  </a:lnTo>
                  <a:lnTo>
                    <a:pt x="340" y="1436"/>
                  </a:lnTo>
                  <a:lnTo>
                    <a:pt x="371" y="1431"/>
                  </a:lnTo>
                  <a:lnTo>
                    <a:pt x="401" y="1428"/>
                  </a:lnTo>
                  <a:lnTo>
                    <a:pt x="432" y="1426"/>
                  </a:lnTo>
                  <a:lnTo>
                    <a:pt x="424" y="1401"/>
                  </a:lnTo>
                  <a:lnTo>
                    <a:pt x="416" y="1378"/>
                  </a:lnTo>
                  <a:lnTo>
                    <a:pt x="410" y="1354"/>
                  </a:lnTo>
                  <a:lnTo>
                    <a:pt x="405" y="1328"/>
                  </a:lnTo>
                  <a:lnTo>
                    <a:pt x="401" y="1303"/>
                  </a:lnTo>
                  <a:lnTo>
                    <a:pt x="398" y="1277"/>
                  </a:lnTo>
                  <a:lnTo>
                    <a:pt x="396" y="1251"/>
                  </a:lnTo>
                  <a:lnTo>
                    <a:pt x="395" y="1224"/>
                  </a:lnTo>
                  <a:lnTo>
                    <a:pt x="396" y="1196"/>
                  </a:lnTo>
                  <a:lnTo>
                    <a:pt x="398" y="1166"/>
                  </a:lnTo>
                  <a:lnTo>
                    <a:pt x="402" y="1138"/>
                  </a:lnTo>
                  <a:lnTo>
                    <a:pt x="407" y="1110"/>
                  </a:lnTo>
                  <a:lnTo>
                    <a:pt x="413" y="1083"/>
                  </a:lnTo>
                  <a:lnTo>
                    <a:pt x="421" y="1056"/>
                  </a:lnTo>
                  <a:lnTo>
                    <a:pt x="430" y="1029"/>
                  </a:lnTo>
                  <a:lnTo>
                    <a:pt x="440" y="1004"/>
                  </a:lnTo>
                  <a:lnTo>
                    <a:pt x="451" y="978"/>
                  </a:lnTo>
                  <a:lnTo>
                    <a:pt x="464" y="954"/>
                  </a:lnTo>
                  <a:lnTo>
                    <a:pt x="478" y="930"/>
                  </a:lnTo>
                  <a:lnTo>
                    <a:pt x="493" y="907"/>
                  </a:lnTo>
                  <a:lnTo>
                    <a:pt x="508" y="885"/>
                  </a:lnTo>
                  <a:lnTo>
                    <a:pt x="525" y="863"/>
                  </a:lnTo>
                  <a:lnTo>
                    <a:pt x="543" y="843"/>
                  </a:lnTo>
                  <a:lnTo>
                    <a:pt x="562" y="824"/>
                  </a:lnTo>
                  <a:lnTo>
                    <a:pt x="581" y="804"/>
                  </a:lnTo>
                  <a:lnTo>
                    <a:pt x="602" y="787"/>
                  </a:lnTo>
                  <a:lnTo>
                    <a:pt x="624" y="770"/>
                  </a:lnTo>
                  <a:lnTo>
                    <a:pt x="646" y="753"/>
                  </a:lnTo>
                  <a:lnTo>
                    <a:pt x="669" y="739"/>
                  </a:lnTo>
                  <a:lnTo>
                    <a:pt x="692" y="725"/>
                  </a:lnTo>
                  <a:lnTo>
                    <a:pt x="717" y="713"/>
                  </a:lnTo>
                  <a:lnTo>
                    <a:pt x="742" y="701"/>
                  </a:lnTo>
                  <a:lnTo>
                    <a:pt x="769" y="691"/>
                  </a:lnTo>
                  <a:lnTo>
                    <a:pt x="794" y="682"/>
                  </a:lnTo>
                  <a:lnTo>
                    <a:pt x="822" y="675"/>
                  </a:lnTo>
                  <a:lnTo>
                    <a:pt x="849" y="668"/>
                  </a:lnTo>
                  <a:lnTo>
                    <a:pt x="877" y="664"/>
                  </a:lnTo>
                  <a:lnTo>
                    <a:pt x="905" y="660"/>
                  </a:lnTo>
                  <a:lnTo>
                    <a:pt x="935" y="658"/>
                  </a:lnTo>
                  <a:lnTo>
                    <a:pt x="963" y="657"/>
                  </a:lnTo>
                  <a:lnTo>
                    <a:pt x="996" y="658"/>
                  </a:lnTo>
                  <a:lnTo>
                    <a:pt x="1028" y="661"/>
                  </a:lnTo>
                  <a:lnTo>
                    <a:pt x="1060" y="665"/>
                  </a:lnTo>
                  <a:lnTo>
                    <a:pt x="1090" y="671"/>
                  </a:lnTo>
                  <a:lnTo>
                    <a:pt x="1121" y="679"/>
                  </a:lnTo>
                  <a:lnTo>
                    <a:pt x="1150" y="688"/>
                  </a:lnTo>
                  <a:lnTo>
                    <a:pt x="1179" y="699"/>
                  </a:lnTo>
                  <a:lnTo>
                    <a:pt x="1206" y="712"/>
                  </a:lnTo>
                  <a:lnTo>
                    <a:pt x="1234" y="725"/>
                  </a:lnTo>
                  <a:lnTo>
                    <a:pt x="1260" y="740"/>
                  </a:lnTo>
                  <a:lnTo>
                    <a:pt x="1286" y="757"/>
                  </a:lnTo>
                  <a:lnTo>
                    <a:pt x="1310" y="775"/>
                  </a:lnTo>
                  <a:lnTo>
                    <a:pt x="1334" y="794"/>
                  </a:lnTo>
                  <a:lnTo>
                    <a:pt x="1356" y="814"/>
                  </a:lnTo>
                  <a:lnTo>
                    <a:pt x="1377" y="836"/>
                  </a:lnTo>
                  <a:lnTo>
                    <a:pt x="1398" y="858"/>
                  </a:lnTo>
                  <a:lnTo>
                    <a:pt x="1409" y="812"/>
                  </a:lnTo>
                  <a:lnTo>
                    <a:pt x="1422" y="768"/>
                  </a:lnTo>
                  <a:lnTo>
                    <a:pt x="1436" y="724"/>
                  </a:lnTo>
                  <a:lnTo>
                    <a:pt x="1454" y="681"/>
                  </a:lnTo>
                  <a:lnTo>
                    <a:pt x="1472" y="638"/>
                  </a:lnTo>
                  <a:lnTo>
                    <a:pt x="1492" y="597"/>
                  </a:lnTo>
                  <a:lnTo>
                    <a:pt x="1514" y="557"/>
                  </a:lnTo>
                  <a:lnTo>
                    <a:pt x="1537" y="517"/>
                  </a:lnTo>
                  <a:lnTo>
                    <a:pt x="1563" y="480"/>
                  </a:lnTo>
                  <a:lnTo>
                    <a:pt x="1589" y="442"/>
                  </a:lnTo>
                  <a:lnTo>
                    <a:pt x="1617" y="406"/>
                  </a:lnTo>
                  <a:lnTo>
                    <a:pt x="1646" y="372"/>
                  </a:lnTo>
                  <a:lnTo>
                    <a:pt x="1677" y="338"/>
                  </a:lnTo>
                  <a:lnTo>
                    <a:pt x="1709" y="306"/>
                  </a:lnTo>
                  <a:lnTo>
                    <a:pt x="1743" y="275"/>
                  </a:lnTo>
                  <a:lnTo>
                    <a:pt x="1777" y="246"/>
                  </a:lnTo>
                  <a:lnTo>
                    <a:pt x="1813" y="218"/>
                  </a:lnTo>
                  <a:lnTo>
                    <a:pt x="1851" y="192"/>
                  </a:lnTo>
                  <a:lnTo>
                    <a:pt x="1888" y="166"/>
                  </a:lnTo>
                  <a:lnTo>
                    <a:pt x="1928" y="143"/>
                  </a:lnTo>
                  <a:lnTo>
                    <a:pt x="1968" y="121"/>
                  </a:lnTo>
                  <a:lnTo>
                    <a:pt x="2010" y="101"/>
                  </a:lnTo>
                  <a:lnTo>
                    <a:pt x="2052" y="83"/>
                  </a:lnTo>
                  <a:lnTo>
                    <a:pt x="2095" y="66"/>
                  </a:lnTo>
                  <a:lnTo>
                    <a:pt x="2139" y="51"/>
                  </a:lnTo>
                  <a:lnTo>
                    <a:pt x="2184" y="38"/>
                  </a:lnTo>
                  <a:lnTo>
                    <a:pt x="2229" y="27"/>
                  </a:lnTo>
                  <a:lnTo>
                    <a:pt x="2276" y="18"/>
                  </a:lnTo>
                  <a:lnTo>
                    <a:pt x="2323" y="11"/>
                  </a:lnTo>
                  <a:lnTo>
                    <a:pt x="2371" y="5"/>
                  </a:lnTo>
                  <a:lnTo>
                    <a:pt x="2419" y="2"/>
                  </a:lnTo>
                  <a:lnTo>
                    <a:pt x="2468" y="0"/>
                  </a:lnTo>
                  <a:lnTo>
                    <a:pt x="2525" y="2"/>
                  </a:lnTo>
                  <a:lnTo>
                    <a:pt x="2580" y="6"/>
                  </a:lnTo>
                  <a:lnTo>
                    <a:pt x="2635" y="14"/>
                  </a:lnTo>
                  <a:lnTo>
                    <a:pt x="2689" y="23"/>
                  </a:lnTo>
                  <a:lnTo>
                    <a:pt x="2741" y="35"/>
                  </a:lnTo>
                  <a:lnTo>
                    <a:pt x="2794" y="50"/>
                  </a:lnTo>
                  <a:lnTo>
                    <a:pt x="2845" y="68"/>
                  </a:lnTo>
                  <a:lnTo>
                    <a:pt x="2895" y="87"/>
                  </a:lnTo>
                  <a:lnTo>
                    <a:pt x="2943" y="109"/>
                  </a:lnTo>
                  <a:lnTo>
                    <a:pt x="2991" y="133"/>
                  </a:lnTo>
                  <a:lnTo>
                    <a:pt x="3037" y="159"/>
                  </a:lnTo>
                  <a:lnTo>
                    <a:pt x="3080" y="188"/>
                  </a:lnTo>
                  <a:lnTo>
                    <a:pt x="3124" y="218"/>
                  </a:lnTo>
                  <a:lnTo>
                    <a:pt x="3165" y="251"/>
                  </a:lnTo>
                  <a:lnTo>
                    <a:pt x="3205" y="285"/>
                  </a:lnTo>
                  <a:lnTo>
                    <a:pt x="3243" y="322"/>
                  </a:lnTo>
                  <a:lnTo>
                    <a:pt x="3280" y="360"/>
                  </a:lnTo>
                  <a:lnTo>
                    <a:pt x="3314" y="399"/>
                  </a:lnTo>
                  <a:lnTo>
                    <a:pt x="3346" y="441"/>
                  </a:lnTo>
                  <a:lnTo>
                    <a:pt x="3377" y="484"/>
                  </a:lnTo>
                  <a:lnTo>
                    <a:pt x="3405" y="528"/>
                  </a:lnTo>
                  <a:lnTo>
                    <a:pt x="3432" y="574"/>
                  </a:lnTo>
                  <a:lnTo>
                    <a:pt x="3456" y="622"/>
                  </a:lnTo>
                  <a:lnTo>
                    <a:pt x="3478" y="670"/>
                  </a:lnTo>
                  <a:lnTo>
                    <a:pt x="3498" y="720"/>
                  </a:lnTo>
                  <a:lnTo>
                    <a:pt x="3515" y="771"/>
                  </a:lnTo>
                  <a:lnTo>
                    <a:pt x="3529" y="823"/>
                  </a:lnTo>
                  <a:lnTo>
                    <a:pt x="3542" y="875"/>
                  </a:lnTo>
                  <a:lnTo>
                    <a:pt x="3552" y="929"/>
                  </a:lnTo>
                  <a:lnTo>
                    <a:pt x="3559" y="984"/>
                  </a:lnTo>
                  <a:lnTo>
                    <a:pt x="3563" y="1040"/>
                  </a:lnTo>
                  <a:lnTo>
                    <a:pt x="3564" y="1096"/>
                  </a:lnTo>
                  <a:lnTo>
                    <a:pt x="3564" y="1117"/>
                  </a:lnTo>
                  <a:lnTo>
                    <a:pt x="3564" y="1136"/>
                  </a:lnTo>
                  <a:lnTo>
                    <a:pt x="3563" y="1155"/>
                  </a:lnTo>
                  <a:lnTo>
                    <a:pt x="3562" y="1175"/>
                  </a:lnTo>
                  <a:lnTo>
                    <a:pt x="3560" y="1194"/>
                  </a:lnTo>
                  <a:lnTo>
                    <a:pt x="3558" y="1213"/>
                  </a:lnTo>
                  <a:lnTo>
                    <a:pt x="3556" y="1232"/>
                  </a:lnTo>
                  <a:lnTo>
                    <a:pt x="3554" y="1251"/>
                  </a:lnTo>
                  <a:close/>
                </a:path>
              </a:pathLst>
            </a:custGeom>
            <a:grp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fontAlgn="auto">
                <a:spcBef>
                  <a:spcPts val="0"/>
                </a:spcBef>
                <a:spcAft>
                  <a:spcPts val="0"/>
                </a:spcAft>
                <a:defRPr/>
              </a:pPr>
              <a:endParaRPr lang="es-MX" dirty="0">
                <a:solidFill>
                  <a:prstClr val="black"/>
                </a:solidFill>
                <a:latin typeface="Arial Black" panose="020B0A04020102020204" pitchFamily="34" charset="0"/>
                <a:cs typeface="+mn-cs"/>
              </a:endParaRPr>
            </a:p>
          </p:txBody>
        </p:sp>
      </p:grpSp>
      <p:grpSp>
        <p:nvGrpSpPr>
          <p:cNvPr id="44" name="Group 16"/>
          <p:cNvGrpSpPr/>
          <p:nvPr/>
        </p:nvGrpSpPr>
        <p:grpSpPr>
          <a:xfrm>
            <a:off x="4155977" y="4473920"/>
            <a:ext cx="382478" cy="534757"/>
            <a:chOff x="2743200" y="1600200"/>
            <a:chExt cx="3657600" cy="2582057"/>
          </a:xfrm>
        </p:grpSpPr>
        <p:sp>
          <p:nvSpPr>
            <p:cNvPr id="66" name="Rectangle 13"/>
            <p:cNvSpPr/>
            <p:nvPr/>
          </p:nvSpPr>
          <p:spPr>
            <a:xfrm>
              <a:off x="4223748" y="3733800"/>
              <a:ext cx="696505" cy="381000"/>
            </a:xfrm>
            <a:prstGeom prst="rect">
              <a:avLst/>
            </a:prstGeom>
            <a:solidFill>
              <a:srgbClr val="D5D5D5"/>
            </a:solidFill>
            <a:ln w="3175">
              <a:no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sp>
          <p:nvSpPr>
            <p:cNvPr id="67" name="Rectangle 14"/>
            <p:cNvSpPr/>
            <p:nvPr/>
          </p:nvSpPr>
          <p:spPr>
            <a:xfrm>
              <a:off x="4223748" y="3733800"/>
              <a:ext cx="696505" cy="190500"/>
            </a:xfrm>
            <a:prstGeom prst="rect">
              <a:avLst/>
            </a:prstGeom>
            <a:solidFill>
              <a:srgbClr val="BFBFBF"/>
            </a:solidFill>
            <a:ln w="3175">
              <a:noFill/>
              <a:round/>
              <a:headEnd/>
              <a:tailEnd/>
            </a:ln>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sp>
          <p:nvSpPr>
            <p:cNvPr id="68" name="Rounded Rectangle 6"/>
            <p:cNvSpPr/>
            <p:nvPr/>
          </p:nvSpPr>
          <p:spPr>
            <a:xfrm>
              <a:off x="2743200" y="1600200"/>
              <a:ext cx="3657600" cy="2205318"/>
            </a:xfrm>
            <a:prstGeom prst="roundRect">
              <a:avLst>
                <a:gd name="adj" fmla="val 4610"/>
              </a:avLst>
            </a:prstGeom>
            <a:solidFill>
              <a:srgbClr val="D5D5D5"/>
            </a:solidFill>
            <a:ln w="3175">
              <a:no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sp>
          <p:nvSpPr>
            <p:cNvPr id="69" name="Round Same Side Corner Rectangle 10"/>
            <p:cNvSpPr/>
            <p:nvPr/>
          </p:nvSpPr>
          <p:spPr>
            <a:xfrm>
              <a:off x="2743200" y="1600200"/>
              <a:ext cx="3657600" cy="1676400"/>
            </a:xfrm>
            <a:prstGeom prst="round2SameRect">
              <a:avLst>
                <a:gd name="adj1" fmla="val 5393"/>
                <a:gd name="adj2" fmla="val 0"/>
              </a:avLst>
            </a:prstGeom>
            <a:solidFill>
              <a:srgbClr val="262626"/>
            </a:solidFill>
            <a:ln w="3175">
              <a:no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sp>
          <p:nvSpPr>
            <p:cNvPr id="70" name="Rectangle 11"/>
            <p:cNvSpPr/>
            <p:nvPr/>
          </p:nvSpPr>
          <p:spPr>
            <a:xfrm>
              <a:off x="2870200" y="1714500"/>
              <a:ext cx="3403600" cy="143192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prstClr val="white"/>
                </a:solidFill>
                <a:latin typeface="Arial Black" panose="020B0A04020102020204" pitchFamily="34" charset="0"/>
              </a:endParaRPr>
            </a:p>
          </p:txBody>
        </p:sp>
        <p:sp>
          <p:nvSpPr>
            <p:cNvPr id="71" name="Rounded Rectangle 12"/>
            <p:cNvSpPr/>
            <p:nvPr/>
          </p:nvSpPr>
          <p:spPr>
            <a:xfrm>
              <a:off x="4459051" y="3529604"/>
              <a:ext cx="225898" cy="94628"/>
            </a:xfrm>
            <a:prstGeom prst="roundRect">
              <a:avLst/>
            </a:prstGeom>
            <a:solidFill>
              <a:srgbClr val="262626"/>
            </a:solidFill>
            <a:ln w="3175">
              <a:no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sp>
          <p:nvSpPr>
            <p:cNvPr id="72" name="Rectangle 15"/>
            <p:cNvSpPr/>
            <p:nvPr/>
          </p:nvSpPr>
          <p:spPr>
            <a:xfrm>
              <a:off x="3876910" y="4056307"/>
              <a:ext cx="1390180" cy="125950"/>
            </a:xfrm>
            <a:prstGeom prst="rect">
              <a:avLst/>
            </a:prstGeom>
            <a:solidFill>
              <a:srgbClr val="D5D5D5"/>
            </a:solidFill>
            <a:ln w="3175">
              <a:no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grpSp>
      <p:grpSp>
        <p:nvGrpSpPr>
          <p:cNvPr id="45" name="Group 18"/>
          <p:cNvGrpSpPr/>
          <p:nvPr/>
        </p:nvGrpSpPr>
        <p:grpSpPr>
          <a:xfrm rot="5400000">
            <a:off x="4673234" y="4445751"/>
            <a:ext cx="211682" cy="366805"/>
            <a:chOff x="1066800" y="1981200"/>
            <a:chExt cx="2667000" cy="3505200"/>
          </a:xfrm>
          <a:solidFill>
            <a:schemeClr val="bg1"/>
          </a:solidFill>
        </p:grpSpPr>
        <p:sp>
          <p:nvSpPr>
            <p:cNvPr id="63" name="Rounded Rectangle 19"/>
            <p:cNvSpPr/>
            <p:nvPr/>
          </p:nvSpPr>
          <p:spPr>
            <a:xfrm>
              <a:off x="1066800" y="1981200"/>
              <a:ext cx="2667000" cy="3505200"/>
            </a:xfrm>
            <a:prstGeom prst="roundRect">
              <a:avLst>
                <a:gd name="adj" fmla="val 3740"/>
              </a:avLst>
            </a:prstGeom>
            <a:grpFill/>
            <a:ln w="3175">
              <a:solidFill>
                <a:schemeClr val="tx1">
                  <a:lumMod val="65000"/>
                  <a:lumOff val="35000"/>
                </a:schemeClr>
              </a:solid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sp>
          <p:nvSpPr>
            <p:cNvPr id="64" name="Rectangle 20"/>
            <p:cNvSpPr/>
            <p:nvPr/>
          </p:nvSpPr>
          <p:spPr>
            <a:xfrm>
              <a:off x="1219200" y="2286000"/>
              <a:ext cx="2362200" cy="2667000"/>
            </a:xfrm>
            <a:prstGeom prst="rect">
              <a:avLst/>
            </a:prstGeom>
            <a:solidFill>
              <a:srgbClr val="D5D5D5"/>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dirty="0">
                <a:solidFill>
                  <a:prstClr val="white"/>
                </a:solidFill>
                <a:latin typeface="Arial Black" panose="020B0A04020102020204" pitchFamily="34" charset="0"/>
              </a:endParaRPr>
            </a:p>
          </p:txBody>
        </p:sp>
        <p:sp>
          <p:nvSpPr>
            <p:cNvPr id="65" name="Rectangle 21"/>
            <p:cNvSpPr/>
            <p:nvPr/>
          </p:nvSpPr>
          <p:spPr>
            <a:xfrm>
              <a:off x="2247900" y="5131633"/>
              <a:ext cx="304800" cy="152400"/>
            </a:xfrm>
            <a:prstGeom prst="rect">
              <a:avLst/>
            </a:prstGeom>
            <a:grpFill/>
            <a:ln w="3175">
              <a:solidFill>
                <a:schemeClr val="tx1">
                  <a:lumMod val="65000"/>
                  <a:lumOff val="35000"/>
                </a:schemeClr>
              </a:solidFill>
              <a:round/>
              <a:headEnd/>
              <a:tailEnd/>
            </a:ln>
            <a:effectLst>
              <a:innerShdw dist="38100" dir="5400000">
                <a:prstClr val="black">
                  <a:alpha val="20000"/>
                </a:prstClr>
              </a:innerShdw>
            </a:effectLst>
          </p:spPr>
          <p:txBody>
            <a:bodyPr rtlCol="0" anchor="ct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endParaRPr lang="en-US" dirty="0">
                <a:solidFill>
                  <a:prstClr val="black"/>
                </a:solidFill>
                <a:latin typeface="Arial Black" panose="020B0A04020102020204" pitchFamily="34" charset="0"/>
              </a:endParaRPr>
            </a:p>
          </p:txBody>
        </p:sp>
      </p:grpSp>
      <p:grpSp>
        <p:nvGrpSpPr>
          <p:cNvPr id="46" name="Group 39"/>
          <p:cNvGrpSpPr/>
          <p:nvPr/>
        </p:nvGrpSpPr>
        <p:grpSpPr>
          <a:xfrm>
            <a:off x="4678222" y="4764755"/>
            <a:ext cx="170250" cy="286036"/>
            <a:chOff x="6553673" y="3051529"/>
            <a:chExt cx="825648" cy="1516099"/>
          </a:xfrm>
        </p:grpSpPr>
        <p:sp>
          <p:nvSpPr>
            <p:cNvPr id="53" name="Rounded Rectangle 40"/>
            <p:cNvSpPr/>
            <p:nvPr/>
          </p:nvSpPr>
          <p:spPr>
            <a:xfrm>
              <a:off x="6572296" y="3066501"/>
              <a:ext cx="807025" cy="1501127"/>
            </a:xfrm>
            <a:prstGeom prst="roundRect">
              <a:avLst>
                <a:gd name="adj" fmla="val 13650"/>
              </a:avLst>
            </a:prstGeom>
            <a:solidFill>
              <a:schemeClr val="bg1"/>
            </a:solidFill>
            <a:ln>
              <a:solidFill>
                <a:schemeClr val="tx1">
                  <a:lumMod val="65000"/>
                  <a:lumOff val="35000"/>
                </a:schemeClr>
              </a:solidFill>
            </a:ln>
            <a:effectLst>
              <a:innerShdw dist="38100" dir="5400000">
                <a:prstClr val="black">
                  <a:alpha val="2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sp>
          <p:nvSpPr>
            <p:cNvPr id="54" name="Rectangle 41"/>
            <p:cNvSpPr/>
            <p:nvPr/>
          </p:nvSpPr>
          <p:spPr>
            <a:xfrm>
              <a:off x="6634375" y="3292712"/>
              <a:ext cx="682867" cy="1051686"/>
            </a:xfrm>
            <a:prstGeom prst="rect">
              <a:avLst/>
            </a:prstGeom>
            <a:solidFill>
              <a:srgbClr val="D5D5D5"/>
            </a:solidFill>
            <a:ln>
              <a:solidFill>
                <a:schemeClr val="tx1">
                  <a:lumMod val="65000"/>
                  <a:lumOff val="35000"/>
                </a:schemeClr>
              </a:solidFill>
            </a:ln>
            <a:effectLst>
              <a:innerShdw dist="38100" dir="5400000">
                <a:prstClr val="black">
                  <a:alpha val="2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sp>
          <p:nvSpPr>
            <p:cNvPr id="55" name="Rounded Rectangle 42"/>
            <p:cNvSpPr/>
            <p:nvPr/>
          </p:nvSpPr>
          <p:spPr>
            <a:xfrm>
              <a:off x="6914272" y="3241314"/>
              <a:ext cx="123073" cy="18623"/>
            </a:xfrm>
            <a:prstGeom prst="roundRect">
              <a:avLst>
                <a:gd name="adj" fmla="val 47027"/>
              </a:avLst>
            </a:prstGeom>
            <a:solidFill>
              <a:srgbClr val="7F7F7F"/>
            </a:solidFill>
            <a:ln>
              <a:solidFill>
                <a:schemeClr val="tx1">
                  <a:lumMod val="65000"/>
                  <a:lumOff val="35000"/>
                </a:schemeClr>
              </a:solidFill>
            </a:ln>
            <a:effectLst>
              <a:innerShdw dist="38100" dir="5400000">
                <a:prstClr val="black">
                  <a:alpha val="2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sp>
          <p:nvSpPr>
            <p:cNvPr id="56" name="Oval 43"/>
            <p:cNvSpPr/>
            <p:nvPr/>
          </p:nvSpPr>
          <p:spPr>
            <a:xfrm>
              <a:off x="6960289" y="3160880"/>
              <a:ext cx="31040" cy="31040"/>
            </a:xfrm>
            <a:prstGeom prst="ellipse">
              <a:avLst/>
            </a:prstGeom>
            <a:solidFill>
              <a:srgbClr val="7F7F7F"/>
            </a:solidFill>
            <a:ln>
              <a:solidFill>
                <a:schemeClr val="tx1">
                  <a:lumMod val="65000"/>
                  <a:lumOff val="35000"/>
                </a:schemeClr>
              </a:solidFill>
            </a:ln>
            <a:effectLst>
              <a:innerShdw dist="38100" dir="5400000">
                <a:prstClr val="black">
                  <a:alpha val="2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grpSp>
          <p:nvGrpSpPr>
            <p:cNvPr id="57" name="Group 44"/>
            <p:cNvGrpSpPr/>
            <p:nvPr/>
          </p:nvGrpSpPr>
          <p:grpSpPr>
            <a:xfrm>
              <a:off x="6553673" y="3318530"/>
              <a:ext cx="18623" cy="418878"/>
              <a:chOff x="3200400" y="2964567"/>
              <a:chExt cx="45719" cy="1028314"/>
            </a:xfrm>
          </p:grpSpPr>
          <p:sp>
            <p:nvSpPr>
              <p:cNvPr id="60" name="Rectangle 49"/>
              <p:cNvSpPr/>
              <p:nvPr/>
            </p:nvSpPr>
            <p:spPr>
              <a:xfrm>
                <a:off x="3200400" y="2964567"/>
                <a:ext cx="45719" cy="214767"/>
              </a:xfrm>
              <a:prstGeom prst="rect">
                <a:avLst/>
              </a:prstGeom>
              <a:solidFill>
                <a:srgbClr val="BFBFBF"/>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sp>
            <p:nvSpPr>
              <p:cNvPr id="61" name="Rectangle 50"/>
              <p:cNvSpPr/>
              <p:nvPr/>
            </p:nvSpPr>
            <p:spPr>
              <a:xfrm>
                <a:off x="3200400" y="3371341"/>
                <a:ext cx="45719" cy="214767"/>
              </a:xfrm>
              <a:prstGeom prst="rect">
                <a:avLst/>
              </a:prstGeom>
              <a:solidFill>
                <a:srgbClr val="BFBFBF"/>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sp>
            <p:nvSpPr>
              <p:cNvPr id="62" name="Rectangle 51"/>
              <p:cNvSpPr/>
              <p:nvPr/>
            </p:nvSpPr>
            <p:spPr>
              <a:xfrm>
                <a:off x="3200400" y="3778114"/>
                <a:ext cx="45719" cy="214767"/>
              </a:xfrm>
              <a:prstGeom prst="rect">
                <a:avLst/>
              </a:prstGeom>
              <a:solidFill>
                <a:srgbClr val="BFBFBF"/>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grpSp>
        <p:sp>
          <p:nvSpPr>
            <p:cNvPr id="58" name="Rectangle 45"/>
            <p:cNvSpPr/>
            <p:nvPr/>
          </p:nvSpPr>
          <p:spPr>
            <a:xfrm>
              <a:off x="7126743" y="3051529"/>
              <a:ext cx="112871" cy="16930"/>
            </a:xfrm>
            <a:prstGeom prst="rect">
              <a:avLst/>
            </a:prstGeom>
            <a:solidFill>
              <a:srgbClr val="BFBFBF"/>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sp>
          <p:nvSpPr>
            <p:cNvPr id="59" name="Rectangle 46"/>
            <p:cNvSpPr/>
            <p:nvPr/>
          </p:nvSpPr>
          <p:spPr>
            <a:xfrm>
              <a:off x="6928585" y="4420787"/>
              <a:ext cx="94448" cy="45036"/>
            </a:xfrm>
            <a:prstGeom prst="rect">
              <a:avLst/>
            </a:prstGeom>
            <a:solidFill>
              <a:srgbClr val="7F7F7F"/>
            </a:solidFill>
            <a:ln>
              <a:solidFill>
                <a:schemeClr val="tx1">
                  <a:lumMod val="65000"/>
                  <a:lumOff val="35000"/>
                </a:schemeClr>
              </a:solidFill>
            </a:ln>
            <a:effectLst>
              <a:innerShdw dist="38100" dir="5400000">
                <a:prstClr val="black">
                  <a:alpha val="2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400" b="1" dirty="0">
                <a:solidFill>
                  <a:prstClr val="white"/>
                </a:solidFill>
                <a:latin typeface="Arial Black" panose="020B0A04020102020204" pitchFamily="34" charset="0"/>
                <a:cs typeface="Calibri" pitchFamily="34" charset="0"/>
              </a:endParaRPr>
            </a:p>
          </p:txBody>
        </p:sp>
      </p:grpSp>
      <p:sp>
        <p:nvSpPr>
          <p:cNvPr id="47" name="Freeform 129"/>
          <p:cNvSpPr>
            <a:spLocks noEditPoints="1"/>
          </p:cNvSpPr>
          <p:nvPr/>
        </p:nvSpPr>
        <p:spPr bwMode="auto">
          <a:xfrm>
            <a:off x="2039150" y="4374972"/>
            <a:ext cx="631825" cy="622300"/>
          </a:xfrm>
          <a:custGeom>
            <a:avLst/>
            <a:gdLst/>
            <a:ahLst/>
            <a:cxnLst>
              <a:cxn ang="0">
                <a:pos x="34" y="0"/>
              </a:cxn>
              <a:cxn ang="0">
                <a:pos x="0" y="34"/>
              </a:cxn>
              <a:cxn ang="0">
                <a:pos x="34" y="68"/>
              </a:cxn>
              <a:cxn ang="0">
                <a:pos x="69" y="34"/>
              </a:cxn>
              <a:cxn ang="0">
                <a:pos x="34" y="0"/>
              </a:cxn>
              <a:cxn ang="0">
                <a:pos x="42" y="48"/>
              </a:cxn>
              <a:cxn ang="0">
                <a:pos x="37" y="55"/>
              </a:cxn>
              <a:cxn ang="0">
                <a:pos x="31" y="57"/>
              </a:cxn>
              <a:cxn ang="0">
                <a:pos x="30" y="57"/>
              </a:cxn>
              <a:cxn ang="0">
                <a:pos x="26" y="55"/>
              </a:cxn>
              <a:cxn ang="0">
                <a:pos x="25" y="52"/>
              </a:cxn>
              <a:cxn ang="0">
                <a:pos x="26" y="45"/>
              </a:cxn>
              <a:cxn ang="0">
                <a:pos x="29" y="35"/>
              </a:cxn>
              <a:cxn ang="0">
                <a:pos x="30" y="32"/>
              </a:cxn>
              <a:cxn ang="0">
                <a:pos x="30" y="31"/>
              </a:cxn>
              <a:cxn ang="0">
                <a:pos x="28" y="31"/>
              </a:cxn>
              <a:cxn ang="0">
                <a:pos x="27" y="31"/>
              </a:cxn>
              <a:cxn ang="0">
                <a:pos x="27" y="31"/>
              </a:cxn>
              <a:cxn ang="0">
                <a:pos x="26" y="30"/>
              </a:cxn>
              <a:cxn ang="0">
                <a:pos x="26" y="28"/>
              </a:cxn>
              <a:cxn ang="0">
                <a:pos x="27" y="27"/>
              </a:cxn>
              <a:cxn ang="0">
                <a:pos x="40" y="25"/>
              </a:cxn>
              <a:cxn ang="0">
                <a:pos x="41" y="25"/>
              </a:cxn>
              <a:cxn ang="0">
                <a:pos x="41" y="26"/>
              </a:cxn>
              <a:cxn ang="0">
                <a:pos x="36" y="48"/>
              </a:cxn>
              <a:cxn ang="0">
                <a:pos x="35" y="50"/>
              </a:cxn>
              <a:cxn ang="0">
                <a:pos x="35" y="50"/>
              </a:cxn>
              <a:cxn ang="0">
                <a:pos x="37" y="49"/>
              </a:cxn>
              <a:cxn ang="0">
                <a:pos x="39" y="46"/>
              </a:cxn>
              <a:cxn ang="0">
                <a:pos x="40" y="46"/>
              </a:cxn>
              <a:cxn ang="0">
                <a:pos x="42" y="47"/>
              </a:cxn>
              <a:cxn ang="0">
                <a:pos x="42" y="47"/>
              </a:cxn>
              <a:cxn ang="0">
                <a:pos x="42" y="48"/>
              </a:cxn>
              <a:cxn ang="0">
                <a:pos x="38" y="22"/>
              </a:cxn>
              <a:cxn ang="0">
                <a:pos x="38" y="22"/>
              </a:cxn>
              <a:cxn ang="0">
                <a:pos x="34" y="20"/>
              </a:cxn>
              <a:cxn ang="0">
                <a:pos x="33" y="16"/>
              </a:cxn>
              <a:cxn ang="0">
                <a:pos x="34" y="13"/>
              </a:cxn>
              <a:cxn ang="0">
                <a:pos x="38" y="11"/>
              </a:cxn>
              <a:cxn ang="0">
                <a:pos x="44" y="16"/>
              </a:cxn>
              <a:cxn ang="0">
                <a:pos x="38" y="22"/>
              </a:cxn>
            </a:cxnLst>
            <a:rect l="0" t="0" r="r" b="b"/>
            <a:pathLst>
              <a:path w="69" h="68">
                <a:moveTo>
                  <a:pt x="34" y="0"/>
                </a:moveTo>
                <a:cubicBezTo>
                  <a:pt x="16" y="0"/>
                  <a:pt x="0" y="15"/>
                  <a:pt x="0" y="34"/>
                </a:cubicBezTo>
                <a:cubicBezTo>
                  <a:pt x="0" y="53"/>
                  <a:pt x="16" y="68"/>
                  <a:pt x="34" y="68"/>
                </a:cubicBezTo>
                <a:cubicBezTo>
                  <a:pt x="53" y="68"/>
                  <a:pt x="69" y="53"/>
                  <a:pt x="69" y="34"/>
                </a:cubicBezTo>
                <a:cubicBezTo>
                  <a:pt x="69" y="15"/>
                  <a:pt x="53" y="0"/>
                  <a:pt x="34" y="0"/>
                </a:cubicBezTo>
                <a:close/>
                <a:moveTo>
                  <a:pt x="42" y="48"/>
                </a:moveTo>
                <a:cubicBezTo>
                  <a:pt x="41" y="51"/>
                  <a:pt x="39" y="53"/>
                  <a:pt x="37" y="55"/>
                </a:cubicBezTo>
                <a:cubicBezTo>
                  <a:pt x="35" y="56"/>
                  <a:pt x="33" y="58"/>
                  <a:pt x="31" y="57"/>
                </a:cubicBezTo>
                <a:cubicBezTo>
                  <a:pt x="31" y="57"/>
                  <a:pt x="30" y="57"/>
                  <a:pt x="30" y="57"/>
                </a:cubicBezTo>
                <a:cubicBezTo>
                  <a:pt x="28" y="57"/>
                  <a:pt x="27" y="57"/>
                  <a:pt x="26" y="55"/>
                </a:cubicBezTo>
                <a:cubicBezTo>
                  <a:pt x="25" y="54"/>
                  <a:pt x="25" y="53"/>
                  <a:pt x="25" y="52"/>
                </a:cubicBezTo>
                <a:cubicBezTo>
                  <a:pt x="25" y="51"/>
                  <a:pt x="26" y="48"/>
                  <a:pt x="26" y="45"/>
                </a:cubicBezTo>
                <a:cubicBezTo>
                  <a:pt x="27" y="41"/>
                  <a:pt x="28" y="38"/>
                  <a:pt x="29" y="35"/>
                </a:cubicBezTo>
                <a:cubicBezTo>
                  <a:pt x="30" y="33"/>
                  <a:pt x="30" y="32"/>
                  <a:pt x="30" y="32"/>
                </a:cubicBezTo>
                <a:cubicBezTo>
                  <a:pt x="30" y="31"/>
                  <a:pt x="30" y="31"/>
                  <a:pt x="30" y="31"/>
                </a:cubicBezTo>
                <a:cubicBezTo>
                  <a:pt x="29" y="31"/>
                  <a:pt x="29" y="31"/>
                  <a:pt x="28" y="31"/>
                </a:cubicBezTo>
                <a:cubicBezTo>
                  <a:pt x="28" y="31"/>
                  <a:pt x="28" y="31"/>
                  <a:pt x="27" y="31"/>
                </a:cubicBezTo>
                <a:cubicBezTo>
                  <a:pt x="27" y="31"/>
                  <a:pt x="27" y="31"/>
                  <a:pt x="27" y="31"/>
                </a:cubicBezTo>
                <a:cubicBezTo>
                  <a:pt x="26" y="30"/>
                  <a:pt x="26" y="30"/>
                  <a:pt x="26" y="30"/>
                </a:cubicBezTo>
                <a:cubicBezTo>
                  <a:pt x="26" y="28"/>
                  <a:pt x="26" y="28"/>
                  <a:pt x="26" y="28"/>
                </a:cubicBezTo>
                <a:cubicBezTo>
                  <a:pt x="26" y="27"/>
                  <a:pt x="27" y="27"/>
                  <a:pt x="27" y="27"/>
                </a:cubicBezTo>
                <a:cubicBezTo>
                  <a:pt x="30" y="26"/>
                  <a:pt x="36" y="26"/>
                  <a:pt x="40" y="25"/>
                </a:cubicBezTo>
                <a:cubicBezTo>
                  <a:pt x="40" y="25"/>
                  <a:pt x="41" y="25"/>
                  <a:pt x="41" y="25"/>
                </a:cubicBezTo>
                <a:cubicBezTo>
                  <a:pt x="41" y="26"/>
                  <a:pt x="42" y="26"/>
                  <a:pt x="41" y="26"/>
                </a:cubicBezTo>
                <a:cubicBezTo>
                  <a:pt x="40" y="33"/>
                  <a:pt x="37" y="43"/>
                  <a:pt x="36" y="48"/>
                </a:cubicBezTo>
                <a:cubicBezTo>
                  <a:pt x="35" y="49"/>
                  <a:pt x="35" y="50"/>
                  <a:pt x="35" y="50"/>
                </a:cubicBezTo>
                <a:cubicBezTo>
                  <a:pt x="35" y="50"/>
                  <a:pt x="35" y="50"/>
                  <a:pt x="35" y="50"/>
                </a:cubicBezTo>
                <a:cubicBezTo>
                  <a:pt x="36" y="50"/>
                  <a:pt x="36" y="50"/>
                  <a:pt x="37" y="49"/>
                </a:cubicBezTo>
                <a:cubicBezTo>
                  <a:pt x="37" y="48"/>
                  <a:pt x="38" y="47"/>
                  <a:pt x="39" y="46"/>
                </a:cubicBezTo>
                <a:cubicBezTo>
                  <a:pt x="39" y="45"/>
                  <a:pt x="40" y="45"/>
                  <a:pt x="40" y="46"/>
                </a:cubicBezTo>
                <a:cubicBezTo>
                  <a:pt x="42" y="47"/>
                  <a:pt x="42" y="47"/>
                  <a:pt x="42" y="47"/>
                </a:cubicBezTo>
                <a:cubicBezTo>
                  <a:pt x="42" y="47"/>
                  <a:pt x="42" y="47"/>
                  <a:pt x="42" y="47"/>
                </a:cubicBezTo>
                <a:cubicBezTo>
                  <a:pt x="43" y="48"/>
                  <a:pt x="42" y="48"/>
                  <a:pt x="42" y="48"/>
                </a:cubicBezTo>
                <a:close/>
                <a:moveTo>
                  <a:pt x="38" y="22"/>
                </a:moveTo>
                <a:cubicBezTo>
                  <a:pt x="38" y="22"/>
                  <a:pt x="38" y="22"/>
                  <a:pt x="38" y="22"/>
                </a:cubicBezTo>
                <a:cubicBezTo>
                  <a:pt x="37" y="22"/>
                  <a:pt x="35" y="21"/>
                  <a:pt x="34" y="20"/>
                </a:cubicBezTo>
                <a:cubicBezTo>
                  <a:pt x="33" y="19"/>
                  <a:pt x="33" y="17"/>
                  <a:pt x="33" y="16"/>
                </a:cubicBezTo>
                <a:cubicBezTo>
                  <a:pt x="33" y="15"/>
                  <a:pt x="33" y="14"/>
                  <a:pt x="34" y="13"/>
                </a:cubicBezTo>
                <a:cubicBezTo>
                  <a:pt x="35" y="12"/>
                  <a:pt x="37" y="11"/>
                  <a:pt x="38" y="11"/>
                </a:cubicBezTo>
                <a:cubicBezTo>
                  <a:pt x="42" y="11"/>
                  <a:pt x="44" y="13"/>
                  <a:pt x="44" y="16"/>
                </a:cubicBezTo>
                <a:cubicBezTo>
                  <a:pt x="44" y="19"/>
                  <a:pt x="42" y="22"/>
                  <a:pt x="38" y="22"/>
                </a:cubicBezTo>
                <a:close/>
              </a:path>
            </a:pathLst>
          </a:custGeom>
          <a:solidFill>
            <a:schemeClr val="tx1"/>
          </a:solidFill>
          <a:ln w="9525">
            <a:noFill/>
            <a:round/>
            <a:headEnd/>
            <a:tailEnd/>
          </a:ln>
          <a:effectLst/>
        </p:spPr>
        <p:txBody>
          <a:bodyPr vert="horz" wrap="square" lIns="91440" tIns="45720" rIns="91440" bIns="45720" numCol="1" anchor="t" anchorCtr="0" compatLnSpc="1">
            <a:prstTxWarp prst="textNoShape">
              <a:avLst/>
            </a:prstTxWarp>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n-US" dirty="0">
              <a:solidFill>
                <a:prstClr val="black"/>
              </a:solidFill>
              <a:latin typeface="Arial Black" panose="020B0A04020102020204" pitchFamily="34" charset="0"/>
            </a:endParaRPr>
          </a:p>
        </p:txBody>
      </p:sp>
      <p:sp>
        <p:nvSpPr>
          <p:cNvPr id="48" name="Freeform 33"/>
          <p:cNvSpPr>
            <a:spLocks noEditPoints="1"/>
          </p:cNvSpPr>
          <p:nvPr/>
        </p:nvSpPr>
        <p:spPr bwMode="auto">
          <a:xfrm>
            <a:off x="2077284" y="1724171"/>
            <a:ext cx="631825" cy="744538"/>
          </a:xfrm>
          <a:custGeom>
            <a:avLst/>
            <a:gdLst/>
            <a:ahLst/>
            <a:cxnLst>
              <a:cxn ang="0">
                <a:pos x="17" y="36"/>
              </a:cxn>
              <a:cxn ang="0">
                <a:pos x="28" y="43"/>
              </a:cxn>
              <a:cxn ang="0">
                <a:pos x="30" y="41"/>
              </a:cxn>
              <a:cxn ang="0">
                <a:pos x="30" y="31"/>
              </a:cxn>
              <a:cxn ang="0">
                <a:pos x="43" y="28"/>
              </a:cxn>
              <a:cxn ang="0">
                <a:pos x="61" y="36"/>
              </a:cxn>
              <a:cxn ang="0">
                <a:pos x="45" y="18"/>
              </a:cxn>
              <a:cxn ang="0">
                <a:pos x="29" y="13"/>
              </a:cxn>
              <a:cxn ang="0">
                <a:pos x="29" y="3"/>
              </a:cxn>
              <a:cxn ang="0">
                <a:pos x="27" y="1"/>
              </a:cxn>
              <a:cxn ang="0">
                <a:pos x="17" y="9"/>
              </a:cxn>
              <a:cxn ang="0">
                <a:pos x="12" y="13"/>
              </a:cxn>
              <a:cxn ang="0">
                <a:pos x="2" y="21"/>
              </a:cxn>
              <a:cxn ang="0">
                <a:pos x="2" y="25"/>
              </a:cxn>
              <a:cxn ang="0">
                <a:pos x="12" y="32"/>
              </a:cxn>
              <a:cxn ang="0">
                <a:pos x="17" y="36"/>
              </a:cxn>
              <a:cxn ang="0">
                <a:pos x="68" y="56"/>
              </a:cxn>
              <a:cxn ang="0">
                <a:pos x="57" y="49"/>
              </a:cxn>
              <a:cxn ang="0">
                <a:pos x="52" y="45"/>
              </a:cxn>
              <a:cxn ang="0">
                <a:pos x="42" y="38"/>
              </a:cxn>
              <a:cxn ang="0">
                <a:pos x="39" y="40"/>
              </a:cxn>
              <a:cxn ang="0">
                <a:pos x="39" y="50"/>
              </a:cxn>
              <a:cxn ang="0">
                <a:pos x="26" y="52"/>
              </a:cxn>
              <a:cxn ang="0">
                <a:pos x="8" y="44"/>
              </a:cxn>
              <a:cxn ang="0">
                <a:pos x="24" y="63"/>
              </a:cxn>
              <a:cxn ang="0">
                <a:pos x="40" y="68"/>
              </a:cxn>
              <a:cxn ang="0">
                <a:pos x="40" y="78"/>
              </a:cxn>
              <a:cxn ang="0">
                <a:pos x="43" y="79"/>
              </a:cxn>
              <a:cxn ang="0">
                <a:pos x="53" y="72"/>
              </a:cxn>
              <a:cxn ang="0">
                <a:pos x="58" y="68"/>
              </a:cxn>
              <a:cxn ang="0">
                <a:pos x="68" y="60"/>
              </a:cxn>
              <a:cxn ang="0">
                <a:pos x="68" y="56"/>
              </a:cxn>
            </a:cxnLst>
            <a:rect l="0" t="0" r="r" b="b"/>
            <a:pathLst>
              <a:path w="69" h="81">
                <a:moveTo>
                  <a:pt x="17" y="36"/>
                </a:moveTo>
                <a:cubicBezTo>
                  <a:pt x="28" y="43"/>
                  <a:pt x="28" y="43"/>
                  <a:pt x="28" y="43"/>
                </a:cubicBezTo>
                <a:cubicBezTo>
                  <a:pt x="29" y="44"/>
                  <a:pt x="30" y="43"/>
                  <a:pt x="30" y="41"/>
                </a:cubicBezTo>
                <a:cubicBezTo>
                  <a:pt x="30" y="31"/>
                  <a:pt x="30" y="31"/>
                  <a:pt x="30" y="31"/>
                </a:cubicBezTo>
                <a:cubicBezTo>
                  <a:pt x="34" y="30"/>
                  <a:pt x="39" y="29"/>
                  <a:pt x="43" y="28"/>
                </a:cubicBezTo>
                <a:cubicBezTo>
                  <a:pt x="50" y="28"/>
                  <a:pt x="57" y="30"/>
                  <a:pt x="61" y="36"/>
                </a:cubicBezTo>
                <a:cubicBezTo>
                  <a:pt x="60" y="28"/>
                  <a:pt x="53" y="21"/>
                  <a:pt x="45" y="18"/>
                </a:cubicBezTo>
                <a:cubicBezTo>
                  <a:pt x="40" y="15"/>
                  <a:pt x="35" y="14"/>
                  <a:pt x="29" y="13"/>
                </a:cubicBezTo>
                <a:cubicBezTo>
                  <a:pt x="29" y="3"/>
                  <a:pt x="29" y="3"/>
                  <a:pt x="29" y="3"/>
                </a:cubicBezTo>
                <a:cubicBezTo>
                  <a:pt x="29" y="1"/>
                  <a:pt x="28" y="0"/>
                  <a:pt x="27" y="1"/>
                </a:cubicBezTo>
                <a:cubicBezTo>
                  <a:pt x="17" y="9"/>
                  <a:pt x="17" y="9"/>
                  <a:pt x="17" y="9"/>
                </a:cubicBezTo>
                <a:cubicBezTo>
                  <a:pt x="15" y="10"/>
                  <a:pt x="13" y="12"/>
                  <a:pt x="12" y="13"/>
                </a:cubicBezTo>
                <a:cubicBezTo>
                  <a:pt x="2" y="21"/>
                  <a:pt x="2" y="21"/>
                  <a:pt x="2" y="21"/>
                </a:cubicBezTo>
                <a:cubicBezTo>
                  <a:pt x="0" y="22"/>
                  <a:pt x="0" y="24"/>
                  <a:pt x="2" y="25"/>
                </a:cubicBezTo>
                <a:cubicBezTo>
                  <a:pt x="12" y="32"/>
                  <a:pt x="12" y="32"/>
                  <a:pt x="12" y="32"/>
                </a:cubicBezTo>
                <a:cubicBezTo>
                  <a:pt x="14" y="33"/>
                  <a:pt x="16" y="35"/>
                  <a:pt x="17" y="36"/>
                </a:cubicBezTo>
                <a:close/>
                <a:moveTo>
                  <a:pt x="68" y="56"/>
                </a:moveTo>
                <a:cubicBezTo>
                  <a:pt x="57" y="49"/>
                  <a:pt x="57" y="49"/>
                  <a:pt x="57" y="49"/>
                </a:cubicBezTo>
                <a:cubicBezTo>
                  <a:pt x="56" y="48"/>
                  <a:pt x="53" y="46"/>
                  <a:pt x="52" y="45"/>
                </a:cubicBezTo>
                <a:cubicBezTo>
                  <a:pt x="42" y="38"/>
                  <a:pt x="42" y="38"/>
                  <a:pt x="42" y="38"/>
                </a:cubicBezTo>
                <a:cubicBezTo>
                  <a:pt x="40" y="37"/>
                  <a:pt x="39" y="38"/>
                  <a:pt x="39" y="40"/>
                </a:cubicBezTo>
                <a:cubicBezTo>
                  <a:pt x="39" y="50"/>
                  <a:pt x="39" y="50"/>
                  <a:pt x="39" y="50"/>
                </a:cubicBezTo>
                <a:cubicBezTo>
                  <a:pt x="35" y="51"/>
                  <a:pt x="30" y="52"/>
                  <a:pt x="26" y="52"/>
                </a:cubicBezTo>
                <a:cubicBezTo>
                  <a:pt x="19" y="52"/>
                  <a:pt x="12" y="51"/>
                  <a:pt x="8" y="44"/>
                </a:cubicBezTo>
                <a:cubicBezTo>
                  <a:pt x="9" y="52"/>
                  <a:pt x="16" y="60"/>
                  <a:pt x="24" y="63"/>
                </a:cubicBezTo>
                <a:cubicBezTo>
                  <a:pt x="29" y="65"/>
                  <a:pt x="35" y="67"/>
                  <a:pt x="40" y="68"/>
                </a:cubicBezTo>
                <a:cubicBezTo>
                  <a:pt x="40" y="78"/>
                  <a:pt x="40" y="78"/>
                  <a:pt x="40" y="78"/>
                </a:cubicBezTo>
                <a:cubicBezTo>
                  <a:pt x="40" y="80"/>
                  <a:pt x="41" y="81"/>
                  <a:pt x="43" y="79"/>
                </a:cubicBezTo>
                <a:cubicBezTo>
                  <a:pt x="53" y="72"/>
                  <a:pt x="53" y="72"/>
                  <a:pt x="53" y="72"/>
                </a:cubicBezTo>
                <a:cubicBezTo>
                  <a:pt x="54" y="71"/>
                  <a:pt x="56" y="69"/>
                  <a:pt x="58" y="68"/>
                </a:cubicBezTo>
                <a:cubicBezTo>
                  <a:pt x="68" y="60"/>
                  <a:pt x="68" y="60"/>
                  <a:pt x="68" y="60"/>
                </a:cubicBezTo>
                <a:cubicBezTo>
                  <a:pt x="69" y="59"/>
                  <a:pt x="69" y="57"/>
                  <a:pt x="68" y="56"/>
                </a:cubicBezTo>
                <a:close/>
              </a:path>
            </a:pathLst>
          </a:custGeom>
          <a:solidFill>
            <a:schemeClr val="tx1"/>
          </a:solidFill>
          <a:ln w="9525">
            <a:noFill/>
            <a:round/>
            <a:headEnd/>
            <a:tailEnd/>
          </a:ln>
          <a:effectLst/>
        </p:spPr>
        <p:txBody>
          <a:bodyPr vert="horz" wrap="square" lIns="91440" tIns="45720" rIns="91440" bIns="45720" numCol="1" anchor="t" anchorCtr="0" compatLnSpc="1">
            <a:prstTxWarp prst="textNoShape">
              <a:avLst/>
            </a:prstTxWarp>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n-US" dirty="0">
              <a:solidFill>
                <a:prstClr val="black"/>
              </a:solidFill>
              <a:latin typeface="Arial Black" panose="020B0A04020102020204" pitchFamily="34" charset="0"/>
            </a:endParaRPr>
          </a:p>
        </p:txBody>
      </p:sp>
      <p:sp>
        <p:nvSpPr>
          <p:cNvPr id="50" name="TextBox 58"/>
          <p:cNvSpPr txBox="1">
            <a:spLocks noChangeArrowheads="1"/>
          </p:cNvSpPr>
          <p:nvPr/>
        </p:nvSpPr>
        <p:spPr bwMode="auto">
          <a:xfrm>
            <a:off x="1548309" y="1240363"/>
            <a:ext cx="4480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s-MX" sz="1400" b="1" dirty="0" smtClean="0">
                <a:solidFill>
                  <a:srgbClr val="404040"/>
                </a:solidFill>
                <a:latin typeface="Arial Black" panose="020B0A04020102020204" pitchFamily="34" charset="0"/>
              </a:rPr>
              <a:t>ARQUITECTURA DE NEGOCIO</a:t>
            </a:r>
            <a:endParaRPr lang="es-MX" sz="1400" dirty="0">
              <a:solidFill>
                <a:prstClr val="black"/>
              </a:solidFill>
              <a:latin typeface="Arial Black" panose="020B0A04020102020204" pitchFamily="34" charset="0"/>
            </a:endParaRPr>
          </a:p>
        </p:txBody>
      </p:sp>
      <p:sp>
        <p:nvSpPr>
          <p:cNvPr id="51" name="TextBox 58"/>
          <p:cNvSpPr txBox="1">
            <a:spLocks noChangeArrowheads="1"/>
          </p:cNvSpPr>
          <p:nvPr/>
        </p:nvSpPr>
        <p:spPr bwMode="auto">
          <a:xfrm>
            <a:off x="1548310" y="3841303"/>
            <a:ext cx="4480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s-MX" sz="1400" b="1" dirty="0" smtClean="0">
                <a:solidFill>
                  <a:srgbClr val="404040"/>
                </a:solidFill>
                <a:latin typeface="Arial Black" panose="020B0A04020102020204" pitchFamily="34" charset="0"/>
              </a:rPr>
              <a:t>ARQUITECTURA DEL SISTEMA</a:t>
            </a:r>
            <a:endParaRPr lang="es-MX" sz="1400" dirty="0">
              <a:solidFill>
                <a:prstClr val="black"/>
              </a:solidFill>
              <a:latin typeface="Arial Black" panose="020B0A04020102020204" pitchFamily="34" charset="0"/>
            </a:endParaRPr>
          </a:p>
        </p:txBody>
      </p:sp>
      <p:sp>
        <p:nvSpPr>
          <p:cNvPr id="52" name="TextBox 58"/>
          <p:cNvSpPr txBox="1">
            <a:spLocks noChangeArrowheads="1"/>
          </p:cNvSpPr>
          <p:nvPr/>
        </p:nvSpPr>
        <p:spPr bwMode="auto">
          <a:xfrm>
            <a:off x="4550232" y="5909583"/>
            <a:ext cx="4480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ctr"/>
            <a:r>
              <a:rPr lang="es-MX" sz="1600" b="1" dirty="0" smtClean="0">
                <a:solidFill>
                  <a:srgbClr val="404040"/>
                </a:solidFill>
                <a:latin typeface="Arial Black" panose="020B0A04020102020204" pitchFamily="34" charset="0"/>
              </a:rPr>
              <a:t>GOBIERNO TIC</a:t>
            </a:r>
            <a:endParaRPr lang="es-MX" sz="1600" dirty="0">
              <a:solidFill>
                <a:prstClr val="black"/>
              </a:solidFill>
              <a:latin typeface="Arial Black" panose="020B0A04020102020204" pitchFamily="34" charset="0"/>
            </a:endParaRPr>
          </a:p>
        </p:txBody>
      </p:sp>
      <p:pic>
        <p:nvPicPr>
          <p:cNvPr id="90" name="Imagen 89"/>
          <p:cNvPicPr>
            <a:picLocks noChangeAspect="1"/>
          </p:cNvPicPr>
          <p:nvPr/>
        </p:nvPicPr>
        <p:blipFill>
          <a:blip r:embed="rId2"/>
          <a:stretch>
            <a:fillRect/>
          </a:stretch>
        </p:blipFill>
        <p:spPr>
          <a:xfrm>
            <a:off x="4503337" y="1149070"/>
            <a:ext cx="2534965" cy="673706"/>
          </a:xfrm>
          <a:prstGeom prst="rect">
            <a:avLst/>
          </a:prstGeom>
        </p:spPr>
      </p:pic>
      <p:pic>
        <p:nvPicPr>
          <p:cNvPr id="3" name="Imagen 2"/>
          <p:cNvPicPr>
            <a:picLocks noChangeAspect="1"/>
          </p:cNvPicPr>
          <p:nvPr/>
        </p:nvPicPr>
        <p:blipFill>
          <a:blip r:embed="rId3"/>
          <a:stretch>
            <a:fillRect/>
          </a:stretch>
        </p:blipFill>
        <p:spPr>
          <a:xfrm>
            <a:off x="3524475" y="5949280"/>
            <a:ext cx="2172022" cy="611111"/>
          </a:xfrm>
          <a:prstGeom prst="rect">
            <a:avLst/>
          </a:prstGeom>
        </p:spPr>
      </p:pic>
      <p:grpSp>
        <p:nvGrpSpPr>
          <p:cNvPr id="15" name="Group 32"/>
          <p:cNvGrpSpPr>
            <a:grpSpLocks/>
          </p:cNvGrpSpPr>
          <p:nvPr/>
        </p:nvGrpSpPr>
        <p:grpSpPr bwMode="auto">
          <a:xfrm>
            <a:off x="4034484" y="1623258"/>
            <a:ext cx="1027112" cy="1030288"/>
            <a:chOff x="3504294" y="3589350"/>
            <a:chExt cx="1027104" cy="1030334"/>
          </a:xfrm>
        </p:grpSpPr>
        <p:sp>
          <p:nvSpPr>
            <p:cNvPr id="88" name="Ellipse 37"/>
            <p:cNvSpPr/>
            <p:nvPr/>
          </p:nvSpPr>
          <p:spPr bwMode="auto">
            <a:xfrm>
              <a:off x="3504294" y="3589350"/>
              <a:ext cx="1027104" cy="1030334"/>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sz="2000" dirty="0">
                <a:solidFill>
                  <a:prstClr val="black"/>
                </a:solidFill>
                <a:latin typeface="Arial Black" panose="020B0A04020102020204" pitchFamily="34" charset="0"/>
                <a:ea typeface="ＭＳ Ｐゴシック" panose="020B0600070205080204" pitchFamily="34" charset="-128"/>
              </a:endParaRPr>
            </a:p>
          </p:txBody>
        </p:sp>
        <p:sp>
          <p:nvSpPr>
            <p:cNvPr id="89" name="Ellipse 39"/>
            <p:cNvSpPr/>
            <p:nvPr/>
          </p:nvSpPr>
          <p:spPr bwMode="auto">
            <a:xfrm>
              <a:off x="3647168" y="3602051"/>
              <a:ext cx="752469" cy="558825"/>
            </a:xfrm>
            <a:prstGeom prst="ellipse">
              <a:avLst/>
            </a:prstGeom>
            <a:gradFill flip="none" rotWithShape="1">
              <a:gsLst>
                <a:gs pos="0">
                  <a:schemeClr val="tx2">
                    <a:lumMod val="40000"/>
                    <a:lumOff val="60000"/>
                    <a:alpha val="0"/>
                  </a:schemeClr>
                </a:gs>
                <a:gs pos="100000">
                  <a:schemeClr val="bg1">
                    <a:alpha val="7700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srgbClr val="FFFFFF"/>
                </a:solidFill>
                <a:latin typeface="Arial Black" panose="020B0A04020102020204" pitchFamily="34" charset="0"/>
              </a:endParaRPr>
            </a:p>
          </p:txBody>
        </p:sp>
      </p:grpSp>
      <p:sp>
        <p:nvSpPr>
          <p:cNvPr id="17" name="Ellipse 37"/>
          <p:cNvSpPr/>
          <p:nvPr/>
        </p:nvSpPr>
        <p:spPr bwMode="auto">
          <a:xfrm>
            <a:off x="6160146" y="1623258"/>
            <a:ext cx="1027113" cy="1030288"/>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sz="2000" dirty="0">
              <a:solidFill>
                <a:prstClr val="black"/>
              </a:solidFill>
              <a:latin typeface="Arial Black" panose="020B0A04020102020204" pitchFamily="34" charset="0"/>
              <a:ea typeface="ＭＳ Ｐゴシック" panose="020B0600070205080204" pitchFamily="34" charset="-128"/>
            </a:endParaRPr>
          </a:p>
        </p:txBody>
      </p:sp>
      <p:sp>
        <p:nvSpPr>
          <p:cNvPr id="49" name="Freeform 109"/>
          <p:cNvSpPr>
            <a:spLocks noEditPoints="1"/>
          </p:cNvSpPr>
          <p:nvPr/>
        </p:nvSpPr>
        <p:spPr bwMode="auto">
          <a:xfrm>
            <a:off x="6473083" y="1814608"/>
            <a:ext cx="418232" cy="532551"/>
          </a:xfrm>
          <a:custGeom>
            <a:avLst/>
            <a:gdLst/>
            <a:ahLst/>
            <a:cxnLst>
              <a:cxn ang="0">
                <a:pos x="43" y="0"/>
              </a:cxn>
              <a:cxn ang="0">
                <a:pos x="20" y="0"/>
              </a:cxn>
              <a:cxn ang="0">
                <a:pos x="10" y="10"/>
              </a:cxn>
              <a:cxn ang="0">
                <a:pos x="10" y="18"/>
              </a:cxn>
              <a:cxn ang="0">
                <a:pos x="14" y="17"/>
              </a:cxn>
              <a:cxn ang="0">
                <a:pos x="33" y="37"/>
              </a:cxn>
              <a:cxn ang="0">
                <a:pos x="29" y="48"/>
              </a:cxn>
              <a:cxn ang="0">
                <a:pos x="29" y="64"/>
              </a:cxn>
              <a:cxn ang="0">
                <a:pos x="53" y="64"/>
              </a:cxn>
              <a:cxn ang="0">
                <a:pos x="63" y="54"/>
              </a:cxn>
              <a:cxn ang="0">
                <a:pos x="63" y="20"/>
              </a:cxn>
              <a:cxn ang="0">
                <a:pos x="43" y="0"/>
              </a:cxn>
              <a:cxn ang="0">
                <a:pos x="50" y="24"/>
              </a:cxn>
              <a:cxn ang="0">
                <a:pos x="39" y="13"/>
              </a:cxn>
              <a:cxn ang="0">
                <a:pos x="39" y="1"/>
              </a:cxn>
              <a:cxn ang="0">
                <a:pos x="43" y="5"/>
              </a:cxn>
              <a:cxn ang="0">
                <a:pos x="43" y="10"/>
              </a:cxn>
              <a:cxn ang="0">
                <a:pos x="53" y="20"/>
              </a:cxn>
              <a:cxn ang="0">
                <a:pos x="58" y="20"/>
              </a:cxn>
              <a:cxn ang="0">
                <a:pos x="62" y="24"/>
              </a:cxn>
              <a:cxn ang="0">
                <a:pos x="50" y="24"/>
              </a:cxn>
              <a:cxn ang="0">
                <a:pos x="4" y="52"/>
              </a:cxn>
              <a:cxn ang="0">
                <a:pos x="4" y="73"/>
              </a:cxn>
              <a:cxn ang="0">
                <a:pos x="14" y="64"/>
              </a:cxn>
              <a:cxn ang="0">
                <a:pos x="14" y="64"/>
              </a:cxn>
              <a:cxn ang="0">
                <a:pos x="24" y="73"/>
              </a:cxn>
              <a:cxn ang="0">
                <a:pos x="24" y="52"/>
              </a:cxn>
              <a:cxn ang="0">
                <a:pos x="14" y="55"/>
              </a:cxn>
              <a:cxn ang="0">
                <a:pos x="4" y="52"/>
              </a:cxn>
              <a:cxn ang="0">
                <a:pos x="14" y="23"/>
              </a:cxn>
              <a:cxn ang="0">
                <a:pos x="0" y="37"/>
              </a:cxn>
              <a:cxn ang="0">
                <a:pos x="14" y="50"/>
              </a:cxn>
              <a:cxn ang="0">
                <a:pos x="27" y="37"/>
              </a:cxn>
              <a:cxn ang="0">
                <a:pos x="14" y="23"/>
              </a:cxn>
            </a:cxnLst>
            <a:rect l="0" t="0" r="r" b="b"/>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tx1"/>
          </a:solidFill>
          <a:ln w="9525">
            <a:noFill/>
            <a:round/>
            <a:headEnd/>
            <a:tailEnd/>
          </a:ln>
          <a:effectLst/>
        </p:spPr>
        <p:txBody>
          <a:bodyPr vert="horz" wrap="square" lIns="91440" tIns="45720" rIns="91440" bIns="45720" numCol="1" anchor="t" anchorCtr="0" compatLnSpc="1">
            <a:prstTxWarp prst="textNoShape">
              <a:avLst/>
            </a:prstTxWarp>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n-US" dirty="0">
              <a:solidFill>
                <a:prstClr val="black"/>
              </a:solidFill>
              <a:latin typeface="Arial Black" panose="020B0A04020102020204" pitchFamily="34" charset="0"/>
            </a:endParaRPr>
          </a:p>
        </p:txBody>
      </p:sp>
      <p:grpSp>
        <p:nvGrpSpPr>
          <p:cNvPr id="41" name="Group 2"/>
          <p:cNvGrpSpPr>
            <a:grpSpLocks/>
          </p:cNvGrpSpPr>
          <p:nvPr/>
        </p:nvGrpSpPr>
        <p:grpSpPr bwMode="auto">
          <a:xfrm flipH="1">
            <a:off x="4243227" y="1925513"/>
            <a:ext cx="300484" cy="538986"/>
            <a:chOff x="2082311" y="3622307"/>
            <a:chExt cx="1193800" cy="2201862"/>
          </a:xfrm>
        </p:grpSpPr>
        <p:sp>
          <p:nvSpPr>
            <p:cNvPr id="78" name="Freeform 5"/>
            <p:cNvSpPr>
              <a:spLocks/>
            </p:cNvSpPr>
            <p:nvPr/>
          </p:nvSpPr>
          <p:spPr bwMode="auto">
            <a:xfrm>
              <a:off x="2082311" y="4222382"/>
              <a:ext cx="1193800" cy="1601787"/>
            </a:xfrm>
            <a:custGeom>
              <a:avLst/>
              <a:gdLst>
                <a:gd name="T0" fmla="*/ 863749 w 170"/>
                <a:gd name="T1" fmla="*/ 0 h 227"/>
                <a:gd name="T2" fmla="*/ 842682 w 170"/>
                <a:gd name="T3" fmla="*/ 0 h 227"/>
                <a:gd name="T4" fmla="*/ 842682 w 170"/>
                <a:gd name="T5" fmla="*/ 0 h 227"/>
                <a:gd name="T6" fmla="*/ 344095 w 170"/>
                <a:gd name="T7" fmla="*/ 0 h 227"/>
                <a:gd name="T8" fmla="*/ 330051 w 170"/>
                <a:gd name="T9" fmla="*/ 0 h 227"/>
                <a:gd name="T10" fmla="*/ 7022 w 170"/>
                <a:gd name="T11" fmla="*/ 338704 h 227"/>
                <a:gd name="T12" fmla="*/ 7022 w 170"/>
                <a:gd name="T13" fmla="*/ 811478 h 227"/>
                <a:gd name="T14" fmla="*/ 105335 w 170"/>
                <a:gd name="T15" fmla="*/ 917323 h 227"/>
                <a:gd name="T16" fmla="*/ 203648 w 170"/>
                <a:gd name="T17" fmla="*/ 811478 h 227"/>
                <a:gd name="T18" fmla="*/ 203648 w 170"/>
                <a:gd name="T19" fmla="*/ 331648 h 227"/>
                <a:gd name="T20" fmla="*/ 203648 w 170"/>
                <a:gd name="T21" fmla="*/ 331648 h 227"/>
                <a:gd name="T22" fmla="*/ 203648 w 170"/>
                <a:gd name="T23" fmla="*/ 331648 h 227"/>
                <a:gd name="T24" fmla="*/ 238760 w 170"/>
                <a:gd name="T25" fmla="*/ 246972 h 227"/>
                <a:gd name="T26" fmla="*/ 238760 w 170"/>
                <a:gd name="T27" fmla="*/ 1474773 h 227"/>
                <a:gd name="T28" fmla="*/ 358140 w 170"/>
                <a:gd name="T29" fmla="*/ 1601787 h 227"/>
                <a:gd name="T30" fmla="*/ 484542 w 170"/>
                <a:gd name="T31" fmla="*/ 1474773 h 227"/>
                <a:gd name="T32" fmla="*/ 484542 w 170"/>
                <a:gd name="T33" fmla="*/ 896154 h 227"/>
                <a:gd name="T34" fmla="*/ 702235 w 170"/>
                <a:gd name="T35" fmla="*/ 896154 h 227"/>
                <a:gd name="T36" fmla="*/ 702235 w 170"/>
                <a:gd name="T37" fmla="*/ 1474773 h 227"/>
                <a:gd name="T38" fmla="*/ 828638 w 170"/>
                <a:gd name="T39" fmla="*/ 1601787 h 227"/>
                <a:gd name="T40" fmla="*/ 948018 w 170"/>
                <a:gd name="T41" fmla="*/ 1474773 h 227"/>
                <a:gd name="T42" fmla="*/ 948018 w 170"/>
                <a:gd name="T43" fmla="*/ 239915 h 227"/>
                <a:gd name="T44" fmla="*/ 990152 w 170"/>
                <a:gd name="T45" fmla="*/ 331648 h 227"/>
                <a:gd name="T46" fmla="*/ 990152 w 170"/>
                <a:gd name="T47" fmla="*/ 811478 h 227"/>
                <a:gd name="T48" fmla="*/ 1088465 w 170"/>
                <a:gd name="T49" fmla="*/ 917323 h 227"/>
                <a:gd name="T50" fmla="*/ 1186778 w 170"/>
                <a:gd name="T51" fmla="*/ 811478 h 227"/>
                <a:gd name="T52" fmla="*/ 1186778 w 170"/>
                <a:gd name="T53" fmla="*/ 338704 h 227"/>
                <a:gd name="T54" fmla="*/ 863749 w 170"/>
                <a:gd name="T55" fmla="*/ 0 h 22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0" h="227">
                  <a:moveTo>
                    <a:pt x="123" y="0"/>
                  </a:moveTo>
                  <a:cubicBezTo>
                    <a:pt x="122" y="0"/>
                    <a:pt x="121" y="0"/>
                    <a:pt x="120" y="0"/>
                  </a:cubicBezTo>
                  <a:cubicBezTo>
                    <a:pt x="120" y="0"/>
                    <a:pt x="120" y="0"/>
                    <a:pt x="120" y="0"/>
                  </a:cubicBezTo>
                  <a:cubicBezTo>
                    <a:pt x="49" y="0"/>
                    <a:pt x="49" y="0"/>
                    <a:pt x="49" y="0"/>
                  </a:cubicBezTo>
                  <a:cubicBezTo>
                    <a:pt x="49" y="0"/>
                    <a:pt x="48" y="0"/>
                    <a:pt x="47" y="0"/>
                  </a:cubicBezTo>
                  <a:cubicBezTo>
                    <a:pt x="12" y="2"/>
                    <a:pt x="0" y="29"/>
                    <a:pt x="1" y="48"/>
                  </a:cubicBezTo>
                  <a:cubicBezTo>
                    <a:pt x="1" y="115"/>
                    <a:pt x="1" y="115"/>
                    <a:pt x="1" y="115"/>
                  </a:cubicBezTo>
                  <a:cubicBezTo>
                    <a:pt x="1" y="123"/>
                    <a:pt x="7" y="130"/>
                    <a:pt x="15" y="130"/>
                  </a:cubicBezTo>
                  <a:cubicBezTo>
                    <a:pt x="23" y="130"/>
                    <a:pt x="29" y="123"/>
                    <a:pt x="29" y="115"/>
                  </a:cubicBezTo>
                  <a:cubicBezTo>
                    <a:pt x="29" y="47"/>
                    <a:pt x="29" y="47"/>
                    <a:pt x="29" y="47"/>
                  </a:cubicBezTo>
                  <a:cubicBezTo>
                    <a:pt x="29" y="47"/>
                    <a:pt x="29" y="47"/>
                    <a:pt x="29" y="47"/>
                  </a:cubicBezTo>
                  <a:cubicBezTo>
                    <a:pt x="29" y="47"/>
                    <a:pt x="29" y="47"/>
                    <a:pt x="29" y="47"/>
                  </a:cubicBezTo>
                  <a:cubicBezTo>
                    <a:pt x="29" y="44"/>
                    <a:pt x="30" y="39"/>
                    <a:pt x="34" y="35"/>
                  </a:cubicBezTo>
                  <a:cubicBezTo>
                    <a:pt x="34" y="209"/>
                    <a:pt x="34" y="209"/>
                    <a:pt x="34" y="209"/>
                  </a:cubicBezTo>
                  <a:cubicBezTo>
                    <a:pt x="34" y="219"/>
                    <a:pt x="41" y="227"/>
                    <a:pt x="51" y="227"/>
                  </a:cubicBezTo>
                  <a:cubicBezTo>
                    <a:pt x="61" y="227"/>
                    <a:pt x="69" y="219"/>
                    <a:pt x="69" y="209"/>
                  </a:cubicBezTo>
                  <a:cubicBezTo>
                    <a:pt x="69" y="127"/>
                    <a:pt x="69" y="127"/>
                    <a:pt x="69" y="127"/>
                  </a:cubicBezTo>
                  <a:cubicBezTo>
                    <a:pt x="100" y="127"/>
                    <a:pt x="100" y="127"/>
                    <a:pt x="100" y="127"/>
                  </a:cubicBezTo>
                  <a:cubicBezTo>
                    <a:pt x="100" y="209"/>
                    <a:pt x="100" y="209"/>
                    <a:pt x="100" y="209"/>
                  </a:cubicBezTo>
                  <a:cubicBezTo>
                    <a:pt x="100" y="219"/>
                    <a:pt x="108" y="227"/>
                    <a:pt x="118" y="227"/>
                  </a:cubicBezTo>
                  <a:cubicBezTo>
                    <a:pt x="128" y="227"/>
                    <a:pt x="135" y="219"/>
                    <a:pt x="135" y="209"/>
                  </a:cubicBezTo>
                  <a:cubicBezTo>
                    <a:pt x="135" y="34"/>
                    <a:pt x="135" y="34"/>
                    <a:pt x="135" y="34"/>
                  </a:cubicBezTo>
                  <a:cubicBezTo>
                    <a:pt x="140" y="38"/>
                    <a:pt x="141" y="43"/>
                    <a:pt x="141" y="47"/>
                  </a:cubicBezTo>
                  <a:cubicBezTo>
                    <a:pt x="141" y="115"/>
                    <a:pt x="141" y="115"/>
                    <a:pt x="141" y="115"/>
                  </a:cubicBezTo>
                  <a:cubicBezTo>
                    <a:pt x="141" y="123"/>
                    <a:pt x="147" y="130"/>
                    <a:pt x="155" y="130"/>
                  </a:cubicBezTo>
                  <a:cubicBezTo>
                    <a:pt x="163" y="130"/>
                    <a:pt x="169" y="123"/>
                    <a:pt x="169" y="115"/>
                  </a:cubicBezTo>
                  <a:cubicBezTo>
                    <a:pt x="169" y="48"/>
                    <a:pt x="169" y="48"/>
                    <a:pt x="169" y="48"/>
                  </a:cubicBezTo>
                  <a:cubicBezTo>
                    <a:pt x="170" y="29"/>
                    <a:pt x="158" y="2"/>
                    <a:pt x="123" y="0"/>
                  </a:cubicBezTo>
                  <a:close/>
                </a:path>
              </a:pathLst>
            </a:custGeom>
            <a:solidFill>
              <a:schemeClr val="tx1"/>
            </a:solidFill>
            <a:ln>
              <a:noFill/>
            </a:ln>
            <a:extLst>
              <a:ext uri="{91240B29-F687-4F45-9708-019B960494DF}">
                <a14:hiddenLine xmlns:a14="http://schemas.microsoft.com/office/drawing/2010/main" w="8" cap="rnd">
                  <a:solidFill>
                    <a:srgbClr val="000000"/>
                  </a:solidFill>
                  <a:round/>
                  <a:headEnd/>
                  <a:tailEnd/>
                </a14:hiddenLine>
              </a:ext>
            </a:extLst>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dirty="0">
                <a:solidFill>
                  <a:prstClr val="black"/>
                </a:solidFill>
                <a:latin typeface="Arial Black" panose="020B0A04020102020204" pitchFamily="34" charset="0"/>
              </a:endParaRPr>
            </a:p>
          </p:txBody>
        </p:sp>
        <p:sp>
          <p:nvSpPr>
            <p:cNvPr id="79" name="Oval 6"/>
            <p:cNvSpPr>
              <a:spLocks noChangeArrowheads="1"/>
            </p:cNvSpPr>
            <p:nvPr/>
          </p:nvSpPr>
          <p:spPr bwMode="auto">
            <a:xfrm>
              <a:off x="2412511" y="3622307"/>
              <a:ext cx="533400" cy="542925"/>
            </a:xfrm>
            <a:prstGeom prst="ellipse">
              <a:avLst/>
            </a:prstGeom>
            <a:solidFill>
              <a:schemeClr val="tx1"/>
            </a:solidFill>
            <a:ln>
              <a:noFill/>
            </a:ln>
            <a:extLst>
              <a:ext uri="{91240B29-F687-4F45-9708-019B960494DF}">
                <a14:hiddenLine xmlns:a14="http://schemas.microsoft.com/office/drawing/2010/main" w="8" cap="rnd">
                  <a:solidFill>
                    <a:srgbClr val="000000"/>
                  </a:solidFill>
                  <a:round/>
                  <a:headEnd/>
                  <a:tailEnd/>
                </a14:hiddenLine>
              </a:ext>
            </a:extLst>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endParaRPr lang="es-MX" dirty="0">
                <a:solidFill>
                  <a:prstClr val="black"/>
                </a:solidFill>
                <a:latin typeface="Arial Black" panose="020B0A04020102020204" pitchFamily="34" charset="0"/>
              </a:endParaRPr>
            </a:p>
          </p:txBody>
        </p:sp>
      </p:grpSp>
      <p:grpSp>
        <p:nvGrpSpPr>
          <p:cNvPr id="42" name="Group 1"/>
          <p:cNvGrpSpPr>
            <a:grpSpLocks/>
          </p:cNvGrpSpPr>
          <p:nvPr/>
        </p:nvGrpSpPr>
        <p:grpSpPr bwMode="auto">
          <a:xfrm>
            <a:off x="4471466" y="1816552"/>
            <a:ext cx="441324" cy="268288"/>
            <a:chOff x="7484006" y="4368468"/>
            <a:chExt cx="485123" cy="294887"/>
          </a:xfrm>
        </p:grpSpPr>
        <p:sp>
          <p:nvSpPr>
            <p:cNvPr id="75" name="Freeform 19"/>
            <p:cNvSpPr>
              <a:spLocks/>
            </p:cNvSpPr>
            <p:nvPr/>
          </p:nvSpPr>
          <p:spPr bwMode="auto">
            <a:xfrm>
              <a:off x="7775428" y="4398132"/>
              <a:ext cx="193701" cy="214621"/>
            </a:xfrm>
            <a:custGeom>
              <a:avLst/>
              <a:gdLst>
                <a:gd name="T0" fmla="*/ 3 w 650"/>
                <a:gd name="T1" fmla="*/ 706 h 723"/>
                <a:gd name="T2" fmla="*/ 0 w 650"/>
                <a:gd name="T3" fmla="*/ 646 h 723"/>
                <a:gd name="T4" fmla="*/ 3 w 650"/>
                <a:gd name="T5" fmla="*/ 616 h 723"/>
                <a:gd name="T6" fmla="*/ 22 w 650"/>
                <a:gd name="T7" fmla="*/ 594 h 723"/>
                <a:gd name="T8" fmla="*/ 109 w 650"/>
                <a:gd name="T9" fmla="*/ 536 h 723"/>
                <a:gd name="T10" fmla="*/ 191 w 650"/>
                <a:gd name="T11" fmla="*/ 490 h 723"/>
                <a:gd name="T12" fmla="*/ 207 w 650"/>
                <a:gd name="T13" fmla="*/ 476 h 723"/>
                <a:gd name="T14" fmla="*/ 197 w 650"/>
                <a:gd name="T15" fmla="*/ 463 h 723"/>
                <a:gd name="T16" fmla="*/ 126 w 650"/>
                <a:gd name="T17" fmla="*/ 478 h 723"/>
                <a:gd name="T18" fmla="*/ 149 w 650"/>
                <a:gd name="T19" fmla="*/ 419 h 723"/>
                <a:gd name="T20" fmla="*/ 164 w 650"/>
                <a:gd name="T21" fmla="*/ 371 h 723"/>
                <a:gd name="T22" fmla="*/ 164 w 650"/>
                <a:gd name="T23" fmla="*/ 306 h 723"/>
                <a:gd name="T24" fmla="*/ 163 w 650"/>
                <a:gd name="T25" fmla="*/ 210 h 723"/>
                <a:gd name="T26" fmla="*/ 170 w 650"/>
                <a:gd name="T27" fmla="*/ 122 h 723"/>
                <a:gd name="T28" fmla="*/ 190 w 650"/>
                <a:gd name="T29" fmla="*/ 73 h 723"/>
                <a:gd name="T30" fmla="*/ 223 w 650"/>
                <a:gd name="T31" fmla="*/ 34 h 723"/>
                <a:gd name="T32" fmla="*/ 266 w 650"/>
                <a:gd name="T33" fmla="*/ 8 h 723"/>
                <a:gd name="T34" fmla="*/ 305 w 650"/>
                <a:gd name="T35" fmla="*/ 0 h 723"/>
                <a:gd name="T36" fmla="*/ 331 w 650"/>
                <a:gd name="T37" fmla="*/ 1 h 723"/>
                <a:gd name="T38" fmla="*/ 356 w 650"/>
                <a:gd name="T39" fmla="*/ 7 h 723"/>
                <a:gd name="T40" fmla="*/ 389 w 650"/>
                <a:gd name="T41" fmla="*/ 19 h 723"/>
                <a:gd name="T42" fmla="*/ 404 w 650"/>
                <a:gd name="T43" fmla="*/ 29 h 723"/>
                <a:gd name="T44" fmla="*/ 421 w 650"/>
                <a:gd name="T45" fmla="*/ 47 h 723"/>
                <a:gd name="T46" fmla="*/ 439 w 650"/>
                <a:gd name="T47" fmla="*/ 45 h 723"/>
                <a:gd name="T48" fmla="*/ 452 w 650"/>
                <a:gd name="T49" fmla="*/ 52 h 723"/>
                <a:gd name="T50" fmla="*/ 467 w 650"/>
                <a:gd name="T51" fmla="*/ 59 h 723"/>
                <a:gd name="T52" fmla="*/ 480 w 650"/>
                <a:gd name="T53" fmla="*/ 72 h 723"/>
                <a:gd name="T54" fmla="*/ 492 w 650"/>
                <a:gd name="T55" fmla="*/ 98 h 723"/>
                <a:gd name="T56" fmla="*/ 502 w 650"/>
                <a:gd name="T57" fmla="*/ 148 h 723"/>
                <a:gd name="T58" fmla="*/ 506 w 650"/>
                <a:gd name="T59" fmla="*/ 246 h 723"/>
                <a:gd name="T60" fmla="*/ 503 w 650"/>
                <a:gd name="T61" fmla="*/ 320 h 723"/>
                <a:gd name="T62" fmla="*/ 495 w 650"/>
                <a:gd name="T63" fmla="*/ 418 h 723"/>
                <a:gd name="T64" fmla="*/ 489 w 650"/>
                <a:gd name="T65" fmla="*/ 468 h 723"/>
                <a:gd name="T66" fmla="*/ 439 w 650"/>
                <a:gd name="T67" fmla="*/ 459 h 723"/>
                <a:gd name="T68" fmla="*/ 428 w 650"/>
                <a:gd name="T69" fmla="*/ 465 h 723"/>
                <a:gd name="T70" fmla="*/ 437 w 650"/>
                <a:gd name="T71" fmla="*/ 479 h 723"/>
                <a:gd name="T72" fmla="*/ 457 w 650"/>
                <a:gd name="T73" fmla="*/ 494 h 723"/>
                <a:gd name="T74" fmla="*/ 503 w 650"/>
                <a:gd name="T75" fmla="*/ 520 h 723"/>
                <a:gd name="T76" fmla="*/ 616 w 650"/>
                <a:gd name="T77" fmla="*/ 584 h 723"/>
                <a:gd name="T78" fmla="*/ 644 w 650"/>
                <a:gd name="T79" fmla="*/ 609 h 723"/>
                <a:gd name="T80" fmla="*/ 650 w 650"/>
                <a:gd name="T81" fmla="*/ 634 h 723"/>
                <a:gd name="T82" fmla="*/ 649 w 650"/>
                <a:gd name="T83" fmla="*/ 685 h 723"/>
                <a:gd name="T84" fmla="*/ 647 w 650"/>
                <a:gd name="T85" fmla="*/ 723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0" h="723">
                  <a:moveTo>
                    <a:pt x="4" y="723"/>
                  </a:moveTo>
                  <a:lnTo>
                    <a:pt x="4" y="719"/>
                  </a:lnTo>
                  <a:lnTo>
                    <a:pt x="3" y="706"/>
                  </a:lnTo>
                  <a:lnTo>
                    <a:pt x="2" y="685"/>
                  </a:lnTo>
                  <a:lnTo>
                    <a:pt x="1" y="659"/>
                  </a:lnTo>
                  <a:lnTo>
                    <a:pt x="0" y="646"/>
                  </a:lnTo>
                  <a:lnTo>
                    <a:pt x="0" y="634"/>
                  </a:lnTo>
                  <a:lnTo>
                    <a:pt x="1" y="624"/>
                  </a:lnTo>
                  <a:lnTo>
                    <a:pt x="3" y="616"/>
                  </a:lnTo>
                  <a:lnTo>
                    <a:pt x="7" y="609"/>
                  </a:lnTo>
                  <a:lnTo>
                    <a:pt x="13" y="601"/>
                  </a:lnTo>
                  <a:lnTo>
                    <a:pt x="22" y="594"/>
                  </a:lnTo>
                  <a:lnTo>
                    <a:pt x="34" y="584"/>
                  </a:lnTo>
                  <a:lnTo>
                    <a:pt x="68" y="563"/>
                  </a:lnTo>
                  <a:lnTo>
                    <a:pt x="109" y="536"/>
                  </a:lnTo>
                  <a:lnTo>
                    <a:pt x="150" y="512"/>
                  </a:lnTo>
                  <a:lnTo>
                    <a:pt x="184" y="494"/>
                  </a:lnTo>
                  <a:lnTo>
                    <a:pt x="191" y="490"/>
                  </a:lnTo>
                  <a:lnTo>
                    <a:pt x="197" y="485"/>
                  </a:lnTo>
                  <a:lnTo>
                    <a:pt x="202" y="480"/>
                  </a:lnTo>
                  <a:lnTo>
                    <a:pt x="207" y="476"/>
                  </a:lnTo>
                  <a:lnTo>
                    <a:pt x="213" y="467"/>
                  </a:lnTo>
                  <a:lnTo>
                    <a:pt x="216" y="459"/>
                  </a:lnTo>
                  <a:lnTo>
                    <a:pt x="197" y="463"/>
                  </a:lnTo>
                  <a:lnTo>
                    <a:pt x="176" y="468"/>
                  </a:lnTo>
                  <a:lnTo>
                    <a:pt x="153" y="473"/>
                  </a:lnTo>
                  <a:lnTo>
                    <a:pt x="126" y="478"/>
                  </a:lnTo>
                  <a:lnTo>
                    <a:pt x="132" y="462"/>
                  </a:lnTo>
                  <a:lnTo>
                    <a:pt x="143" y="434"/>
                  </a:lnTo>
                  <a:lnTo>
                    <a:pt x="149" y="419"/>
                  </a:lnTo>
                  <a:lnTo>
                    <a:pt x="156" y="403"/>
                  </a:lnTo>
                  <a:lnTo>
                    <a:pt x="161" y="386"/>
                  </a:lnTo>
                  <a:lnTo>
                    <a:pt x="164" y="371"/>
                  </a:lnTo>
                  <a:lnTo>
                    <a:pt x="165" y="354"/>
                  </a:lnTo>
                  <a:lnTo>
                    <a:pt x="165" y="332"/>
                  </a:lnTo>
                  <a:lnTo>
                    <a:pt x="164" y="306"/>
                  </a:lnTo>
                  <a:lnTo>
                    <a:pt x="163" y="276"/>
                  </a:lnTo>
                  <a:lnTo>
                    <a:pt x="163" y="244"/>
                  </a:lnTo>
                  <a:lnTo>
                    <a:pt x="163" y="210"/>
                  </a:lnTo>
                  <a:lnTo>
                    <a:pt x="164" y="175"/>
                  </a:lnTo>
                  <a:lnTo>
                    <a:pt x="167" y="141"/>
                  </a:lnTo>
                  <a:lnTo>
                    <a:pt x="170" y="122"/>
                  </a:lnTo>
                  <a:lnTo>
                    <a:pt x="175" y="105"/>
                  </a:lnTo>
                  <a:lnTo>
                    <a:pt x="182" y="89"/>
                  </a:lnTo>
                  <a:lnTo>
                    <a:pt x="190" y="73"/>
                  </a:lnTo>
                  <a:lnTo>
                    <a:pt x="200" y="59"/>
                  </a:lnTo>
                  <a:lnTo>
                    <a:pt x="211" y="46"/>
                  </a:lnTo>
                  <a:lnTo>
                    <a:pt x="223" y="34"/>
                  </a:lnTo>
                  <a:lnTo>
                    <a:pt x="236" y="24"/>
                  </a:lnTo>
                  <a:lnTo>
                    <a:pt x="250" y="15"/>
                  </a:lnTo>
                  <a:lnTo>
                    <a:pt x="266" y="8"/>
                  </a:lnTo>
                  <a:lnTo>
                    <a:pt x="281" y="4"/>
                  </a:lnTo>
                  <a:lnTo>
                    <a:pt x="297" y="1"/>
                  </a:lnTo>
                  <a:lnTo>
                    <a:pt x="305" y="0"/>
                  </a:lnTo>
                  <a:lnTo>
                    <a:pt x="315" y="0"/>
                  </a:lnTo>
                  <a:lnTo>
                    <a:pt x="323" y="0"/>
                  </a:lnTo>
                  <a:lnTo>
                    <a:pt x="331" y="1"/>
                  </a:lnTo>
                  <a:lnTo>
                    <a:pt x="340" y="2"/>
                  </a:lnTo>
                  <a:lnTo>
                    <a:pt x="348" y="4"/>
                  </a:lnTo>
                  <a:lnTo>
                    <a:pt x="356" y="7"/>
                  </a:lnTo>
                  <a:lnTo>
                    <a:pt x="366" y="10"/>
                  </a:lnTo>
                  <a:lnTo>
                    <a:pt x="378" y="14"/>
                  </a:lnTo>
                  <a:lnTo>
                    <a:pt x="389" y="19"/>
                  </a:lnTo>
                  <a:lnTo>
                    <a:pt x="394" y="22"/>
                  </a:lnTo>
                  <a:lnTo>
                    <a:pt x="399" y="25"/>
                  </a:lnTo>
                  <a:lnTo>
                    <a:pt x="404" y="29"/>
                  </a:lnTo>
                  <a:lnTo>
                    <a:pt x="409" y="35"/>
                  </a:lnTo>
                  <a:lnTo>
                    <a:pt x="414" y="41"/>
                  </a:lnTo>
                  <a:lnTo>
                    <a:pt x="421" y="47"/>
                  </a:lnTo>
                  <a:lnTo>
                    <a:pt x="428" y="45"/>
                  </a:lnTo>
                  <a:lnTo>
                    <a:pt x="435" y="44"/>
                  </a:lnTo>
                  <a:lnTo>
                    <a:pt x="439" y="45"/>
                  </a:lnTo>
                  <a:lnTo>
                    <a:pt x="444" y="46"/>
                  </a:lnTo>
                  <a:lnTo>
                    <a:pt x="448" y="48"/>
                  </a:lnTo>
                  <a:lnTo>
                    <a:pt x="452" y="52"/>
                  </a:lnTo>
                  <a:lnTo>
                    <a:pt x="457" y="53"/>
                  </a:lnTo>
                  <a:lnTo>
                    <a:pt x="462" y="56"/>
                  </a:lnTo>
                  <a:lnTo>
                    <a:pt x="467" y="59"/>
                  </a:lnTo>
                  <a:lnTo>
                    <a:pt x="472" y="62"/>
                  </a:lnTo>
                  <a:lnTo>
                    <a:pt x="476" y="67"/>
                  </a:lnTo>
                  <a:lnTo>
                    <a:pt x="480" y="72"/>
                  </a:lnTo>
                  <a:lnTo>
                    <a:pt x="483" y="77"/>
                  </a:lnTo>
                  <a:lnTo>
                    <a:pt x="486" y="85"/>
                  </a:lnTo>
                  <a:lnTo>
                    <a:pt x="492" y="98"/>
                  </a:lnTo>
                  <a:lnTo>
                    <a:pt x="496" y="113"/>
                  </a:lnTo>
                  <a:lnTo>
                    <a:pt x="499" y="130"/>
                  </a:lnTo>
                  <a:lnTo>
                    <a:pt x="502" y="148"/>
                  </a:lnTo>
                  <a:lnTo>
                    <a:pt x="505" y="184"/>
                  </a:lnTo>
                  <a:lnTo>
                    <a:pt x="506" y="217"/>
                  </a:lnTo>
                  <a:lnTo>
                    <a:pt x="506" y="246"/>
                  </a:lnTo>
                  <a:lnTo>
                    <a:pt x="506" y="266"/>
                  </a:lnTo>
                  <a:lnTo>
                    <a:pt x="505" y="291"/>
                  </a:lnTo>
                  <a:lnTo>
                    <a:pt x="503" y="320"/>
                  </a:lnTo>
                  <a:lnTo>
                    <a:pt x="501" y="354"/>
                  </a:lnTo>
                  <a:lnTo>
                    <a:pt x="498" y="388"/>
                  </a:lnTo>
                  <a:lnTo>
                    <a:pt x="495" y="418"/>
                  </a:lnTo>
                  <a:lnTo>
                    <a:pt x="493" y="444"/>
                  </a:lnTo>
                  <a:lnTo>
                    <a:pt x="491" y="461"/>
                  </a:lnTo>
                  <a:lnTo>
                    <a:pt x="489" y="468"/>
                  </a:lnTo>
                  <a:lnTo>
                    <a:pt x="472" y="465"/>
                  </a:lnTo>
                  <a:lnTo>
                    <a:pt x="454" y="462"/>
                  </a:lnTo>
                  <a:lnTo>
                    <a:pt x="439" y="459"/>
                  </a:lnTo>
                  <a:lnTo>
                    <a:pt x="425" y="457"/>
                  </a:lnTo>
                  <a:lnTo>
                    <a:pt x="426" y="460"/>
                  </a:lnTo>
                  <a:lnTo>
                    <a:pt x="428" y="465"/>
                  </a:lnTo>
                  <a:lnTo>
                    <a:pt x="430" y="469"/>
                  </a:lnTo>
                  <a:lnTo>
                    <a:pt x="433" y="474"/>
                  </a:lnTo>
                  <a:lnTo>
                    <a:pt x="437" y="479"/>
                  </a:lnTo>
                  <a:lnTo>
                    <a:pt x="443" y="484"/>
                  </a:lnTo>
                  <a:lnTo>
                    <a:pt x="449" y="488"/>
                  </a:lnTo>
                  <a:lnTo>
                    <a:pt x="457" y="494"/>
                  </a:lnTo>
                  <a:lnTo>
                    <a:pt x="462" y="498"/>
                  </a:lnTo>
                  <a:lnTo>
                    <a:pt x="466" y="501"/>
                  </a:lnTo>
                  <a:lnTo>
                    <a:pt x="503" y="520"/>
                  </a:lnTo>
                  <a:lnTo>
                    <a:pt x="545" y="543"/>
                  </a:lnTo>
                  <a:lnTo>
                    <a:pt x="586" y="565"/>
                  </a:lnTo>
                  <a:lnTo>
                    <a:pt x="616" y="584"/>
                  </a:lnTo>
                  <a:lnTo>
                    <a:pt x="629" y="594"/>
                  </a:lnTo>
                  <a:lnTo>
                    <a:pt x="638" y="601"/>
                  </a:lnTo>
                  <a:lnTo>
                    <a:pt x="644" y="609"/>
                  </a:lnTo>
                  <a:lnTo>
                    <a:pt x="647" y="616"/>
                  </a:lnTo>
                  <a:lnTo>
                    <a:pt x="650" y="624"/>
                  </a:lnTo>
                  <a:lnTo>
                    <a:pt x="650" y="634"/>
                  </a:lnTo>
                  <a:lnTo>
                    <a:pt x="650" y="646"/>
                  </a:lnTo>
                  <a:lnTo>
                    <a:pt x="650" y="659"/>
                  </a:lnTo>
                  <a:lnTo>
                    <a:pt x="649" y="685"/>
                  </a:lnTo>
                  <a:lnTo>
                    <a:pt x="648" y="706"/>
                  </a:lnTo>
                  <a:lnTo>
                    <a:pt x="647" y="719"/>
                  </a:lnTo>
                  <a:lnTo>
                    <a:pt x="647" y="723"/>
                  </a:lnTo>
                  <a:lnTo>
                    <a:pt x="4" y="723"/>
                  </a:lnTo>
                  <a:close/>
                </a:path>
              </a:pathLst>
            </a:custGeom>
            <a:solidFill>
              <a:schemeClr val="tx1">
                <a:lumMod val="85000"/>
                <a:lumOff val="15000"/>
              </a:schemeClr>
            </a:solidFill>
            <a:ln w="9525">
              <a:noFill/>
              <a:round/>
              <a:headEnd/>
              <a:tailEnd/>
            </a:ln>
            <a:effectLst>
              <a:outerShdw blurRad="63500" sx="102000" sy="102000" algn="ctr" rotWithShape="0">
                <a:prstClr val="black">
                  <a:alpha val="40000"/>
                </a:prstClr>
              </a:outerShdw>
            </a:effectLst>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fontAlgn="auto">
                <a:spcBef>
                  <a:spcPts val="0"/>
                </a:spcBef>
                <a:spcAft>
                  <a:spcPts val="0"/>
                </a:spcAft>
                <a:defRPr/>
              </a:pPr>
              <a:endParaRPr lang="en-US" dirty="0">
                <a:solidFill>
                  <a:prstClr val="black"/>
                </a:solidFill>
                <a:latin typeface="Arial Black" panose="020B0A04020102020204" pitchFamily="34" charset="0"/>
                <a:cs typeface="+mn-cs"/>
              </a:endParaRPr>
            </a:p>
          </p:txBody>
        </p:sp>
        <p:sp>
          <p:nvSpPr>
            <p:cNvPr id="76" name="Freeform 20"/>
            <p:cNvSpPr>
              <a:spLocks/>
            </p:cNvSpPr>
            <p:nvPr/>
          </p:nvSpPr>
          <p:spPr bwMode="auto">
            <a:xfrm>
              <a:off x="7484006" y="4398132"/>
              <a:ext cx="195445" cy="214621"/>
            </a:xfrm>
            <a:custGeom>
              <a:avLst/>
              <a:gdLst>
                <a:gd name="T0" fmla="*/ 3 w 651"/>
                <a:gd name="T1" fmla="*/ 706 h 723"/>
                <a:gd name="T2" fmla="*/ 1 w 651"/>
                <a:gd name="T3" fmla="*/ 646 h 723"/>
                <a:gd name="T4" fmla="*/ 3 w 651"/>
                <a:gd name="T5" fmla="*/ 616 h 723"/>
                <a:gd name="T6" fmla="*/ 23 w 651"/>
                <a:gd name="T7" fmla="*/ 594 h 723"/>
                <a:gd name="T8" fmla="*/ 109 w 651"/>
                <a:gd name="T9" fmla="*/ 536 h 723"/>
                <a:gd name="T10" fmla="*/ 192 w 651"/>
                <a:gd name="T11" fmla="*/ 490 h 723"/>
                <a:gd name="T12" fmla="*/ 208 w 651"/>
                <a:gd name="T13" fmla="*/ 476 h 723"/>
                <a:gd name="T14" fmla="*/ 198 w 651"/>
                <a:gd name="T15" fmla="*/ 463 h 723"/>
                <a:gd name="T16" fmla="*/ 127 w 651"/>
                <a:gd name="T17" fmla="*/ 478 h 723"/>
                <a:gd name="T18" fmla="*/ 151 w 651"/>
                <a:gd name="T19" fmla="*/ 419 h 723"/>
                <a:gd name="T20" fmla="*/ 164 w 651"/>
                <a:gd name="T21" fmla="*/ 371 h 723"/>
                <a:gd name="T22" fmla="*/ 165 w 651"/>
                <a:gd name="T23" fmla="*/ 306 h 723"/>
                <a:gd name="T24" fmla="*/ 163 w 651"/>
                <a:gd name="T25" fmla="*/ 210 h 723"/>
                <a:gd name="T26" fmla="*/ 171 w 651"/>
                <a:gd name="T27" fmla="*/ 122 h 723"/>
                <a:gd name="T28" fmla="*/ 191 w 651"/>
                <a:gd name="T29" fmla="*/ 73 h 723"/>
                <a:gd name="T30" fmla="*/ 224 w 651"/>
                <a:gd name="T31" fmla="*/ 34 h 723"/>
                <a:gd name="T32" fmla="*/ 266 w 651"/>
                <a:gd name="T33" fmla="*/ 8 h 723"/>
                <a:gd name="T34" fmla="*/ 307 w 651"/>
                <a:gd name="T35" fmla="*/ 0 h 723"/>
                <a:gd name="T36" fmla="*/ 331 w 651"/>
                <a:gd name="T37" fmla="*/ 1 h 723"/>
                <a:gd name="T38" fmla="*/ 358 w 651"/>
                <a:gd name="T39" fmla="*/ 7 h 723"/>
                <a:gd name="T40" fmla="*/ 389 w 651"/>
                <a:gd name="T41" fmla="*/ 19 h 723"/>
                <a:gd name="T42" fmla="*/ 405 w 651"/>
                <a:gd name="T43" fmla="*/ 29 h 723"/>
                <a:gd name="T44" fmla="*/ 421 w 651"/>
                <a:gd name="T45" fmla="*/ 47 h 723"/>
                <a:gd name="T46" fmla="*/ 440 w 651"/>
                <a:gd name="T47" fmla="*/ 45 h 723"/>
                <a:gd name="T48" fmla="*/ 453 w 651"/>
                <a:gd name="T49" fmla="*/ 52 h 723"/>
                <a:gd name="T50" fmla="*/ 468 w 651"/>
                <a:gd name="T51" fmla="*/ 59 h 723"/>
                <a:gd name="T52" fmla="*/ 480 w 651"/>
                <a:gd name="T53" fmla="*/ 72 h 723"/>
                <a:gd name="T54" fmla="*/ 492 w 651"/>
                <a:gd name="T55" fmla="*/ 98 h 723"/>
                <a:gd name="T56" fmla="*/ 503 w 651"/>
                <a:gd name="T57" fmla="*/ 148 h 723"/>
                <a:gd name="T58" fmla="*/ 508 w 651"/>
                <a:gd name="T59" fmla="*/ 246 h 723"/>
                <a:gd name="T60" fmla="*/ 504 w 651"/>
                <a:gd name="T61" fmla="*/ 320 h 723"/>
                <a:gd name="T62" fmla="*/ 497 w 651"/>
                <a:gd name="T63" fmla="*/ 418 h 723"/>
                <a:gd name="T64" fmla="*/ 489 w 651"/>
                <a:gd name="T65" fmla="*/ 468 h 723"/>
                <a:gd name="T66" fmla="*/ 439 w 651"/>
                <a:gd name="T67" fmla="*/ 459 h 723"/>
                <a:gd name="T68" fmla="*/ 428 w 651"/>
                <a:gd name="T69" fmla="*/ 465 h 723"/>
                <a:gd name="T70" fmla="*/ 438 w 651"/>
                <a:gd name="T71" fmla="*/ 479 h 723"/>
                <a:gd name="T72" fmla="*/ 458 w 651"/>
                <a:gd name="T73" fmla="*/ 494 h 723"/>
                <a:gd name="T74" fmla="*/ 504 w 651"/>
                <a:gd name="T75" fmla="*/ 520 h 723"/>
                <a:gd name="T76" fmla="*/ 617 w 651"/>
                <a:gd name="T77" fmla="*/ 584 h 723"/>
                <a:gd name="T78" fmla="*/ 644 w 651"/>
                <a:gd name="T79" fmla="*/ 609 h 723"/>
                <a:gd name="T80" fmla="*/ 651 w 651"/>
                <a:gd name="T81" fmla="*/ 634 h 723"/>
                <a:gd name="T82" fmla="*/ 649 w 651"/>
                <a:gd name="T83" fmla="*/ 685 h 723"/>
                <a:gd name="T84" fmla="*/ 647 w 651"/>
                <a:gd name="T85" fmla="*/ 723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1" h="723">
                  <a:moveTo>
                    <a:pt x="4" y="723"/>
                  </a:moveTo>
                  <a:lnTo>
                    <a:pt x="4" y="719"/>
                  </a:lnTo>
                  <a:lnTo>
                    <a:pt x="3" y="706"/>
                  </a:lnTo>
                  <a:lnTo>
                    <a:pt x="2" y="685"/>
                  </a:lnTo>
                  <a:lnTo>
                    <a:pt x="1" y="659"/>
                  </a:lnTo>
                  <a:lnTo>
                    <a:pt x="1" y="646"/>
                  </a:lnTo>
                  <a:lnTo>
                    <a:pt x="0" y="634"/>
                  </a:lnTo>
                  <a:lnTo>
                    <a:pt x="1" y="624"/>
                  </a:lnTo>
                  <a:lnTo>
                    <a:pt x="3" y="616"/>
                  </a:lnTo>
                  <a:lnTo>
                    <a:pt x="7" y="609"/>
                  </a:lnTo>
                  <a:lnTo>
                    <a:pt x="13" y="601"/>
                  </a:lnTo>
                  <a:lnTo>
                    <a:pt x="23" y="594"/>
                  </a:lnTo>
                  <a:lnTo>
                    <a:pt x="35" y="584"/>
                  </a:lnTo>
                  <a:lnTo>
                    <a:pt x="68" y="563"/>
                  </a:lnTo>
                  <a:lnTo>
                    <a:pt x="109" y="536"/>
                  </a:lnTo>
                  <a:lnTo>
                    <a:pt x="151" y="512"/>
                  </a:lnTo>
                  <a:lnTo>
                    <a:pt x="185" y="494"/>
                  </a:lnTo>
                  <a:lnTo>
                    <a:pt x="192" y="490"/>
                  </a:lnTo>
                  <a:lnTo>
                    <a:pt x="199" y="485"/>
                  </a:lnTo>
                  <a:lnTo>
                    <a:pt x="204" y="480"/>
                  </a:lnTo>
                  <a:lnTo>
                    <a:pt x="208" y="476"/>
                  </a:lnTo>
                  <a:lnTo>
                    <a:pt x="213" y="467"/>
                  </a:lnTo>
                  <a:lnTo>
                    <a:pt x="217" y="459"/>
                  </a:lnTo>
                  <a:lnTo>
                    <a:pt x="198" y="463"/>
                  </a:lnTo>
                  <a:lnTo>
                    <a:pt x="177" y="468"/>
                  </a:lnTo>
                  <a:lnTo>
                    <a:pt x="153" y="473"/>
                  </a:lnTo>
                  <a:lnTo>
                    <a:pt x="127" y="478"/>
                  </a:lnTo>
                  <a:lnTo>
                    <a:pt x="133" y="462"/>
                  </a:lnTo>
                  <a:lnTo>
                    <a:pt x="145" y="434"/>
                  </a:lnTo>
                  <a:lnTo>
                    <a:pt x="151" y="419"/>
                  </a:lnTo>
                  <a:lnTo>
                    <a:pt x="156" y="403"/>
                  </a:lnTo>
                  <a:lnTo>
                    <a:pt x="161" y="386"/>
                  </a:lnTo>
                  <a:lnTo>
                    <a:pt x="164" y="371"/>
                  </a:lnTo>
                  <a:lnTo>
                    <a:pt x="165" y="354"/>
                  </a:lnTo>
                  <a:lnTo>
                    <a:pt x="165" y="332"/>
                  </a:lnTo>
                  <a:lnTo>
                    <a:pt x="165" y="306"/>
                  </a:lnTo>
                  <a:lnTo>
                    <a:pt x="164" y="276"/>
                  </a:lnTo>
                  <a:lnTo>
                    <a:pt x="163" y="244"/>
                  </a:lnTo>
                  <a:lnTo>
                    <a:pt x="163" y="210"/>
                  </a:lnTo>
                  <a:lnTo>
                    <a:pt x="164" y="175"/>
                  </a:lnTo>
                  <a:lnTo>
                    <a:pt x="167" y="141"/>
                  </a:lnTo>
                  <a:lnTo>
                    <a:pt x="171" y="122"/>
                  </a:lnTo>
                  <a:lnTo>
                    <a:pt x="176" y="105"/>
                  </a:lnTo>
                  <a:lnTo>
                    <a:pt x="183" y="89"/>
                  </a:lnTo>
                  <a:lnTo>
                    <a:pt x="191" y="73"/>
                  </a:lnTo>
                  <a:lnTo>
                    <a:pt x="201" y="59"/>
                  </a:lnTo>
                  <a:lnTo>
                    <a:pt x="212" y="46"/>
                  </a:lnTo>
                  <a:lnTo>
                    <a:pt x="224" y="34"/>
                  </a:lnTo>
                  <a:lnTo>
                    <a:pt x="238" y="24"/>
                  </a:lnTo>
                  <a:lnTo>
                    <a:pt x="252" y="15"/>
                  </a:lnTo>
                  <a:lnTo>
                    <a:pt x="266" y="8"/>
                  </a:lnTo>
                  <a:lnTo>
                    <a:pt x="282" y="4"/>
                  </a:lnTo>
                  <a:lnTo>
                    <a:pt x="299" y="1"/>
                  </a:lnTo>
                  <a:lnTo>
                    <a:pt x="307" y="0"/>
                  </a:lnTo>
                  <a:lnTo>
                    <a:pt x="315" y="0"/>
                  </a:lnTo>
                  <a:lnTo>
                    <a:pt x="323" y="0"/>
                  </a:lnTo>
                  <a:lnTo>
                    <a:pt x="331" y="1"/>
                  </a:lnTo>
                  <a:lnTo>
                    <a:pt x="341" y="2"/>
                  </a:lnTo>
                  <a:lnTo>
                    <a:pt x="349" y="4"/>
                  </a:lnTo>
                  <a:lnTo>
                    <a:pt x="358" y="7"/>
                  </a:lnTo>
                  <a:lnTo>
                    <a:pt x="366" y="10"/>
                  </a:lnTo>
                  <a:lnTo>
                    <a:pt x="378" y="14"/>
                  </a:lnTo>
                  <a:lnTo>
                    <a:pt x="389" y="19"/>
                  </a:lnTo>
                  <a:lnTo>
                    <a:pt x="396" y="22"/>
                  </a:lnTo>
                  <a:lnTo>
                    <a:pt x="401" y="25"/>
                  </a:lnTo>
                  <a:lnTo>
                    <a:pt x="405" y="29"/>
                  </a:lnTo>
                  <a:lnTo>
                    <a:pt x="410" y="35"/>
                  </a:lnTo>
                  <a:lnTo>
                    <a:pt x="416" y="41"/>
                  </a:lnTo>
                  <a:lnTo>
                    <a:pt x="421" y="47"/>
                  </a:lnTo>
                  <a:lnTo>
                    <a:pt x="428" y="45"/>
                  </a:lnTo>
                  <a:lnTo>
                    <a:pt x="436" y="44"/>
                  </a:lnTo>
                  <a:lnTo>
                    <a:pt x="440" y="45"/>
                  </a:lnTo>
                  <a:lnTo>
                    <a:pt x="445" y="46"/>
                  </a:lnTo>
                  <a:lnTo>
                    <a:pt x="449" y="48"/>
                  </a:lnTo>
                  <a:lnTo>
                    <a:pt x="453" y="52"/>
                  </a:lnTo>
                  <a:lnTo>
                    <a:pt x="458" y="53"/>
                  </a:lnTo>
                  <a:lnTo>
                    <a:pt x="463" y="56"/>
                  </a:lnTo>
                  <a:lnTo>
                    <a:pt x="468" y="59"/>
                  </a:lnTo>
                  <a:lnTo>
                    <a:pt x="472" y="62"/>
                  </a:lnTo>
                  <a:lnTo>
                    <a:pt x="476" y="67"/>
                  </a:lnTo>
                  <a:lnTo>
                    <a:pt x="480" y="72"/>
                  </a:lnTo>
                  <a:lnTo>
                    <a:pt x="483" y="77"/>
                  </a:lnTo>
                  <a:lnTo>
                    <a:pt x="486" y="85"/>
                  </a:lnTo>
                  <a:lnTo>
                    <a:pt x="492" y="98"/>
                  </a:lnTo>
                  <a:lnTo>
                    <a:pt x="497" y="113"/>
                  </a:lnTo>
                  <a:lnTo>
                    <a:pt x="501" y="130"/>
                  </a:lnTo>
                  <a:lnTo>
                    <a:pt x="503" y="148"/>
                  </a:lnTo>
                  <a:lnTo>
                    <a:pt x="506" y="184"/>
                  </a:lnTo>
                  <a:lnTo>
                    <a:pt x="508" y="217"/>
                  </a:lnTo>
                  <a:lnTo>
                    <a:pt x="508" y="246"/>
                  </a:lnTo>
                  <a:lnTo>
                    <a:pt x="507" y="266"/>
                  </a:lnTo>
                  <a:lnTo>
                    <a:pt x="506" y="291"/>
                  </a:lnTo>
                  <a:lnTo>
                    <a:pt x="504" y="320"/>
                  </a:lnTo>
                  <a:lnTo>
                    <a:pt x="502" y="354"/>
                  </a:lnTo>
                  <a:lnTo>
                    <a:pt x="499" y="388"/>
                  </a:lnTo>
                  <a:lnTo>
                    <a:pt x="497" y="418"/>
                  </a:lnTo>
                  <a:lnTo>
                    <a:pt x="493" y="444"/>
                  </a:lnTo>
                  <a:lnTo>
                    <a:pt x="491" y="461"/>
                  </a:lnTo>
                  <a:lnTo>
                    <a:pt x="489" y="468"/>
                  </a:lnTo>
                  <a:lnTo>
                    <a:pt x="472" y="465"/>
                  </a:lnTo>
                  <a:lnTo>
                    <a:pt x="456" y="462"/>
                  </a:lnTo>
                  <a:lnTo>
                    <a:pt x="439" y="459"/>
                  </a:lnTo>
                  <a:lnTo>
                    <a:pt x="425" y="457"/>
                  </a:lnTo>
                  <a:lnTo>
                    <a:pt x="426" y="460"/>
                  </a:lnTo>
                  <a:lnTo>
                    <a:pt x="428" y="465"/>
                  </a:lnTo>
                  <a:lnTo>
                    <a:pt x="430" y="469"/>
                  </a:lnTo>
                  <a:lnTo>
                    <a:pt x="433" y="474"/>
                  </a:lnTo>
                  <a:lnTo>
                    <a:pt x="438" y="479"/>
                  </a:lnTo>
                  <a:lnTo>
                    <a:pt x="444" y="484"/>
                  </a:lnTo>
                  <a:lnTo>
                    <a:pt x="450" y="488"/>
                  </a:lnTo>
                  <a:lnTo>
                    <a:pt x="458" y="494"/>
                  </a:lnTo>
                  <a:lnTo>
                    <a:pt x="463" y="498"/>
                  </a:lnTo>
                  <a:lnTo>
                    <a:pt x="467" y="501"/>
                  </a:lnTo>
                  <a:lnTo>
                    <a:pt x="504" y="520"/>
                  </a:lnTo>
                  <a:lnTo>
                    <a:pt x="545" y="543"/>
                  </a:lnTo>
                  <a:lnTo>
                    <a:pt x="586" y="565"/>
                  </a:lnTo>
                  <a:lnTo>
                    <a:pt x="617" y="584"/>
                  </a:lnTo>
                  <a:lnTo>
                    <a:pt x="629" y="594"/>
                  </a:lnTo>
                  <a:lnTo>
                    <a:pt x="638" y="601"/>
                  </a:lnTo>
                  <a:lnTo>
                    <a:pt x="644" y="609"/>
                  </a:lnTo>
                  <a:lnTo>
                    <a:pt x="648" y="616"/>
                  </a:lnTo>
                  <a:lnTo>
                    <a:pt x="650" y="624"/>
                  </a:lnTo>
                  <a:lnTo>
                    <a:pt x="651" y="634"/>
                  </a:lnTo>
                  <a:lnTo>
                    <a:pt x="651" y="646"/>
                  </a:lnTo>
                  <a:lnTo>
                    <a:pt x="650" y="659"/>
                  </a:lnTo>
                  <a:lnTo>
                    <a:pt x="649" y="685"/>
                  </a:lnTo>
                  <a:lnTo>
                    <a:pt x="648" y="706"/>
                  </a:lnTo>
                  <a:lnTo>
                    <a:pt x="647" y="719"/>
                  </a:lnTo>
                  <a:lnTo>
                    <a:pt x="647" y="723"/>
                  </a:lnTo>
                  <a:lnTo>
                    <a:pt x="4" y="723"/>
                  </a:lnTo>
                  <a:close/>
                </a:path>
              </a:pathLst>
            </a:custGeom>
            <a:solidFill>
              <a:schemeClr val="tx1">
                <a:lumMod val="85000"/>
                <a:lumOff val="15000"/>
              </a:schemeClr>
            </a:solidFill>
            <a:ln w="9525">
              <a:noFill/>
              <a:round/>
              <a:headEnd/>
              <a:tailEnd/>
            </a:ln>
            <a:effectLst>
              <a:outerShdw blurRad="63500" sx="102000" sy="102000" algn="ctr" rotWithShape="0">
                <a:prstClr val="black">
                  <a:alpha val="40000"/>
                </a:prstClr>
              </a:outerShdw>
            </a:effectLst>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fontAlgn="auto">
                <a:spcBef>
                  <a:spcPts val="0"/>
                </a:spcBef>
                <a:spcAft>
                  <a:spcPts val="0"/>
                </a:spcAft>
                <a:defRPr/>
              </a:pPr>
              <a:endParaRPr lang="en-US" dirty="0">
                <a:solidFill>
                  <a:prstClr val="black"/>
                </a:solidFill>
                <a:latin typeface="Arial Black" panose="020B0A04020102020204" pitchFamily="34" charset="0"/>
                <a:cs typeface="+mn-cs"/>
              </a:endParaRPr>
            </a:p>
          </p:txBody>
        </p:sp>
        <p:sp>
          <p:nvSpPr>
            <p:cNvPr id="77" name="Freeform 21"/>
            <p:cNvSpPr>
              <a:spLocks/>
            </p:cNvSpPr>
            <p:nvPr/>
          </p:nvSpPr>
          <p:spPr bwMode="auto">
            <a:xfrm>
              <a:off x="7588708" y="4368468"/>
              <a:ext cx="287932" cy="294887"/>
            </a:xfrm>
            <a:custGeom>
              <a:avLst/>
              <a:gdLst>
                <a:gd name="T0" fmla="*/ 532 w 970"/>
                <a:gd name="T1" fmla="*/ 3 h 995"/>
                <a:gd name="T2" fmla="*/ 581 w 970"/>
                <a:gd name="T3" fmla="*/ 22 h 995"/>
                <a:gd name="T4" fmla="*/ 617 w 970"/>
                <a:gd name="T5" fmla="*/ 58 h 995"/>
                <a:gd name="T6" fmla="*/ 654 w 970"/>
                <a:gd name="T7" fmla="*/ 110 h 995"/>
                <a:gd name="T8" fmla="*/ 670 w 970"/>
                <a:gd name="T9" fmla="*/ 154 h 995"/>
                <a:gd name="T10" fmla="*/ 673 w 970"/>
                <a:gd name="T11" fmla="*/ 204 h 995"/>
                <a:gd name="T12" fmla="*/ 657 w 970"/>
                <a:gd name="T13" fmla="*/ 304 h 995"/>
                <a:gd name="T14" fmla="*/ 673 w 970"/>
                <a:gd name="T15" fmla="*/ 300 h 995"/>
                <a:gd name="T16" fmla="*/ 682 w 970"/>
                <a:gd name="T17" fmla="*/ 303 h 995"/>
                <a:gd name="T18" fmla="*/ 680 w 970"/>
                <a:gd name="T19" fmla="*/ 348 h 995"/>
                <a:gd name="T20" fmla="*/ 660 w 970"/>
                <a:gd name="T21" fmla="*/ 437 h 995"/>
                <a:gd name="T22" fmla="*/ 641 w 970"/>
                <a:gd name="T23" fmla="*/ 442 h 995"/>
                <a:gd name="T24" fmla="*/ 633 w 970"/>
                <a:gd name="T25" fmla="*/ 490 h 995"/>
                <a:gd name="T26" fmla="*/ 623 w 970"/>
                <a:gd name="T27" fmla="*/ 518 h 995"/>
                <a:gd name="T28" fmla="*/ 594 w 970"/>
                <a:gd name="T29" fmla="*/ 568 h 995"/>
                <a:gd name="T30" fmla="*/ 624 w 970"/>
                <a:gd name="T31" fmla="*/ 590 h 995"/>
                <a:gd name="T32" fmla="*/ 639 w 970"/>
                <a:gd name="T33" fmla="*/ 611 h 995"/>
                <a:gd name="T34" fmla="*/ 684 w 970"/>
                <a:gd name="T35" fmla="*/ 635 h 995"/>
                <a:gd name="T36" fmla="*/ 835 w 970"/>
                <a:gd name="T37" fmla="*/ 699 h 995"/>
                <a:gd name="T38" fmla="*/ 917 w 970"/>
                <a:gd name="T39" fmla="*/ 737 h 995"/>
                <a:gd name="T40" fmla="*/ 958 w 970"/>
                <a:gd name="T41" fmla="*/ 769 h 995"/>
                <a:gd name="T42" fmla="*/ 969 w 970"/>
                <a:gd name="T43" fmla="*/ 794 h 995"/>
                <a:gd name="T44" fmla="*/ 968 w 970"/>
                <a:gd name="T45" fmla="*/ 873 h 995"/>
                <a:gd name="T46" fmla="*/ 934 w 970"/>
                <a:gd name="T47" fmla="*/ 929 h 995"/>
                <a:gd name="T48" fmla="*/ 812 w 970"/>
                <a:gd name="T49" fmla="*/ 960 h 995"/>
                <a:gd name="T50" fmla="*/ 690 w 970"/>
                <a:gd name="T51" fmla="*/ 981 h 995"/>
                <a:gd name="T52" fmla="*/ 567 w 970"/>
                <a:gd name="T53" fmla="*/ 993 h 995"/>
                <a:gd name="T54" fmla="*/ 447 w 970"/>
                <a:gd name="T55" fmla="*/ 995 h 995"/>
                <a:gd name="T56" fmla="*/ 328 w 970"/>
                <a:gd name="T57" fmla="*/ 988 h 995"/>
                <a:gd name="T58" fmla="*/ 210 w 970"/>
                <a:gd name="T59" fmla="*/ 972 h 995"/>
                <a:gd name="T60" fmla="*/ 92 w 970"/>
                <a:gd name="T61" fmla="*/ 946 h 995"/>
                <a:gd name="T62" fmla="*/ 4 w 970"/>
                <a:gd name="T63" fmla="*/ 915 h 995"/>
                <a:gd name="T64" fmla="*/ 0 w 970"/>
                <a:gd name="T65" fmla="*/ 821 h 995"/>
                <a:gd name="T66" fmla="*/ 6 w 970"/>
                <a:gd name="T67" fmla="*/ 778 h 995"/>
                <a:gd name="T68" fmla="*/ 28 w 970"/>
                <a:gd name="T69" fmla="*/ 755 h 995"/>
                <a:gd name="T70" fmla="*/ 81 w 970"/>
                <a:gd name="T71" fmla="*/ 723 h 995"/>
                <a:gd name="T72" fmla="*/ 218 w 970"/>
                <a:gd name="T73" fmla="*/ 664 h 995"/>
                <a:gd name="T74" fmla="*/ 318 w 970"/>
                <a:gd name="T75" fmla="*/ 620 h 995"/>
                <a:gd name="T76" fmla="*/ 340 w 970"/>
                <a:gd name="T77" fmla="*/ 601 h 995"/>
                <a:gd name="T78" fmla="*/ 352 w 970"/>
                <a:gd name="T79" fmla="*/ 572 h 995"/>
                <a:gd name="T80" fmla="*/ 369 w 970"/>
                <a:gd name="T81" fmla="*/ 539 h 995"/>
                <a:gd name="T82" fmla="*/ 343 w 970"/>
                <a:gd name="T83" fmla="*/ 508 h 995"/>
                <a:gd name="T84" fmla="*/ 332 w 970"/>
                <a:gd name="T85" fmla="*/ 452 h 995"/>
                <a:gd name="T86" fmla="*/ 315 w 970"/>
                <a:gd name="T87" fmla="*/ 445 h 995"/>
                <a:gd name="T88" fmla="*/ 302 w 970"/>
                <a:gd name="T89" fmla="*/ 413 h 995"/>
                <a:gd name="T90" fmla="*/ 287 w 970"/>
                <a:gd name="T91" fmla="*/ 308 h 995"/>
                <a:gd name="T92" fmla="*/ 297 w 970"/>
                <a:gd name="T93" fmla="*/ 300 h 995"/>
                <a:gd name="T94" fmla="*/ 302 w 970"/>
                <a:gd name="T95" fmla="*/ 290 h 995"/>
                <a:gd name="T96" fmla="*/ 288 w 970"/>
                <a:gd name="T97" fmla="*/ 247 h 995"/>
                <a:gd name="T98" fmla="*/ 289 w 970"/>
                <a:gd name="T99" fmla="*/ 146 h 995"/>
                <a:gd name="T100" fmla="*/ 303 w 970"/>
                <a:gd name="T101" fmla="*/ 80 h 995"/>
                <a:gd name="T102" fmla="*/ 327 w 970"/>
                <a:gd name="T103" fmla="*/ 52 h 995"/>
                <a:gd name="T104" fmla="*/ 352 w 970"/>
                <a:gd name="T105" fmla="*/ 51 h 995"/>
                <a:gd name="T106" fmla="*/ 378 w 970"/>
                <a:gd name="T107" fmla="*/ 32 h 995"/>
                <a:gd name="T108" fmla="*/ 409 w 970"/>
                <a:gd name="T109" fmla="*/ 11 h 995"/>
                <a:gd name="T110" fmla="*/ 470 w 970"/>
                <a:gd name="T111" fmla="*/ 0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70" h="995">
                  <a:moveTo>
                    <a:pt x="485" y="0"/>
                  </a:moveTo>
                  <a:lnTo>
                    <a:pt x="501" y="0"/>
                  </a:lnTo>
                  <a:lnTo>
                    <a:pt x="517" y="1"/>
                  </a:lnTo>
                  <a:lnTo>
                    <a:pt x="532" y="3"/>
                  </a:lnTo>
                  <a:lnTo>
                    <a:pt x="547" y="7"/>
                  </a:lnTo>
                  <a:lnTo>
                    <a:pt x="561" y="11"/>
                  </a:lnTo>
                  <a:lnTo>
                    <a:pt x="575" y="18"/>
                  </a:lnTo>
                  <a:lnTo>
                    <a:pt x="581" y="22"/>
                  </a:lnTo>
                  <a:lnTo>
                    <a:pt x="587" y="26"/>
                  </a:lnTo>
                  <a:lnTo>
                    <a:pt x="593" y="32"/>
                  </a:lnTo>
                  <a:lnTo>
                    <a:pt x="598" y="37"/>
                  </a:lnTo>
                  <a:lnTo>
                    <a:pt x="617" y="58"/>
                  </a:lnTo>
                  <a:lnTo>
                    <a:pt x="634" y="78"/>
                  </a:lnTo>
                  <a:lnTo>
                    <a:pt x="641" y="90"/>
                  </a:lnTo>
                  <a:lnTo>
                    <a:pt x="648" y="100"/>
                  </a:lnTo>
                  <a:lnTo>
                    <a:pt x="654" y="110"/>
                  </a:lnTo>
                  <a:lnTo>
                    <a:pt x="659" y="121"/>
                  </a:lnTo>
                  <a:lnTo>
                    <a:pt x="663" y="131"/>
                  </a:lnTo>
                  <a:lnTo>
                    <a:pt x="667" y="143"/>
                  </a:lnTo>
                  <a:lnTo>
                    <a:pt x="670" y="154"/>
                  </a:lnTo>
                  <a:lnTo>
                    <a:pt x="672" y="166"/>
                  </a:lnTo>
                  <a:lnTo>
                    <a:pt x="673" y="178"/>
                  </a:lnTo>
                  <a:lnTo>
                    <a:pt x="673" y="191"/>
                  </a:lnTo>
                  <a:lnTo>
                    <a:pt x="673" y="204"/>
                  </a:lnTo>
                  <a:lnTo>
                    <a:pt x="671" y="217"/>
                  </a:lnTo>
                  <a:lnTo>
                    <a:pt x="665" y="263"/>
                  </a:lnTo>
                  <a:lnTo>
                    <a:pt x="660" y="290"/>
                  </a:lnTo>
                  <a:lnTo>
                    <a:pt x="657" y="304"/>
                  </a:lnTo>
                  <a:lnTo>
                    <a:pt x="656" y="307"/>
                  </a:lnTo>
                  <a:lnTo>
                    <a:pt x="661" y="304"/>
                  </a:lnTo>
                  <a:lnTo>
                    <a:pt x="670" y="300"/>
                  </a:lnTo>
                  <a:lnTo>
                    <a:pt x="673" y="300"/>
                  </a:lnTo>
                  <a:lnTo>
                    <a:pt x="676" y="300"/>
                  </a:lnTo>
                  <a:lnTo>
                    <a:pt x="679" y="300"/>
                  </a:lnTo>
                  <a:lnTo>
                    <a:pt x="681" y="301"/>
                  </a:lnTo>
                  <a:lnTo>
                    <a:pt x="682" y="303"/>
                  </a:lnTo>
                  <a:lnTo>
                    <a:pt x="683" y="306"/>
                  </a:lnTo>
                  <a:lnTo>
                    <a:pt x="684" y="310"/>
                  </a:lnTo>
                  <a:lnTo>
                    <a:pt x="684" y="315"/>
                  </a:lnTo>
                  <a:lnTo>
                    <a:pt x="680" y="348"/>
                  </a:lnTo>
                  <a:lnTo>
                    <a:pt x="672" y="393"/>
                  </a:lnTo>
                  <a:lnTo>
                    <a:pt x="667" y="413"/>
                  </a:lnTo>
                  <a:lnTo>
                    <a:pt x="663" y="430"/>
                  </a:lnTo>
                  <a:lnTo>
                    <a:pt x="660" y="437"/>
                  </a:lnTo>
                  <a:lnTo>
                    <a:pt x="657" y="442"/>
                  </a:lnTo>
                  <a:lnTo>
                    <a:pt x="655" y="445"/>
                  </a:lnTo>
                  <a:lnTo>
                    <a:pt x="652" y="446"/>
                  </a:lnTo>
                  <a:lnTo>
                    <a:pt x="641" y="442"/>
                  </a:lnTo>
                  <a:lnTo>
                    <a:pt x="639" y="442"/>
                  </a:lnTo>
                  <a:lnTo>
                    <a:pt x="638" y="452"/>
                  </a:lnTo>
                  <a:lnTo>
                    <a:pt x="635" y="475"/>
                  </a:lnTo>
                  <a:lnTo>
                    <a:pt x="633" y="490"/>
                  </a:lnTo>
                  <a:lnTo>
                    <a:pt x="629" y="502"/>
                  </a:lnTo>
                  <a:lnTo>
                    <a:pt x="627" y="508"/>
                  </a:lnTo>
                  <a:lnTo>
                    <a:pt x="625" y="513"/>
                  </a:lnTo>
                  <a:lnTo>
                    <a:pt x="623" y="518"/>
                  </a:lnTo>
                  <a:lnTo>
                    <a:pt x="619" y="521"/>
                  </a:lnTo>
                  <a:lnTo>
                    <a:pt x="602" y="539"/>
                  </a:lnTo>
                  <a:lnTo>
                    <a:pt x="596" y="547"/>
                  </a:lnTo>
                  <a:lnTo>
                    <a:pt x="594" y="568"/>
                  </a:lnTo>
                  <a:lnTo>
                    <a:pt x="617" y="566"/>
                  </a:lnTo>
                  <a:lnTo>
                    <a:pt x="617" y="572"/>
                  </a:lnTo>
                  <a:lnTo>
                    <a:pt x="621" y="586"/>
                  </a:lnTo>
                  <a:lnTo>
                    <a:pt x="624" y="590"/>
                  </a:lnTo>
                  <a:lnTo>
                    <a:pt x="627" y="596"/>
                  </a:lnTo>
                  <a:lnTo>
                    <a:pt x="630" y="601"/>
                  </a:lnTo>
                  <a:lnTo>
                    <a:pt x="634" y="606"/>
                  </a:lnTo>
                  <a:lnTo>
                    <a:pt x="639" y="611"/>
                  </a:lnTo>
                  <a:lnTo>
                    <a:pt x="645" y="615"/>
                  </a:lnTo>
                  <a:lnTo>
                    <a:pt x="652" y="620"/>
                  </a:lnTo>
                  <a:lnTo>
                    <a:pt x="660" y="624"/>
                  </a:lnTo>
                  <a:lnTo>
                    <a:pt x="684" y="635"/>
                  </a:lnTo>
                  <a:lnTo>
                    <a:pt x="715" y="649"/>
                  </a:lnTo>
                  <a:lnTo>
                    <a:pt x="753" y="664"/>
                  </a:lnTo>
                  <a:lnTo>
                    <a:pt x="794" y="681"/>
                  </a:lnTo>
                  <a:lnTo>
                    <a:pt x="835" y="699"/>
                  </a:lnTo>
                  <a:lnTo>
                    <a:pt x="872" y="715"/>
                  </a:lnTo>
                  <a:lnTo>
                    <a:pt x="889" y="723"/>
                  </a:lnTo>
                  <a:lnTo>
                    <a:pt x="904" y="730"/>
                  </a:lnTo>
                  <a:lnTo>
                    <a:pt x="917" y="737"/>
                  </a:lnTo>
                  <a:lnTo>
                    <a:pt x="927" y="743"/>
                  </a:lnTo>
                  <a:lnTo>
                    <a:pt x="943" y="755"/>
                  </a:lnTo>
                  <a:lnTo>
                    <a:pt x="954" y="764"/>
                  </a:lnTo>
                  <a:lnTo>
                    <a:pt x="958" y="769"/>
                  </a:lnTo>
                  <a:lnTo>
                    <a:pt x="961" y="774"/>
                  </a:lnTo>
                  <a:lnTo>
                    <a:pt x="964" y="778"/>
                  </a:lnTo>
                  <a:lnTo>
                    <a:pt x="966" y="783"/>
                  </a:lnTo>
                  <a:lnTo>
                    <a:pt x="969" y="794"/>
                  </a:lnTo>
                  <a:lnTo>
                    <a:pt x="970" y="807"/>
                  </a:lnTo>
                  <a:lnTo>
                    <a:pt x="970" y="821"/>
                  </a:lnTo>
                  <a:lnTo>
                    <a:pt x="970" y="838"/>
                  </a:lnTo>
                  <a:lnTo>
                    <a:pt x="968" y="873"/>
                  </a:lnTo>
                  <a:lnTo>
                    <a:pt x="967" y="899"/>
                  </a:lnTo>
                  <a:lnTo>
                    <a:pt x="966" y="915"/>
                  </a:lnTo>
                  <a:lnTo>
                    <a:pt x="966" y="921"/>
                  </a:lnTo>
                  <a:lnTo>
                    <a:pt x="934" y="929"/>
                  </a:lnTo>
                  <a:lnTo>
                    <a:pt x="904" y="938"/>
                  </a:lnTo>
                  <a:lnTo>
                    <a:pt x="873" y="945"/>
                  </a:lnTo>
                  <a:lnTo>
                    <a:pt x="843" y="954"/>
                  </a:lnTo>
                  <a:lnTo>
                    <a:pt x="812" y="960"/>
                  </a:lnTo>
                  <a:lnTo>
                    <a:pt x="780" y="966"/>
                  </a:lnTo>
                  <a:lnTo>
                    <a:pt x="750" y="972"/>
                  </a:lnTo>
                  <a:lnTo>
                    <a:pt x="719" y="977"/>
                  </a:lnTo>
                  <a:lnTo>
                    <a:pt x="690" y="981"/>
                  </a:lnTo>
                  <a:lnTo>
                    <a:pt x="659" y="985"/>
                  </a:lnTo>
                  <a:lnTo>
                    <a:pt x="629" y="988"/>
                  </a:lnTo>
                  <a:lnTo>
                    <a:pt x="598" y="991"/>
                  </a:lnTo>
                  <a:lnTo>
                    <a:pt x="567" y="993"/>
                  </a:lnTo>
                  <a:lnTo>
                    <a:pt x="538" y="994"/>
                  </a:lnTo>
                  <a:lnTo>
                    <a:pt x="507" y="995"/>
                  </a:lnTo>
                  <a:lnTo>
                    <a:pt x="478" y="995"/>
                  </a:lnTo>
                  <a:lnTo>
                    <a:pt x="447" y="995"/>
                  </a:lnTo>
                  <a:lnTo>
                    <a:pt x="418" y="994"/>
                  </a:lnTo>
                  <a:lnTo>
                    <a:pt x="388" y="993"/>
                  </a:lnTo>
                  <a:lnTo>
                    <a:pt x="357" y="991"/>
                  </a:lnTo>
                  <a:lnTo>
                    <a:pt x="328" y="988"/>
                  </a:lnTo>
                  <a:lnTo>
                    <a:pt x="298" y="985"/>
                  </a:lnTo>
                  <a:lnTo>
                    <a:pt x="269" y="982"/>
                  </a:lnTo>
                  <a:lnTo>
                    <a:pt x="239" y="977"/>
                  </a:lnTo>
                  <a:lnTo>
                    <a:pt x="210" y="972"/>
                  </a:lnTo>
                  <a:lnTo>
                    <a:pt x="180" y="967"/>
                  </a:lnTo>
                  <a:lnTo>
                    <a:pt x="151" y="961"/>
                  </a:lnTo>
                  <a:lnTo>
                    <a:pt x="121" y="954"/>
                  </a:lnTo>
                  <a:lnTo>
                    <a:pt x="92" y="946"/>
                  </a:lnTo>
                  <a:lnTo>
                    <a:pt x="63" y="938"/>
                  </a:lnTo>
                  <a:lnTo>
                    <a:pt x="33" y="930"/>
                  </a:lnTo>
                  <a:lnTo>
                    <a:pt x="5" y="921"/>
                  </a:lnTo>
                  <a:lnTo>
                    <a:pt x="4" y="915"/>
                  </a:lnTo>
                  <a:lnTo>
                    <a:pt x="3" y="899"/>
                  </a:lnTo>
                  <a:lnTo>
                    <a:pt x="2" y="873"/>
                  </a:lnTo>
                  <a:lnTo>
                    <a:pt x="1" y="838"/>
                  </a:lnTo>
                  <a:lnTo>
                    <a:pt x="0" y="821"/>
                  </a:lnTo>
                  <a:lnTo>
                    <a:pt x="0" y="807"/>
                  </a:lnTo>
                  <a:lnTo>
                    <a:pt x="1" y="794"/>
                  </a:lnTo>
                  <a:lnTo>
                    <a:pt x="4" y="783"/>
                  </a:lnTo>
                  <a:lnTo>
                    <a:pt x="6" y="778"/>
                  </a:lnTo>
                  <a:lnTo>
                    <a:pt x="9" y="774"/>
                  </a:lnTo>
                  <a:lnTo>
                    <a:pt x="12" y="769"/>
                  </a:lnTo>
                  <a:lnTo>
                    <a:pt x="17" y="764"/>
                  </a:lnTo>
                  <a:lnTo>
                    <a:pt x="28" y="755"/>
                  </a:lnTo>
                  <a:lnTo>
                    <a:pt x="44" y="743"/>
                  </a:lnTo>
                  <a:lnTo>
                    <a:pt x="54" y="737"/>
                  </a:lnTo>
                  <a:lnTo>
                    <a:pt x="66" y="730"/>
                  </a:lnTo>
                  <a:lnTo>
                    <a:pt x="81" y="723"/>
                  </a:lnTo>
                  <a:lnTo>
                    <a:pt x="99" y="715"/>
                  </a:lnTo>
                  <a:lnTo>
                    <a:pt x="136" y="699"/>
                  </a:lnTo>
                  <a:lnTo>
                    <a:pt x="177" y="681"/>
                  </a:lnTo>
                  <a:lnTo>
                    <a:pt x="218" y="664"/>
                  </a:lnTo>
                  <a:lnTo>
                    <a:pt x="256" y="649"/>
                  </a:lnTo>
                  <a:lnTo>
                    <a:pt x="287" y="635"/>
                  </a:lnTo>
                  <a:lnTo>
                    <a:pt x="310" y="624"/>
                  </a:lnTo>
                  <a:lnTo>
                    <a:pt x="318" y="620"/>
                  </a:lnTo>
                  <a:lnTo>
                    <a:pt x="325" y="615"/>
                  </a:lnTo>
                  <a:lnTo>
                    <a:pt x="331" y="611"/>
                  </a:lnTo>
                  <a:lnTo>
                    <a:pt x="336" y="606"/>
                  </a:lnTo>
                  <a:lnTo>
                    <a:pt x="340" y="601"/>
                  </a:lnTo>
                  <a:lnTo>
                    <a:pt x="344" y="596"/>
                  </a:lnTo>
                  <a:lnTo>
                    <a:pt x="346" y="590"/>
                  </a:lnTo>
                  <a:lnTo>
                    <a:pt x="349" y="586"/>
                  </a:lnTo>
                  <a:lnTo>
                    <a:pt x="352" y="572"/>
                  </a:lnTo>
                  <a:lnTo>
                    <a:pt x="352" y="566"/>
                  </a:lnTo>
                  <a:lnTo>
                    <a:pt x="376" y="568"/>
                  </a:lnTo>
                  <a:lnTo>
                    <a:pt x="374" y="547"/>
                  </a:lnTo>
                  <a:lnTo>
                    <a:pt x="369" y="539"/>
                  </a:lnTo>
                  <a:lnTo>
                    <a:pt x="351" y="521"/>
                  </a:lnTo>
                  <a:lnTo>
                    <a:pt x="348" y="518"/>
                  </a:lnTo>
                  <a:lnTo>
                    <a:pt x="345" y="513"/>
                  </a:lnTo>
                  <a:lnTo>
                    <a:pt x="343" y="508"/>
                  </a:lnTo>
                  <a:lnTo>
                    <a:pt x="341" y="502"/>
                  </a:lnTo>
                  <a:lnTo>
                    <a:pt x="338" y="490"/>
                  </a:lnTo>
                  <a:lnTo>
                    <a:pt x="335" y="475"/>
                  </a:lnTo>
                  <a:lnTo>
                    <a:pt x="332" y="452"/>
                  </a:lnTo>
                  <a:lnTo>
                    <a:pt x="331" y="442"/>
                  </a:lnTo>
                  <a:lnTo>
                    <a:pt x="330" y="442"/>
                  </a:lnTo>
                  <a:lnTo>
                    <a:pt x="318" y="446"/>
                  </a:lnTo>
                  <a:lnTo>
                    <a:pt x="315" y="445"/>
                  </a:lnTo>
                  <a:lnTo>
                    <a:pt x="313" y="442"/>
                  </a:lnTo>
                  <a:lnTo>
                    <a:pt x="310" y="437"/>
                  </a:lnTo>
                  <a:lnTo>
                    <a:pt x="308" y="430"/>
                  </a:lnTo>
                  <a:lnTo>
                    <a:pt x="302" y="413"/>
                  </a:lnTo>
                  <a:lnTo>
                    <a:pt x="297" y="393"/>
                  </a:lnTo>
                  <a:lnTo>
                    <a:pt x="290" y="348"/>
                  </a:lnTo>
                  <a:lnTo>
                    <a:pt x="286" y="315"/>
                  </a:lnTo>
                  <a:lnTo>
                    <a:pt x="287" y="308"/>
                  </a:lnTo>
                  <a:lnTo>
                    <a:pt x="288" y="304"/>
                  </a:lnTo>
                  <a:lnTo>
                    <a:pt x="291" y="301"/>
                  </a:lnTo>
                  <a:lnTo>
                    <a:pt x="294" y="300"/>
                  </a:lnTo>
                  <a:lnTo>
                    <a:pt x="297" y="300"/>
                  </a:lnTo>
                  <a:lnTo>
                    <a:pt x="301" y="301"/>
                  </a:lnTo>
                  <a:lnTo>
                    <a:pt x="306" y="302"/>
                  </a:lnTo>
                  <a:lnTo>
                    <a:pt x="309" y="304"/>
                  </a:lnTo>
                  <a:lnTo>
                    <a:pt x="302" y="290"/>
                  </a:lnTo>
                  <a:lnTo>
                    <a:pt x="294" y="274"/>
                  </a:lnTo>
                  <a:lnTo>
                    <a:pt x="291" y="267"/>
                  </a:lnTo>
                  <a:lnTo>
                    <a:pt x="289" y="258"/>
                  </a:lnTo>
                  <a:lnTo>
                    <a:pt x="288" y="247"/>
                  </a:lnTo>
                  <a:lnTo>
                    <a:pt x="287" y="235"/>
                  </a:lnTo>
                  <a:lnTo>
                    <a:pt x="286" y="207"/>
                  </a:lnTo>
                  <a:lnTo>
                    <a:pt x="286" y="176"/>
                  </a:lnTo>
                  <a:lnTo>
                    <a:pt x="289" y="146"/>
                  </a:lnTo>
                  <a:lnTo>
                    <a:pt x="294" y="116"/>
                  </a:lnTo>
                  <a:lnTo>
                    <a:pt x="296" y="103"/>
                  </a:lnTo>
                  <a:lnTo>
                    <a:pt x="300" y="91"/>
                  </a:lnTo>
                  <a:lnTo>
                    <a:pt x="303" y="80"/>
                  </a:lnTo>
                  <a:lnTo>
                    <a:pt x="308" y="71"/>
                  </a:lnTo>
                  <a:lnTo>
                    <a:pt x="314" y="62"/>
                  </a:lnTo>
                  <a:lnTo>
                    <a:pt x="321" y="56"/>
                  </a:lnTo>
                  <a:lnTo>
                    <a:pt x="327" y="52"/>
                  </a:lnTo>
                  <a:lnTo>
                    <a:pt x="334" y="50"/>
                  </a:lnTo>
                  <a:lnTo>
                    <a:pt x="340" y="49"/>
                  </a:lnTo>
                  <a:lnTo>
                    <a:pt x="346" y="49"/>
                  </a:lnTo>
                  <a:lnTo>
                    <a:pt x="352" y="51"/>
                  </a:lnTo>
                  <a:lnTo>
                    <a:pt x="357" y="53"/>
                  </a:lnTo>
                  <a:lnTo>
                    <a:pt x="365" y="45"/>
                  </a:lnTo>
                  <a:lnTo>
                    <a:pt x="372" y="37"/>
                  </a:lnTo>
                  <a:lnTo>
                    <a:pt x="378" y="32"/>
                  </a:lnTo>
                  <a:lnTo>
                    <a:pt x="383" y="26"/>
                  </a:lnTo>
                  <a:lnTo>
                    <a:pt x="389" y="22"/>
                  </a:lnTo>
                  <a:lnTo>
                    <a:pt x="395" y="18"/>
                  </a:lnTo>
                  <a:lnTo>
                    <a:pt x="409" y="11"/>
                  </a:lnTo>
                  <a:lnTo>
                    <a:pt x="424" y="7"/>
                  </a:lnTo>
                  <a:lnTo>
                    <a:pt x="438" y="3"/>
                  </a:lnTo>
                  <a:lnTo>
                    <a:pt x="453" y="1"/>
                  </a:lnTo>
                  <a:lnTo>
                    <a:pt x="470" y="0"/>
                  </a:lnTo>
                  <a:lnTo>
                    <a:pt x="485" y="0"/>
                  </a:lnTo>
                  <a:close/>
                </a:path>
              </a:pathLst>
            </a:custGeom>
            <a:solidFill>
              <a:schemeClr val="tx1">
                <a:lumMod val="85000"/>
                <a:lumOff val="15000"/>
              </a:schemeClr>
            </a:solidFill>
            <a:ln w="9525">
              <a:noFill/>
              <a:round/>
              <a:headEnd/>
              <a:tailEnd/>
            </a:ln>
            <a:effectLst>
              <a:outerShdw blurRad="63500" sx="102000" sy="102000" algn="ctr" rotWithShape="0">
                <a:prstClr val="black">
                  <a:alpha val="40000"/>
                </a:prstClr>
              </a:outerShdw>
            </a:effectLst>
          </p:spPr>
          <p:txBody>
            <a:bodyPr/>
            <a:ls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fontAlgn="auto">
                <a:spcBef>
                  <a:spcPts val="0"/>
                </a:spcBef>
                <a:spcAft>
                  <a:spcPts val="0"/>
                </a:spcAft>
                <a:defRPr/>
              </a:pPr>
              <a:endParaRPr lang="en-US" dirty="0">
                <a:solidFill>
                  <a:prstClr val="black"/>
                </a:solidFill>
                <a:latin typeface="Arial Black" panose="020B0A04020102020204" pitchFamily="34" charset="0"/>
                <a:cs typeface="+mn-cs"/>
              </a:endParaRPr>
            </a:p>
          </p:txBody>
        </p:sp>
      </p:grpSp>
      <p:sp>
        <p:nvSpPr>
          <p:cNvPr id="4" name="CuadroTexto 3"/>
          <p:cNvSpPr txBox="1"/>
          <p:nvPr/>
        </p:nvSpPr>
        <p:spPr>
          <a:xfrm>
            <a:off x="753245" y="6614928"/>
            <a:ext cx="3268414" cy="307777"/>
          </a:xfrm>
          <a:prstGeom prst="rect">
            <a:avLst/>
          </a:prstGeom>
          <a:noFill/>
        </p:spPr>
        <p:txBody>
          <a:bodyPr wrap="square" rtlCol="0">
            <a:spAutoFit/>
          </a:bodyPr>
          <a:lstStyle/>
          <a:p>
            <a:r>
              <a:rPr lang="es-MX" sz="1400" dirty="0" smtClean="0"/>
              <a:t>Fuente: Elaboración propia</a:t>
            </a:r>
            <a:endParaRPr lang="es-MX" sz="1400" dirty="0"/>
          </a:p>
        </p:txBody>
      </p:sp>
    </p:spTree>
    <p:extLst>
      <p:ext uri="{BB962C8B-B14F-4D97-AF65-F5344CB8AC3E}">
        <p14:creationId xmlns:p14="http://schemas.microsoft.com/office/powerpoint/2010/main" val="376221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3 Rectángulo"/>
          <p:cNvSpPr/>
          <p:nvPr/>
        </p:nvSpPr>
        <p:spPr>
          <a:xfrm>
            <a:off x="28179" y="5184576"/>
            <a:ext cx="914270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s-MX" dirty="0">
              <a:solidFill>
                <a:prstClr val="white"/>
              </a:solidFill>
              <a:latin typeface="Arial Black" panose="020B0A04020102020204" pitchFamily="34" charset="0"/>
            </a:endParaRPr>
          </a:p>
        </p:txBody>
      </p:sp>
      <p:sp>
        <p:nvSpPr>
          <p:cNvPr id="216070" name="Rectangle 6"/>
          <p:cNvSpPr>
            <a:spLocks noGrp="1" noChangeArrowheads="1"/>
          </p:cNvSpPr>
          <p:nvPr>
            <p:ph type="title"/>
          </p:nvPr>
        </p:nvSpPr>
        <p:spPr>
          <a:xfrm>
            <a:off x="457200" y="67614"/>
            <a:ext cx="8229600" cy="517392"/>
          </a:xfrm>
        </p:spPr>
        <p:txBody>
          <a:bodyPr vert="horz" lIns="91440" tIns="45720" rIns="91440" bIns="45720" rtlCol="0" anchor="b">
            <a:noAutofit/>
          </a:bodyPr>
          <a:lstStyle/>
          <a:p>
            <a:pPr algn="r" fontAlgn="base">
              <a:spcAft>
                <a:spcPct val="0"/>
              </a:spcAft>
            </a:pPr>
            <a:r>
              <a:rPr lang="es-ES" sz="2400" i="1" dirty="0">
                <a:effectLst>
                  <a:outerShdw blurRad="38100" dist="38100" dir="2700000" algn="tl">
                    <a:srgbClr val="000000">
                      <a:alpha val="43137"/>
                    </a:srgbClr>
                  </a:outerShdw>
                </a:effectLst>
                <a:latin typeface="Arial" pitchFamily="34" charset="0"/>
                <a:cs typeface="Arial" pitchFamily="34" charset="0"/>
              </a:rPr>
              <a:t>Modelo de Interoperabilidad.</a:t>
            </a:r>
          </a:p>
        </p:txBody>
      </p:sp>
      <p:grpSp>
        <p:nvGrpSpPr>
          <p:cNvPr id="140" name="139 Grupo"/>
          <p:cNvGrpSpPr/>
          <p:nvPr/>
        </p:nvGrpSpPr>
        <p:grpSpPr>
          <a:xfrm flipH="1">
            <a:off x="5769870" y="798426"/>
            <a:ext cx="2042490" cy="4752527"/>
            <a:chOff x="1331640" y="1195677"/>
            <a:chExt cx="2664295" cy="4681594"/>
          </a:xfrm>
        </p:grpSpPr>
        <p:grpSp>
          <p:nvGrpSpPr>
            <p:cNvPr id="139" name="138 Grupo"/>
            <p:cNvGrpSpPr/>
            <p:nvPr/>
          </p:nvGrpSpPr>
          <p:grpSpPr>
            <a:xfrm>
              <a:off x="1331640" y="1195677"/>
              <a:ext cx="2664295" cy="4681594"/>
              <a:chOff x="1331640" y="1195677"/>
              <a:chExt cx="2664295" cy="4681594"/>
            </a:xfrm>
          </p:grpSpPr>
          <p:sp>
            <p:nvSpPr>
              <p:cNvPr id="138" name="137 Triángulo isósceles"/>
              <p:cNvSpPr/>
              <p:nvPr/>
            </p:nvSpPr>
            <p:spPr>
              <a:xfrm rot="5400000">
                <a:off x="322991" y="2204326"/>
                <a:ext cx="4681594" cy="2664295"/>
              </a:xfrm>
              <a:prstGeom prst="triangle">
                <a:avLst>
                  <a:gd name="adj" fmla="val 52774"/>
                </a:avLst>
              </a:prstGeom>
              <a:gradFill>
                <a:gsLst>
                  <a:gs pos="0">
                    <a:schemeClr val="bg1">
                      <a:lumMod val="95000"/>
                    </a:schemeClr>
                  </a:gs>
                  <a:gs pos="53000">
                    <a:srgbClr val="D4DEFF">
                      <a:alpha val="35000"/>
                    </a:srgbClr>
                  </a:gs>
                  <a:gs pos="83000">
                    <a:srgbClr val="D4DEFF">
                      <a:alpha val="35000"/>
                    </a:srgbClr>
                  </a:gs>
                  <a:gs pos="100000">
                    <a:srgbClr val="96AB94">
                      <a:alpha val="35000"/>
                    </a:srgb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grpSp>
            <p:nvGrpSpPr>
              <p:cNvPr id="4" name="Group 273"/>
              <p:cNvGrpSpPr>
                <a:grpSpLocks/>
              </p:cNvGrpSpPr>
              <p:nvPr/>
            </p:nvGrpSpPr>
            <p:grpSpPr bwMode="auto">
              <a:xfrm>
                <a:off x="1474597" y="1474373"/>
                <a:ext cx="2232999" cy="4261071"/>
                <a:chOff x="1072" y="1136"/>
                <a:chExt cx="1254" cy="2600"/>
              </a:xfrm>
            </p:grpSpPr>
            <p:sp>
              <p:nvSpPr>
                <p:cNvPr id="216307" name="Line 243"/>
                <p:cNvSpPr>
                  <a:spLocks noChangeShapeType="1"/>
                </p:cNvSpPr>
                <p:nvPr/>
              </p:nvSpPr>
              <p:spPr bwMode="auto">
                <a:xfrm>
                  <a:off x="1153" y="1136"/>
                  <a:ext cx="1132" cy="1142"/>
                </a:xfrm>
                <a:prstGeom prst="line">
                  <a:avLst/>
                </a:prstGeom>
                <a:noFill/>
                <a:ln w="9525">
                  <a:solidFill>
                    <a:schemeClr val="tx1"/>
                  </a:solidFill>
                  <a:prstDash val="dash"/>
                  <a:round/>
                  <a:headEnd/>
                  <a:tailEnd/>
                </a:ln>
                <a:effectLst/>
              </p:spPr>
              <p:txBody>
                <a:bodyPr/>
                <a:lstStyle/>
                <a:p>
                  <a:endParaRPr lang="es-MX" dirty="0"/>
                </a:p>
              </p:txBody>
            </p:sp>
            <p:sp>
              <p:nvSpPr>
                <p:cNvPr id="216308" name="Line 244"/>
                <p:cNvSpPr>
                  <a:spLocks noChangeShapeType="1"/>
                </p:cNvSpPr>
                <p:nvPr/>
              </p:nvSpPr>
              <p:spPr bwMode="auto">
                <a:xfrm flipV="1">
                  <a:off x="1072" y="2614"/>
                  <a:ext cx="1254" cy="1122"/>
                </a:xfrm>
                <a:prstGeom prst="line">
                  <a:avLst/>
                </a:prstGeom>
                <a:noFill/>
                <a:ln w="9525">
                  <a:solidFill>
                    <a:schemeClr val="tx1"/>
                  </a:solidFill>
                  <a:prstDash val="dash"/>
                  <a:round/>
                  <a:headEnd/>
                  <a:tailEnd/>
                </a:ln>
                <a:effectLst/>
              </p:spPr>
              <p:txBody>
                <a:bodyPr/>
                <a:lstStyle/>
                <a:p>
                  <a:endParaRPr lang="es-MX" dirty="0"/>
                </a:p>
              </p:txBody>
            </p:sp>
          </p:grpSp>
        </p:grpSp>
        <p:grpSp>
          <p:nvGrpSpPr>
            <p:cNvPr id="7" name="Group 271"/>
            <p:cNvGrpSpPr>
              <a:grpSpLocks/>
            </p:cNvGrpSpPr>
            <p:nvPr/>
          </p:nvGrpSpPr>
          <p:grpSpPr bwMode="auto">
            <a:xfrm>
              <a:off x="1476227" y="2349301"/>
              <a:ext cx="2233613" cy="2663826"/>
              <a:chOff x="709" y="1798"/>
              <a:chExt cx="1407" cy="1678"/>
            </a:xfrm>
          </p:grpSpPr>
          <p:sp>
            <p:nvSpPr>
              <p:cNvPr id="216284" name="Line 220"/>
              <p:cNvSpPr>
                <a:spLocks noChangeShapeType="1"/>
              </p:cNvSpPr>
              <p:nvPr/>
            </p:nvSpPr>
            <p:spPr bwMode="auto">
              <a:xfrm flipH="1" flipV="1">
                <a:off x="799" y="1798"/>
                <a:ext cx="544" cy="590"/>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sp>
            <p:nvSpPr>
              <p:cNvPr id="216310" name="Line 246"/>
              <p:cNvSpPr>
                <a:spLocks noChangeShapeType="1"/>
              </p:cNvSpPr>
              <p:nvPr/>
            </p:nvSpPr>
            <p:spPr bwMode="auto">
              <a:xfrm flipH="1" flipV="1">
                <a:off x="1798" y="2614"/>
                <a:ext cx="318" cy="0"/>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sp>
            <p:nvSpPr>
              <p:cNvPr id="216282" name="Line 218"/>
              <p:cNvSpPr>
                <a:spLocks noChangeShapeType="1"/>
              </p:cNvSpPr>
              <p:nvPr/>
            </p:nvSpPr>
            <p:spPr bwMode="auto">
              <a:xfrm flipH="1">
                <a:off x="754" y="2750"/>
                <a:ext cx="681" cy="726"/>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sp>
            <p:nvSpPr>
              <p:cNvPr id="216283" name="Line 219"/>
              <p:cNvSpPr>
                <a:spLocks noChangeShapeType="1"/>
              </p:cNvSpPr>
              <p:nvPr/>
            </p:nvSpPr>
            <p:spPr bwMode="auto">
              <a:xfrm flipH="1" flipV="1">
                <a:off x="709" y="2614"/>
                <a:ext cx="499" cy="0"/>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pic>
            <p:nvPicPr>
              <p:cNvPr id="216252" name="Picture 18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08" y="2387"/>
                <a:ext cx="592" cy="440"/>
              </a:xfrm>
              <a:prstGeom prst="rect">
                <a:avLst/>
              </a:prstGeom>
              <a:noFill/>
              <a:ln w="28575">
                <a:noFill/>
                <a:round/>
                <a:headEnd/>
                <a:tailEnd type="triangle" w="med" len="med"/>
              </a:ln>
              <a:effectLst/>
            </p:spPr>
          </p:pic>
        </p:grpSp>
      </p:grpSp>
      <p:sp>
        <p:nvSpPr>
          <p:cNvPr id="216137" name="Line 73"/>
          <p:cNvSpPr>
            <a:spLocks noChangeShapeType="1"/>
          </p:cNvSpPr>
          <p:nvPr/>
        </p:nvSpPr>
        <p:spPr bwMode="auto">
          <a:xfrm flipH="1">
            <a:off x="5541698" y="1815206"/>
            <a:ext cx="13755" cy="652772"/>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grpSp>
        <p:nvGrpSpPr>
          <p:cNvPr id="160" name="159 Grupo"/>
          <p:cNvGrpSpPr/>
          <p:nvPr/>
        </p:nvGrpSpPr>
        <p:grpSpPr>
          <a:xfrm>
            <a:off x="4246723" y="736939"/>
            <a:ext cx="2062574" cy="2227549"/>
            <a:chOff x="4380939" y="1015359"/>
            <a:chExt cx="2062574" cy="2227549"/>
          </a:xfrm>
        </p:grpSpPr>
        <p:sp>
          <p:nvSpPr>
            <p:cNvPr id="216291" name="Line 227"/>
            <p:cNvSpPr>
              <a:spLocks noChangeShapeType="1"/>
            </p:cNvSpPr>
            <p:nvPr/>
          </p:nvSpPr>
          <p:spPr bwMode="auto">
            <a:xfrm flipV="1">
              <a:off x="4380939" y="1991413"/>
              <a:ext cx="944404" cy="1251495"/>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grpSp>
          <p:nvGrpSpPr>
            <p:cNvPr id="15" name="Group 42"/>
            <p:cNvGrpSpPr>
              <a:grpSpLocks/>
            </p:cNvGrpSpPr>
            <p:nvPr/>
          </p:nvGrpSpPr>
          <p:grpSpPr bwMode="auto">
            <a:xfrm>
              <a:off x="5225898" y="1015359"/>
              <a:ext cx="1217615" cy="1120776"/>
              <a:chOff x="1076" y="2755"/>
              <a:chExt cx="767" cy="706"/>
            </a:xfrm>
          </p:grpSpPr>
          <p:pic>
            <p:nvPicPr>
              <p:cNvPr id="216107" name="Picture 43" descr="globe">
                <a:hlinkClick r:id="rId4"/>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076" y="2852"/>
                <a:ext cx="586" cy="586"/>
              </a:xfrm>
              <a:prstGeom prst="rect">
                <a:avLst/>
              </a:prstGeom>
              <a:noFill/>
              <a:ln w="28575">
                <a:noFill/>
                <a:round/>
                <a:headEnd/>
                <a:tailEnd type="triangle" w="med" len="med"/>
              </a:ln>
              <a:effectLst/>
            </p:spPr>
          </p:pic>
          <p:sp>
            <p:nvSpPr>
              <p:cNvPr id="216108" name="Rectangle 44"/>
              <p:cNvSpPr>
                <a:spLocks noChangeArrowheads="1"/>
              </p:cNvSpPr>
              <p:nvPr/>
            </p:nvSpPr>
            <p:spPr bwMode="auto">
              <a:xfrm>
                <a:off x="1157" y="2755"/>
                <a:ext cx="686" cy="706"/>
              </a:xfrm>
              <a:prstGeom prst="rect">
                <a:avLst/>
              </a:prstGeom>
              <a:noFill/>
              <a:ln w="12700" algn="ctr">
                <a:noFill/>
                <a:miter lim="800000"/>
                <a:headEnd/>
                <a:tailEnd/>
              </a:ln>
              <a:effectLst/>
            </p:spPr>
            <p:txBody>
              <a:bodyPr wrap="square" lIns="0" tIns="0" rIns="0" bIns="0">
                <a:spAutoFit/>
              </a:bodyPr>
              <a:lstStyle/>
              <a:p>
                <a:pPr algn="ctr" eaLnBrk="0" hangingPunct="0">
                  <a:lnSpc>
                    <a:spcPct val="70000"/>
                  </a:lnSpc>
                  <a:spcBef>
                    <a:spcPct val="20000"/>
                  </a:spcBef>
                  <a:buClr>
                    <a:schemeClr val="folHlink"/>
                  </a:buClr>
                  <a:buSzPct val="125000"/>
                </a:pPr>
                <a:r>
                  <a:rPr lang="en-US" sz="1400" b="1" dirty="0" smtClean="0">
                    <a:solidFill>
                      <a:schemeClr val="tx2">
                        <a:lumMod val="75000"/>
                      </a:schemeClr>
                    </a:solidFill>
                    <a:effectLst>
                      <a:outerShdw blurRad="38100" dist="38100" dir="2700000" algn="tl">
                        <a:srgbClr val="000000">
                          <a:alpha val="43137"/>
                        </a:srgbClr>
                      </a:outerShdw>
                    </a:effectLst>
                    <a:latin typeface="Arial Narrow" pitchFamily="34" charset="0"/>
                  </a:rPr>
                  <a:t>Internet</a:t>
                </a:r>
              </a:p>
              <a:p>
                <a:pPr algn="ctr" eaLnBrk="0" hangingPunct="0">
                  <a:lnSpc>
                    <a:spcPct val="70000"/>
                  </a:lnSpc>
                  <a:spcBef>
                    <a:spcPct val="20000"/>
                  </a:spcBef>
                  <a:buClr>
                    <a:schemeClr val="folHlink"/>
                  </a:buClr>
                  <a:buSzPct val="125000"/>
                </a:pPr>
                <a:endParaRPr lang="en-US" sz="1400" b="1" dirty="0">
                  <a:solidFill>
                    <a:schemeClr val="tx2">
                      <a:lumMod val="75000"/>
                    </a:schemeClr>
                  </a:solidFill>
                  <a:effectLst>
                    <a:outerShdw blurRad="38100" dist="38100" dir="2700000" algn="tl">
                      <a:srgbClr val="000000">
                        <a:alpha val="43137"/>
                      </a:srgbClr>
                    </a:outerShdw>
                  </a:effectLst>
                  <a:latin typeface="Arial Narrow" pitchFamily="34" charset="0"/>
                </a:endParaRPr>
              </a:p>
              <a:p>
                <a:pPr algn="ctr" eaLnBrk="0" hangingPunct="0">
                  <a:lnSpc>
                    <a:spcPct val="70000"/>
                  </a:lnSpc>
                  <a:spcBef>
                    <a:spcPct val="20000"/>
                  </a:spcBef>
                  <a:buClr>
                    <a:schemeClr val="folHlink"/>
                  </a:buClr>
                  <a:buSzPct val="125000"/>
                </a:pPr>
                <a:endParaRPr lang="en-US" sz="1400" b="1" dirty="0" smtClean="0">
                  <a:solidFill>
                    <a:schemeClr val="tx2">
                      <a:lumMod val="75000"/>
                    </a:schemeClr>
                  </a:solidFill>
                  <a:effectLst>
                    <a:outerShdw blurRad="38100" dist="38100" dir="2700000" algn="tl">
                      <a:srgbClr val="000000">
                        <a:alpha val="43137"/>
                      </a:srgbClr>
                    </a:outerShdw>
                  </a:effectLst>
                  <a:latin typeface="Arial Narrow" pitchFamily="34" charset="0"/>
                </a:endParaRPr>
              </a:p>
              <a:p>
                <a:pPr algn="ctr" eaLnBrk="0" hangingPunct="0">
                  <a:lnSpc>
                    <a:spcPct val="70000"/>
                  </a:lnSpc>
                  <a:spcBef>
                    <a:spcPct val="20000"/>
                  </a:spcBef>
                  <a:buClr>
                    <a:schemeClr val="folHlink"/>
                  </a:buClr>
                  <a:buSzPct val="125000"/>
                </a:pPr>
                <a:endParaRPr lang="en-US" sz="1400" b="1" dirty="0">
                  <a:solidFill>
                    <a:schemeClr val="tx2">
                      <a:lumMod val="75000"/>
                    </a:schemeClr>
                  </a:solidFill>
                  <a:effectLst>
                    <a:outerShdw blurRad="38100" dist="38100" dir="2700000" algn="tl">
                      <a:srgbClr val="000000">
                        <a:alpha val="43137"/>
                      </a:srgbClr>
                    </a:outerShdw>
                  </a:effectLst>
                  <a:latin typeface="Arial Narrow" pitchFamily="34" charset="0"/>
                </a:endParaRPr>
              </a:p>
              <a:p>
                <a:pPr algn="ctr" eaLnBrk="0" hangingPunct="0">
                  <a:lnSpc>
                    <a:spcPct val="70000"/>
                  </a:lnSpc>
                  <a:spcBef>
                    <a:spcPct val="20000"/>
                  </a:spcBef>
                  <a:buClr>
                    <a:schemeClr val="folHlink"/>
                  </a:buClr>
                  <a:buSzPct val="125000"/>
                </a:pPr>
                <a:endParaRPr lang="en-US" sz="1400" b="1" dirty="0" smtClean="0">
                  <a:solidFill>
                    <a:schemeClr val="tx2">
                      <a:lumMod val="75000"/>
                    </a:schemeClr>
                  </a:solidFill>
                  <a:effectLst>
                    <a:outerShdw blurRad="38100" dist="38100" dir="2700000" algn="tl">
                      <a:srgbClr val="000000">
                        <a:alpha val="43137"/>
                      </a:srgbClr>
                    </a:outerShdw>
                  </a:effectLst>
                  <a:latin typeface="Arial Narrow" pitchFamily="34" charset="0"/>
                </a:endParaRPr>
              </a:p>
              <a:p>
                <a:pPr algn="ctr" eaLnBrk="0" hangingPunct="0">
                  <a:lnSpc>
                    <a:spcPct val="70000"/>
                  </a:lnSpc>
                  <a:spcBef>
                    <a:spcPct val="20000"/>
                  </a:spcBef>
                  <a:buClr>
                    <a:schemeClr val="folHlink"/>
                  </a:buClr>
                  <a:buSzPct val="125000"/>
                </a:pPr>
                <a:endParaRPr lang="en-US" sz="1400" b="1" dirty="0">
                  <a:solidFill>
                    <a:schemeClr val="tx2">
                      <a:lumMod val="75000"/>
                    </a:schemeClr>
                  </a:solidFill>
                  <a:effectLst>
                    <a:outerShdw blurRad="38100" dist="38100" dir="2700000" algn="tl">
                      <a:srgbClr val="000000">
                        <a:alpha val="43137"/>
                      </a:srgbClr>
                    </a:outerShdw>
                  </a:effectLst>
                  <a:latin typeface="Arial Narrow" pitchFamily="34" charset="0"/>
                </a:endParaRPr>
              </a:p>
            </p:txBody>
          </p:sp>
        </p:grpSp>
      </p:grpSp>
      <p:grpSp>
        <p:nvGrpSpPr>
          <p:cNvPr id="166" name="165 Grupo"/>
          <p:cNvGrpSpPr/>
          <p:nvPr/>
        </p:nvGrpSpPr>
        <p:grpSpPr>
          <a:xfrm>
            <a:off x="5031737" y="4157217"/>
            <a:ext cx="1251287" cy="1300376"/>
            <a:chOff x="3469093" y="4293096"/>
            <a:chExt cx="1251287" cy="1300376"/>
          </a:xfrm>
        </p:grpSpPr>
        <p:sp>
          <p:nvSpPr>
            <p:cNvPr id="216206" name="Line 142"/>
            <p:cNvSpPr>
              <a:spLocks noChangeShapeType="1"/>
            </p:cNvSpPr>
            <p:nvPr/>
          </p:nvSpPr>
          <p:spPr bwMode="auto">
            <a:xfrm flipH="1">
              <a:off x="4067944" y="4293096"/>
              <a:ext cx="0" cy="320208"/>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grpSp>
          <p:nvGrpSpPr>
            <p:cNvPr id="5" name="160 Grupo"/>
            <p:cNvGrpSpPr/>
            <p:nvPr/>
          </p:nvGrpSpPr>
          <p:grpSpPr>
            <a:xfrm>
              <a:off x="3469093" y="4663073"/>
              <a:ext cx="1251287" cy="930399"/>
              <a:chOff x="3469093" y="5137731"/>
              <a:chExt cx="1251287" cy="930399"/>
            </a:xfrm>
          </p:grpSpPr>
          <p:pic>
            <p:nvPicPr>
              <p:cNvPr id="216205" name="Picture 141" descr="Two Men Looking at Monitor"/>
              <p:cNvPicPr>
                <a:picLocks noChangeAspect="1" noChangeArrowheads="1"/>
              </p:cNvPicPr>
              <p:nvPr/>
            </p:nvPicPr>
            <p:blipFill>
              <a:blip r:embed="rId6" cstate="print"/>
              <a:srcRect/>
              <a:stretch>
                <a:fillRect/>
              </a:stretch>
            </p:blipFill>
            <p:spPr bwMode="auto">
              <a:xfrm>
                <a:off x="3642131" y="5137731"/>
                <a:ext cx="936625" cy="714375"/>
              </a:xfrm>
              <a:prstGeom prst="rect">
                <a:avLst/>
              </a:prstGeom>
              <a:noFill/>
            </p:spPr>
          </p:pic>
          <p:sp>
            <p:nvSpPr>
              <p:cNvPr id="216217" name="Text Box 153"/>
              <p:cNvSpPr txBox="1">
                <a:spLocks noChangeArrowheads="1"/>
              </p:cNvSpPr>
              <p:nvPr/>
            </p:nvSpPr>
            <p:spPr bwMode="auto">
              <a:xfrm>
                <a:off x="3469093" y="5837310"/>
                <a:ext cx="1251287" cy="230820"/>
              </a:xfrm>
              <a:prstGeom prst="rect">
                <a:avLst/>
              </a:prstGeom>
              <a:noFill/>
              <a:ln w="9525">
                <a:noFill/>
                <a:miter lim="800000"/>
                <a:headEnd/>
                <a:tailEnd/>
              </a:ln>
              <a:effectLst/>
            </p:spPr>
            <p:txBody>
              <a:bodyPr wrap="square" lIns="91429" tIns="45714" rIns="91429" bIns="45714">
                <a:spAutoFit/>
              </a:bodyPr>
              <a:lstStyle/>
              <a:p>
                <a:pPr algn="ctr" defTabSz="823913" eaLnBrk="0" hangingPunct="0">
                  <a:lnSpc>
                    <a:spcPct val="75000"/>
                  </a:lnSpc>
                  <a:spcBef>
                    <a:spcPct val="10000"/>
                  </a:spcBef>
                </a:pPr>
                <a:r>
                  <a:rPr lang="es-ES" sz="1200" b="1" dirty="0" smtClean="0">
                    <a:solidFill>
                      <a:schemeClr val="tx2">
                        <a:lumMod val="75000"/>
                      </a:schemeClr>
                    </a:solidFill>
                    <a:effectLst>
                      <a:outerShdw blurRad="38100" dist="38100" dir="2700000" algn="tl">
                        <a:srgbClr val="000000">
                          <a:alpha val="43137"/>
                        </a:srgbClr>
                      </a:outerShdw>
                    </a:effectLst>
                    <a:latin typeface="Arial Narrow" pitchFamily="34" charset="0"/>
                  </a:rPr>
                  <a:t>Funcionarios</a:t>
                </a:r>
              </a:p>
            </p:txBody>
          </p:sp>
        </p:grpSp>
      </p:grpSp>
      <p:sp>
        <p:nvSpPr>
          <p:cNvPr id="216231" name="AutoShape 167"/>
          <p:cNvSpPr>
            <a:spLocks noChangeArrowheads="1"/>
          </p:cNvSpPr>
          <p:nvPr/>
        </p:nvSpPr>
        <p:spPr bwMode="auto">
          <a:xfrm>
            <a:off x="7585670" y="3174913"/>
            <a:ext cx="1152525" cy="1295400"/>
          </a:xfrm>
          <a:prstGeom prst="roundRect">
            <a:avLst>
              <a:gd name="adj" fmla="val 16667"/>
            </a:avLst>
          </a:prstGeom>
          <a:solidFill>
            <a:schemeClr val="tx2">
              <a:lumMod val="20000"/>
              <a:lumOff val="80000"/>
            </a:schemeClr>
          </a:solidFill>
          <a:ln w="25400">
            <a:solidFill>
              <a:schemeClr val="tx2"/>
            </a:solidFill>
            <a:round/>
            <a:headEnd/>
            <a:tailEnd/>
          </a:ln>
          <a:effectLst/>
        </p:spPr>
        <p:txBody>
          <a:bodyPr wrap="none" anchor="ctr"/>
          <a:lstStyle/>
          <a:p>
            <a:endParaRPr lang="es-ES" dirty="0"/>
          </a:p>
        </p:txBody>
      </p:sp>
      <p:sp>
        <p:nvSpPr>
          <p:cNvPr id="216230" name="AutoShape 166"/>
          <p:cNvSpPr>
            <a:spLocks noChangeArrowheads="1"/>
          </p:cNvSpPr>
          <p:nvPr/>
        </p:nvSpPr>
        <p:spPr bwMode="auto">
          <a:xfrm>
            <a:off x="7452320" y="798426"/>
            <a:ext cx="1512888" cy="2232025"/>
          </a:xfrm>
          <a:prstGeom prst="roundRect">
            <a:avLst>
              <a:gd name="adj" fmla="val 16667"/>
            </a:avLst>
          </a:prstGeom>
          <a:solidFill>
            <a:schemeClr val="tx2">
              <a:lumMod val="20000"/>
              <a:lumOff val="80000"/>
              <a:alpha val="80000"/>
            </a:schemeClr>
          </a:solidFill>
          <a:ln w="25400">
            <a:solidFill>
              <a:schemeClr val="tx2"/>
            </a:solidFill>
            <a:round/>
            <a:headEnd/>
            <a:tailEnd/>
          </a:ln>
          <a:effectLst/>
        </p:spPr>
        <p:txBody>
          <a:bodyPr wrap="none" anchor="ctr"/>
          <a:lstStyle/>
          <a:p>
            <a:endParaRPr lang="es-ES" dirty="0"/>
          </a:p>
        </p:txBody>
      </p:sp>
      <p:sp>
        <p:nvSpPr>
          <p:cNvPr id="216223" name="Text Box 159"/>
          <p:cNvSpPr txBox="1">
            <a:spLocks noChangeArrowheads="1"/>
          </p:cNvSpPr>
          <p:nvPr/>
        </p:nvSpPr>
        <p:spPr bwMode="auto">
          <a:xfrm>
            <a:off x="7541009" y="1961074"/>
            <a:ext cx="1289473" cy="1099350"/>
          </a:xfrm>
          <a:prstGeom prst="rect">
            <a:avLst/>
          </a:prstGeom>
          <a:noFill/>
          <a:ln w="9525">
            <a:noFill/>
            <a:miter lim="800000"/>
            <a:headEnd/>
            <a:tailEnd/>
          </a:ln>
          <a:effectLst/>
        </p:spPr>
        <p:txBody>
          <a:bodyPr wrap="none" lIns="82876" tIns="41439" rIns="82876" bIns="41439">
            <a:spAutoFit/>
          </a:bodyPr>
          <a:lstStyle/>
          <a:p>
            <a:pPr algn="ctr" defTabSz="823913" eaLnBrk="0" hangingPunct="0"/>
            <a:r>
              <a:rPr lang="es-ES" altLang="en-US" sz="1100" b="1" dirty="0" smtClean="0">
                <a:solidFill>
                  <a:schemeClr val="tx2"/>
                </a:solidFill>
                <a:effectLst>
                  <a:outerShdw blurRad="38100" dist="38100" dir="2700000" algn="tl">
                    <a:srgbClr val="000000">
                      <a:alpha val="43137"/>
                    </a:srgbClr>
                  </a:outerShdw>
                </a:effectLst>
              </a:rPr>
              <a:t>Secretaría de Salud</a:t>
            </a:r>
          </a:p>
          <a:p>
            <a:pPr algn="ctr" defTabSz="823913" eaLnBrk="0" hangingPunct="0"/>
            <a:endParaRPr lang="es-ES" altLang="en-US" sz="1100" b="1" dirty="0" smtClean="0">
              <a:solidFill>
                <a:schemeClr val="tx2"/>
              </a:solidFill>
              <a:effectLst>
                <a:outerShdw blurRad="38100" dist="38100" dir="2700000" algn="tl">
                  <a:srgbClr val="000000">
                    <a:alpha val="43137"/>
                  </a:srgbClr>
                </a:outerShdw>
              </a:effectLst>
            </a:endParaRPr>
          </a:p>
          <a:p>
            <a:pPr algn="ctr" defTabSz="823913" eaLnBrk="0" hangingPunct="0"/>
            <a:r>
              <a:rPr lang="es-ES" altLang="en-US" sz="1100" b="1" dirty="0" smtClean="0">
                <a:solidFill>
                  <a:schemeClr val="tx2"/>
                </a:solidFill>
                <a:effectLst>
                  <a:outerShdw blurRad="38100" dist="38100" dir="2700000" algn="tl">
                    <a:srgbClr val="000000">
                      <a:alpha val="43137"/>
                    </a:srgbClr>
                  </a:outerShdw>
                </a:effectLst>
              </a:rPr>
              <a:t>Entes Territoriales</a:t>
            </a:r>
          </a:p>
          <a:p>
            <a:pPr algn="ctr" defTabSz="823913" eaLnBrk="0" hangingPunct="0"/>
            <a:endParaRPr lang="es-ES" altLang="en-US" sz="1100" b="1" dirty="0" smtClean="0">
              <a:solidFill>
                <a:schemeClr val="tx2"/>
              </a:solidFill>
              <a:effectLst>
                <a:outerShdw blurRad="38100" dist="38100" dir="2700000" algn="tl">
                  <a:srgbClr val="000000">
                    <a:alpha val="43137"/>
                  </a:srgbClr>
                </a:outerShdw>
              </a:effectLst>
            </a:endParaRPr>
          </a:p>
          <a:p>
            <a:pPr algn="ctr" defTabSz="823913" eaLnBrk="0" hangingPunct="0"/>
            <a:r>
              <a:rPr lang="es-ES" altLang="en-US" sz="1100" b="1" dirty="0" smtClean="0">
                <a:solidFill>
                  <a:schemeClr val="tx2"/>
                </a:solidFill>
                <a:effectLst>
                  <a:outerShdw blurRad="38100" dist="38100" dir="2700000" algn="tl">
                    <a:srgbClr val="000000">
                      <a:alpha val="43137"/>
                    </a:srgbClr>
                  </a:outerShdw>
                </a:effectLst>
              </a:rPr>
              <a:t>Observatorios</a:t>
            </a:r>
            <a:endParaRPr lang="es-ES" altLang="en-US" sz="1100" b="1" dirty="0">
              <a:solidFill>
                <a:schemeClr val="tx2"/>
              </a:solidFill>
              <a:effectLst>
                <a:outerShdw blurRad="38100" dist="38100" dir="2700000" algn="tl">
                  <a:srgbClr val="000000">
                    <a:alpha val="43137"/>
                  </a:srgbClr>
                </a:outerShdw>
              </a:effectLst>
            </a:endParaRPr>
          </a:p>
          <a:p>
            <a:pPr algn="ctr" defTabSz="823913" eaLnBrk="0" hangingPunct="0"/>
            <a:endParaRPr lang="es-ES" altLang="en-US" sz="1100" b="1" dirty="0">
              <a:solidFill>
                <a:schemeClr val="tx2"/>
              </a:solidFill>
              <a:effectLst>
                <a:outerShdw blurRad="38100" dist="38100" dir="2700000" algn="tl">
                  <a:srgbClr val="000000">
                    <a:alpha val="43137"/>
                  </a:srgbClr>
                </a:outerShdw>
              </a:effectLst>
            </a:endParaRPr>
          </a:p>
        </p:txBody>
      </p:sp>
      <p:grpSp>
        <p:nvGrpSpPr>
          <p:cNvPr id="21" name="Group 170"/>
          <p:cNvGrpSpPr>
            <a:grpSpLocks/>
          </p:cNvGrpSpPr>
          <p:nvPr/>
        </p:nvGrpSpPr>
        <p:grpSpPr bwMode="auto">
          <a:xfrm>
            <a:off x="7657108" y="3322550"/>
            <a:ext cx="922338" cy="1077912"/>
            <a:chOff x="746" y="864"/>
            <a:chExt cx="581" cy="679"/>
          </a:xfrm>
        </p:grpSpPr>
        <p:pic>
          <p:nvPicPr>
            <p:cNvPr id="216235" name="Picture 171" descr="Employees Top View"/>
            <p:cNvPicPr>
              <a:picLocks noChangeAspect="1" noChangeArrowheads="1"/>
            </p:cNvPicPr>
            <p:nvPr/>
          </p:nvPicPr>
          <p:blipFill>
            <a:blip r:embed="rId7" cstate="print"/>
            <a:srcRect/>
            <a:stretch>
              <a:fillRect/>
            </a:stretch>
          </p:blipFill>
          <p:spPr bwMode="auto">
            <a:xfrm>
              <a:off x="789" y="864"/>
              <a:ext cx="538" cy="538"/>
            </a:xfrm>
            <a:prstGeom prst="rect">
              <a:avLst/>
            </a:prstGeom>
            <a:solidFill>
              <a:schemeClr val="tx2">
                <a:lumMod val="20000"/>
                <a:lumOff val="80000"/>
              </a:schemeClr>
            </a:solidFill>
            <a:ln w="25400">
              <a:noFill/>
              <a:round/>
              <a:headEnd/>
              <a:tailEnd/>
            </a:ln>
            <a:effectLst/>
          </p:spPr>
        </p:pic>
        <p:sp>
          <p:nvSpPr>
            <p:cNvPr id="216236" name="Rectangle 172"/>
            <p:cNvSpPr>
              <a:spLocks noChangeArrowheads="1"/>
            </p:cNvSpPr>
            <p:nvPr/>
          </p:nvSpPr>
          <p:spPr bwMode="auto">
            <a:xfrm>
              <a:off x="746" y="1378"/>
              <a:ext cx="546" cy="165"/>
            </a:xfrm>
            <a:prstGeom prst="rect">
              <a:avLst/>
            </a:prstGeom>
            <a:noFill/>
            <a:ln w="9525">
              <a:noFill/>
              <a:miter lim="800000"/>
              <a:headEnd/>
              <a:tailEnd/>
            </a:ln>
            <a:effectLst/>
          </p:spPr>
          <p:txBody>
            <a:bodyPr wrap="none" lIns="92075" tIns="46038" rIns="92075" bIns="46038">
              <a:spAutoFit/>
            </a:bodyPr>
            <a:lstStyle/>
            <a:p>
              <a:pPr eaLnBrk="0" hangingPunct="0"/>
              <a:r>
                <a:rPr lang="es-MX" sz="1100" b="1" dirty="0">
                  <a:solidFill>
                    <a:schemeClr val="tx2"/>
                  </a:solidFill>
                  <a:effectLst>
                    <a:outerShdw blurRad="38100" dist="38100" dir="2700000" algn="tl">
                      <a:srgbClr val="000000">
                        <a:alpha val="43137"/>
                      </a:srgbClr>
                    </a:outerShdw>
                  </a:effectLst>
                </a:rPr>
                <a:t>Ciudadanos</a:t>
              </a:r>
            </a:p>
          </p:txBody>
        </p:sp>
      </p:grpSp>
      <p:grpSp>
        <p:nvGrpSpPr>
          <p:cNvPr id="208" name="207 Grupo"/>
          <p:cNvGrpSpPr/>
          <p:nvPr/>
        </p:nvGrpSpPr>
        <p:grpSpPr>
          <a:xfrm>
            <a:off x="153745" y="3556193"/>
            <a:ext cx="2376487" cy="2642168"/>
            <a:chOff x="6732240" y="3789041"/>
            <a:chExt cx="2376487" cy="2622551"/>
          </a:xfrm>
          <a:gradFill>
            <a:gsLst>
              <a:gs pos="0">
                <a:schemeClr val="accent1">
                  <a:lumMod val="5000"/>
                  <a:lumOff val="95000"/>
                </a:schemeClr>
              </a:gs>
              <a:gs pos="74000">
                <a:schemeClr val="accent1">
                  <a:lumMod val="45000"/>
                  <a:lumOff val="55000"/>
                </a:schemeClr>
              </a:gs>
              <a:gs pos="54000">
                <a:schemeClr val="accent1">
                  <a:lumMod val="45000"/>
                  <a:lumOff val="55000"/>
                </a:schemeClr>
              </a:gs>
              <a:gs pos="84000">
                <a:schemeClr val="accent1">
                  <a:lumMod val="30000"/>
                  <a:lumOff val="70000"/>
                </a:schemeClr>
              </a:gs>
            </a:gsLst>
            <a:lin ang="5400000" scaled="1"/>
          </a:gradFill>
        </p:grpSpPr>
        <p:grpSp>
          <p:nvGrpSpPr>
            <p:cNvPr id="158" name="157 Grupo"/>
            <p:cNvGrpSpPr/>
            <p:nvPr/>
          </p:nvGrpSpPr>
          <p:grpSpPr>
            <a:xfrm>
              <a:off x="6732240" y="3789041"/>
              <a:ext cx="2376487" cy="2622551"/>
              <a:chOff x="6732240" y="3861049"/>
              <a:chExt cx="2376487" cy="2622551"/>
            </a:xfrm>
            <a:grpFill/>
          </p:grpSpPr>
          <p:grpSp>
            <p:nvGrpSpPr>
              <p:cNvPr id="96" name="160 Grupo"/>
              <p:cNvGrpSpPr/>
              <p:nvPr/>
            </p:nvGrpSpPr>
            <p:grpSpPr>
              <a:xfrm>
                <a:off x="6732240" y="3861049"/>
                <a:ext cx="2376487" cy="2622551"/>
                <a:chOff x="6732588" y="1427758"/>
                <a:chExt cx="2376487" cy="2622551"/>
              </a:xfrm>
              <a:grpFill/>
            </p:grpSpPr>
            <p:grpSp>
              <p:nvGrpSpPr>
                <p:cNvPr id="97" name="Group 283"/>
                <p:cNvGrpSpPr>
                  <a:grpSpLocks/>
                </p:cNvGrpSpPr>
                <p:nvPr/>
              </p:nvGrpSpPr>
              <p:grpSpPr bwMode="auto">
                <a:xfrm>
                  <a:off x="6732588" y="1427758"/>
                  <a:ext cx="2376487" cy="2622551"/>
                  <a:chOff x="4241" y="1200"/>
                  <a:chExt cx="1497" cy="1652"/>
                </a:xfrm>
                <a:grpFill/>
              </p:grpSpPr>
              <p:sp>
                <p:nvSpPr>
                  <p:cNvPr id="189" name="AutoShape 4"/>
                  <p:cNvSpPr>
                    <a:spLocks noChangeArrowheads="1"/>
                  </p:cNvSpPr>
                  <p:nvPr/>
                </p:nvSpPr>
                <p:spPr bwMode="auto">
                  <a:xfrm>
                    <a:off x="4241" y="1200"/>
                    <a:ext cx="1497" cy="1652"/>
                  </a:xfrm>
                  <a:prstGeom prst="roundRect">
                    <a:avLst>
                      <a:gd name="adj" fmla="val 16667"/>
                    </a:avLst>
                  </a:prstGeom>
                  <a:grpFill/>
                  <a:ln w="25400">
                    <a:solidFill>
                      <a:schemeClr val="tx2"/>
                    </a:solidFill>
                    <a:round/>
                    <a:headEnd/>
                    <a:tailEnd/>
                  </a:ln>
                  <a:effectLst/>
                </p:spPr>
                <p:txBody>
                  <a:bodyPr wrap="none" anchor="ctr"/>
                  <a:lstStyle/>
                  <a:p>
                    <a:endParaRPr lang="es-MX"/>
                  </a:p>
                </p:txBody>
              </p:sp>
              <p:sp>
                <p:nvSpPr>
                  <p:cNvPr id="190" name="Line 63"/>
                  <p:cNvSpPr>
                    <a:spLocks noChangeShapeType="1"/>
                  </p:cNvSpPr>
                  <p:nvPr/>
                </p:nvSpPr>
                <p:spPr bwMode="auto">
                  <a:xfrm flipV="1">
                    <a:off x="5148" y="1616"/>
                    <a:ext cx="136" cy="90"/>
                  </a:xfrm>
                  <a:prstGeom prst="line">
                    <a:avLst/>
                  </a:prstGeom>
                  <a:grpFill/>
                  <a:ln w="28575">
                    <a:solidFill>
                      <a:schemeClr val="tx2"/>
                    </a:solidFill>
                    <a:round/>
                    <a:headEnd type="triangle" w="med" len="med"/>
                    <a:tailEnd type="triangle" w="med" len="med"/>
                  </a:ln>
                  <a:effectLst/>
                </p:spPr>
                <p:txBody>
                  <a:bodyPr wrap="none" anchor="ctr"/>
                  <a:lstStyle/>
                  <a:p>
                    <a:endParaRPr lang="es-MX"/>
                  </a:p>
                </p:txBody>
              </p:sp>
              <p:sp>
                <p:nvSpPr>
                  <p:cNvPr id="191" name="Line 151"/>
                  <p:cNvSpPr>
                    <a:spLocks noChangeShapeType="1"/>
                  </p:cNvSpPr>
                  <p:nvPr/>
                </p:nvSpPr>
                <p:spPr bwMode="auto">
                  <a:xfrm flipH="1" flipV="1">
                    <a:off x="4752" y="1519"/>
                    <a:ext cx="487" cy="1"/>
                  </a:xfrm>
                  <a:prstGeom prst="line">
                    <a:avLst/>
                  </a:prstGeom>
                  <a:grpFill/>
                  <a:ln w="28575">
                    <a:solidFill>
                      <a:schemeClr val="tx2"/>
                    </a:solidFill>
                    <a:round/>
                    <a:headEnd type="triangle" w="med" len="med"/>
                    <a:tailEnd type="triangle" w="med" len="med"/>
                  </a:ln>
                  <a:effectLst/>
                </p:spPr>
                <p:txBody>
                  <a:bodyPr wrap="none" anchor="ctr"/>
                  <a:lstStyle/>
                  <a:p>
                    <a:endParaRPr lang="es-MX"/>
                  </a:p>
                </p:txBody>
              </p:sp>
              <p:sp>
                <p:nvSpPr>
                  <p:cNvPr id="192" name="Line 152"/>
                  <p:cNvSpPr>
                    <a:spLocks noChangeShapeType="1"/>
                  </p:cNvSpPr>
                  <p:nvPr/>
                </p:nvSpPr>
                <p:spPr bwMode="auto">
                  <a:xfrm>
                    <a:off x="4740" y="1616"/>
                    <a:ext cx="135" cy="91"/>
                  </a:xfrm>
                  <a:prstGeom prst="line">
                    <a:avLst/>
                  </a:prstGeom>
                  <a:grpFill/>
                  <a:ln w="28575">
                    <a:solidFill>
                      <a:schemeClr val="tx2"/>
                    </a:solidFill>
                    <a:round/>
                    <a:headEnd type="triangle" w="med" len="med"/>
                    <a:tailEnd type="triangle" w="med" len="med"/>
                  </a:ln>
                  <a:effectLst/>
                </p:spPr>
                <p:txBody>
                  <a:bodyPr wrap="none" anchor="ctr"/>
                  <a:lstStyle/>
                  <a:p>
                    <a:endParaRPr lang="es-MX"/>
                  </a:p>
                </p:txBody>
              </p:sp>
              <p:sp>
                <p:nvSpPr>
                  <p:cNvPr id="193" name="Text Box 248"/>
                  <p:cNvSpPr txBox="1">
                    <a:spLocks noChangeArrowheads="1"/>
                  </p:cNvSpPr>
                  <p:nvPr/>
                </p:nvSpPr>
                <p:spPr bwMode="auto">
                  <a:xfrm>
                    <a:off x="5103" y="1699"/>
                    <a:ext cx="612" cy="233"/>
                  </a:xfrm>
                  <a:prstGeom prst="rect">
                    <a:avLst/>
                  </a:prstGeom>
                  <a:grpFill/>
                  <a:ln w="9525">
                    <a:noFill/>
                    <a:miter lim="800000"/>
                    <a:headEnd/>
                    <a:tailEnd/>
                  </a:ln>
                  <a:effectLst/>
                </p:spPr>
                <p:txBody>
                  <a:bodyPr wrap="square" lIns="91429" tIns="45714" rIns="91429" bIns="45714">
                    <a:spAutoFit/>
                  </a:bodyPr>
                  <a:lstStyle/>
                  <a:p>
                    <a:pPr algn="ctr" defTabSz="823913" eaLnBrk="0" hangingPunct="0">
                      <a:lnSpc>
                        <a:spcPct val="75000"/>
                      </a:lnSpc>
                      <a:spcBef>
                        <a:spcPct val="10000"/>
                      </a:spcBef>
                    </a:pPr>
                    <a:r>
                      <a:rPr lang="es-MX" sz="1200" b="1" dirty="0" smtClean="0">
                        <a:solidFill>
                          <a:schemeClr val="tx2"/>
                        </a:solidFill>
                        <a:effectLst>
                          <a:outerShdw blurRad="38100" dist="38100" dir="2700000" algn="tl">
                            <a:srgbClr val="000000">
                              <a:alpha val="43137"/>
                            </a:srgbClr>
                          </a:outerShdw>
                        </a:effectLst>
                      </a:rPr>
                      <a:t>Unidades Admvas.</a:t>
                    </a:r>
                    <a:endParaRPr lang="es-MX" sz="1200" b="1" dirty="0">
                      <a:solidFill>
                        <a:schemeClr val="tx2"/>
                      </a:solidFill>
                      <a:effectLst>
                        <a:outerShdw blurRad="38100" dist="38100" dir="2700000" algn="tl">
                          <a:srgbClr val="000000">
                            <a:alpha val="43137"/>
                          </a:srgbClr>
                        </a:outerShdw>
                      </a:effectLst>
                    </a:endParaRPr>
                  </a:p>
                </p:txBody>
              </p:sp>
            </p:grpSp>
            <p:sp>
              <p:nvSpPr>
                <p:cNvPr id="164" name="Text Box 245"/>
                <p:cNvSpPr txBox="1">
                  <a:spLocks noChangeArrowheads="1"/>
                </p:cNvSpPr>
                <p:nvPr/>
              </p:nvSpPr>
              <p:spPr bwMode="auto">
                <a:xfrm>
                  <a:off x="7121624" y="2269729"/>
                  <a:ext cx="729013" cy="235090"/>
                </a:xfrm>
                <a:prstGeom prst="rect">
                  <a:avLst/>
                </a:prstGeom>
                <a:grpFill/>
                <a:ln w="9525">
                  <a:noFill/>
                  <a:miter lim="800000"/>
                  <a:headEnd/>
                  <a:tailEnd/>
                </a:ln>
                <a:effectLst/>
              </p:spPr>
              <p:txBody>
                <a:bodyPr wrap="square" lIns="91429" tIns="45714" rIns="91429" bIns="45714">
                  <a:spAutoFit/>
                </a:bodyPr>
                <a:lstStyle/>
                <a:p>
                  <a:pPr algn="ctr" defTabSz="823913" eaLnBrk="0" hangingPunct="0">
                    <a:lnSpc>
                      <a:spcPct val="75000"/>
                    </a:lnSpc>
                    <a:spcBef>
                      <a:spcPct val="10000"/>
                    </a:spcBef>
                  </a:pPr>
                  <a:r>
                    <a:rPr lang="es-MX" sz="1200" b="1" dirty="0" smtClean="0">
                      <a:solidFill>
                        <a:schemeClr val="tx2"/>
                      </a:solidFill>
                      <a:effectLst>
                        <a:outerShdw blurRad="38100" dist="38100" dir="2700000" algn="tl">
                          <a:srgbClr val="000000">
                            <a:alpha val="43137"/>
                          </a:srgbClr>
                        </a:outerShdw>
                      </a:effectLst>
                    </a:rPr>
                    <a:t>IPS</a:t>
                  </a:r>
                  <a:endParaRPr lang="es-MX" sz="1200" b="1" dirty="0">
                    <a:solidFill>
                      <a:schemeClr val="tx2"/>
                    </a:solidFill>
                    <a:effectLst>
                      <a:outerShdw blurRad="38100" dist="38100" dir="2700000" algn="tl">
                        <a:srgbClr val="000000">
                          <a:alpha val="43137"/>
                        </a:srgbClr>
                      </a:outerShdw>
                    </a:effectLst>
                  </a:endParaRPr>
                </a:p>
              </p:txBody>
            </p:sp>
            <p:grpSp>
              <p:nvGrpSpPr>
                <p:cNvPr id="98" name="Group 276"/>
                <p:cNvGrpSpPr>
                  <a:grpSpLocks/>
                </p:cNvGrpSpPr>
                <p:nvPr/>
              </p:nvGrpSpPr>
              <p:grpSpPr bwMode="auto">
                <a:xfrm>
                  <a:off x="7453334" y="2591395"/>
                  <a:ext cx="720727" cy="276225"/>
                  <a:chOff x="4695" y="1933"/>
                  <a:chExt cx="454" cy="174"/>
                </a:xfrm>
                <a:grpFill/>
              </p:grpSpPr>
              <p:sp>
                <p:nvSpPr>
                  <p:cNvPr id="187" name="Line 221"/>
                  <p:cNvSpPr>
                    <a:spLocks noChangeShapeType="1"/>
                  </p:cNvSpPr>
                  <p:nvPr/>
                </p:nvSpPr>
                <p:spPr bwMode="auto">
                  <a:xfrm flipH="1" flipV="1">
                    <a:off x="5012" y="1933"/>
                    <a:ext cx="137" cy="137"/>
                  </a:xfrm>
                  <a:prstGeom prst="line">
                    <a:avLst/>
                  </a:prstGeom>
                  <a:grpFill/>
                  <a:ln w="28575">
                    <a:solidFill>
                      <a:schemeClr val="tx2"/>
                    </a:solidFill>
                    <a:round/>
                    <a:headEnd type="triangle" w="med" len="med"/>
                    <a:tailEnd type="triangle" w="med" len="med"/>
                  </a:ln>
                  <a:effectLst/>
                </p:spPr>
                <p:txBody>
                  <a:bodyPr wrap="none" anchor="ctr"/>
                  <a:lstStyle/>
                  <a:p>
                    <a:endParaRPr lang="es-MX"/>
                  </a:p>
                </p:txBody>
              </p:sp>
              <p:sp>
                <p:nvSpPr>
                  <p:cNvPr id="188" name="Line 222"/>
                  <p:cNvSpPr>
                    <a:spLocks noChangeShapeType="1"/>
                  </p:cNvSpPr>
                  <p:nvPr/>
                </p:nvSpPr>
                <p:spPr bwMode="auto">
                  <a:xfrm flipV="1">
                    <a:off x="4695" y="1962"/>
                    <a:ext cx="181" cy="145"/>
                  </a:xfrm>
                  <a:prstGeom prst="line">
                    <a:avLst/>
                  </a:prstGeom>
                  <a:grpFill/>
                  <a:ln w="28575">
                    <a:solidFill>
                      <a:schemeClr val="tx2"/>
                    </a:solidFill>
                    <a:round/>
                    <a:headEnd type="triangle" w="med" len="med"/>
                    <a:tailEnd type="triangle" w="med" len="med"/>
                  </a:ln>
                  <a:effectLst/>
                </p:spPr>
                <p:txBody>
                  <a:bodyPr wrap="none" anchor="ctr"/>
                  <a:lstStyle/>
                  <a:p>
                    <a:endParaRPr lang="es-MX"/>
                  </a:p>
                </p:txBody>
              </p:sp>
            </p:grpSp>
            <p:grpSp>
              <p:nvGrpSpPr>
                <p:cNvPr id="99" name="Group 62"/>
                <p:cNvGrpSpPr>
                  <a:grpSpLocks/>
                </p:cNvGrpSpPr>
                <p:nvPr/>
              </p:nvGrpSpPr>
              <p:grpSpPr bwMode="auto">
                <a:xfrm>
                  <a:off x="6804250" y="1556795"/>
                  <a:ext cx="809081" cy="577153"/>
                  <a:chOff x="5186990" y="4267200"/>
                  <a:chExt cx="2025817" cy="1449387"/>
                </a:xfrm>
                <a:grpFill/>
              </p:grpSpPr>
              <p:pic>
                <p:nvPicPr>
                  <p:cNvPr id="183" name="Picture 63" descr="calendar_7.png"/>
                  <p:cNvPicPr>
                    <a:picLocks noChangeAspect="1"/>
                  </p:cNvPicPr>
                  <p:nvPr/>
                </p:nvPicPr>
                <p:blipFill>
                  <a:blip r:embed="rId8" cstate="print"/>
                  <a:srcRect/>
                  <a:stretch>
                    <a:fillRect/>
                  </a:stretch>
                </p:blipFill>
                <p:spPr bwMode="auto">
                  <a:xfrm>
                    <a:off x="5997095" y="4267200"/>
                    <a:ext cx="1215712" cy="1215712"/>
                  </a:xfrm>
                  <a:prstGeom prst="rect">
                    <a:avLst/>
                  </a:prstGeom>
                  <a:grpFill/>
                  <a:ln w="9525">
                    <a:noFill/>
                    <a:miter lim="800000"/>
                    <a:headEnd/>
                    <a:tailEnd/>
                  </a:ln>
                </p:spPr>
              </p:pic>
              <p:pic>
                <p:nvPicPr>
                  <p:cNvPr id="184" name="Picture 64" descr="monitor.png"/>
                  <p:cNvPicPr>
                    <a:picLocks noChangeAspect="1"/>
                  </p:cNvPicPr>
                  <p:nvPr/>
                </p:nvPicPr>
                <p:blipFill>
                  <a:blip r:embed="rId9" cstate="print"/>
                  <a:srcRect/>
                  <a:stretch>
                    <a:fillRect/>
                  </a:stretch>
                </p:blipFill>
                <p:spPr bwMode="auto">
                  <a:xfrm flipH="1">
                    <a:off x="5186990" y="4434202"/>
                    <a:ext cx="1061409" cy="1061409"/>
                  </a:xfrm>
                  <a:prstGeom prst="rect">
                    <a:avLst/>
                  </a:prstGeom>
                  <a:grpFill/>
                  <a:ln w="9525">
                    <a:noFill/>
                    <a:miter lim="800000"/>
                    <a:headEnd/>
                    <a:tailEnd/>
                  </a:ln>
                </p:spPr>
              </p:pic>
              <p:pic>
                <p:nvPicPr>
                  <p:cNvPr id="186" name="Picture 66" descr="note_ok.png"/>
                  <p:cNvPicPr>
                    <a:picLocks noChangeAspect="1"/>
                  </p:cNvPicPr>
                  <p:nvPr/>
                </p:nvPicPr>
                <p:blipFill>
                  <a:blip r:embed="rId10" cstate="print"/>
                  <a:srcRect/>
                  <a:stretch>
                    <a:fillRect/>
                  </a:stretch>
                </p:blipFill>
                <p:spPr bwMode="auto">
                  <a:xfrm>
                    <a:off x="6331744" y="5118100"/>
                    <a:ext cx="598487" cy="598487"/>
                  </a:xfrm>
                  <a:prstGeom prst="rect">
                    <a:avLst/>
                  </a:prstGeom>
                  <a:grpFill/>
                  <a:ln w="9525">
                    <a:noFill/>
                    <a:miter lim="800000"/>
                    <a:headEnd/>
                    <a:tailEnd/>
                  </a:ln>
                </p:spPr>
              </p:pic>
            </p:grpSp>
            <p:grpSp>
              <p:nvGrpSpPr>
                <p:cNvPr id="100" name="Group 81"/>
                <p:cNvGrpSpPr>
                  <a:grpSpLocks/>
                </p:cNvGrpSpPr>
                <p:nvPr/>
              </p:nvGrpSpPr>
              <p:grpSpPr bwMode="auto">
                <a:xfrm>
                  <a:off x="8316416" y="1556792"/>
                  <a:ext cx="651520" cy="724642"/>
                  <a:chOff x="743530" y="1735406"/>
                  <a:chExt cx="1626838" cy="1809813"/>
                </a:xfrm>
                <a:grpFill/>
              </p:grpSpPr>
              <p:pic>
                <p:nvPicPr>
                  <p:cNvPr id="178" name="Picture 43" descr="earth.png"/>
                  <p:cNvPicPr>
                    <a:picLocks noChangeAspect="1"/>
                  </p:cNvPicPr>
                  <p:nvPr/>
                </p:nvPicPr>
                <p:blipFill>
                  <a:blip r:embed="rId11" cstate="print"/>
                  <a:srcRect/>
                  <a:stretch>
                    <a:fillRect/>
                  </a:stretch>
                </p:blipFill>
                <p:spPr bwMode="auto">
                  <a:xfrm>
                    <a:off x="1164532" y="1735406"/>
                    <a:ext cx="1137351" cy="1137351"/>
                  </a:xfrm>
                  <a:prstGeom prst="rect">
                    <a:avLst/>
                  </a:prstGeom>
                  <a:grpFill/>
                  <a:ln w="9525">
                    <a:noFill/>
                    <a:miter lim="800000"/>
                    <a:headEnd/>
                    <a:tailEnd/>
                  </a:ln>
                </p:spPr>
              </p:pic>
              <p:pic>
                <p:nvPicPr>
                  <p:cNvPr id="179" name="Picture 68" descr="contract.png"/>
                  <p:cNvPicPr>
                    <a:picLocks noChangeAspect="1"/>
                  </p:cNvPicPr>
                  <p:nvPr/>
                </p:nvPicPr>
                <p:blipFill>
                  <a:blip r:embed="rId12" cstate="print"/>
                  <a:srcRect/>
                  <a:stretch>
                    <a:fillRect/>
                  </a:stretch>
                </p:blipFill>
                <p:spPr bwMode="auto">
                  <a:xfrm>
                    <a:off x="743530" y="1865764"/>
                    <a:ext cx="762000" cy="762000"/>
                  </a:xfrm>
                  <a:prstGeom prst="rect">
                    <a:avLst/>
                  </a:prstGeom>
                  <a:grpFill/>
                  <a:ln w="9525">
                    <a:noFill/>
                    <a:miter lim="800000"/>
                    <a:headEnd/>
                    <a:tailEnd/>
                  </a:ln>
                </p:spPr>
              </p:pic>
              <p:pic>
                <p:nvPicPr>
                  <p:cNvPr id="181" name="Picture 70" descr="book_blue_open2.png"/>
                  <p:cNvPicPr>
                    <a:picLocks noChangeAspect="1"/>
                  </p:cNvPicPr>
                  <p:nvPr/>
                </p:nvPicPr>
                <p:blipFill>
                  <a:blip r:embed="rId13" cstate="print"/>
                  <a:srcRect/>
                  <a:stretch>
                    <a:fillRect/>
                  </a:stretch>
                </p:blipFill>
                <p:spPr bwMode="auto">
                  <a:xfrm flipH="1">
                    <a:off x="1505530" y="2470768"/>
                    <a:ext cx="864838" cy="864838"/>
                  </a:xfrm>
                  <a:prstGeom prst="rect">
                    <a:avLst/>
                  </a:prstGeom>
                  <a:grpFill/>
                  <a:ln w="9525">
                    <a:noFill/>
                    <a:miter lim="800000"/>
                    <a:headEnd/>
                    <a:tailEnd/>
                  </a:ln>
                </p:spPr>
              </p:pic>
              <p:pic>
                <p:nvPicPr>
                  <p:cNvPr id="182" name="Picture 71" descr="folder3_document.png"/>
                  <p:cNvPicPr>
                    <a:picLocks noChangeAspect="1"/>
                  </p:cNvPicPr>
                  <p:nvPr/>
                </p:nvPicPr>
                <p:blipFill>
                  <a:blip r:embed="rId14" cstate="print"/>
                  <a:srcRect/>
                  <a:stretch>
                    <a:fillRect/>
                  </a:stretch>
                </p:blipFill>
                <p:spPr bwMode="auto">
                  <a:xfrm>
                    <a:off x="743530" y="2446166"/>
                    <a:ext cx="636238" cy="636238"/>
                  </a:xfrm>
                  <a:prstGeom prst="rect">
                    <a:avLst/>
                  </a:prstGeom>
                  <a:grpFill/>
                  <a:ln w="9525">
                    <a:noFill/>
                    <a:miter lim="800000"/>
                    <a:headEnd/>
                    <a:tailEnd/>
                  </a:ln>
                </p:spPr>
              </p:pic>
              <p:pic>
                <p:nvPicPr>
                  <p:cNvPr id="180" name="Picture 69" descr="businesspeople2.png"/>
                  <p:cNvPicPr>
                    <a:picLocks noChangeAspect="1"/>
                  </p:cNvPicPr>
                  <p:nvPr/>
                </p:nvPicPr>
                <p:blipFill>
                  <a:blip r:embed="rId15" cstate="print"/>
                  <a:srcRect/>
                  <a:stretch>
                    <a:fillRect/>
                  </a:stretch>
                </p:blipFill>
                <p:spPr bwMode="auto">
                  <a:xfrm>
                    <a:off x="1292755" y="2500643"/>
                    <a:ext cx="1044575" cy="1044576"/>
                  </a:xfrm>
                  <a:prstGeom prst="rect">
                    <a:avLst/>
                  </a:prstGeom>
                  <a:grpFill/>
                  <a:ln w="9525">
                    <a:noFill/>
                    <a:miter lim="800000"/>
                    <a:headEnd/>
                    <a:tailEnd/>
                  </a:ln>
                </p:spPr>
              </p:pic>
            </p:grpSp>
            <p:pic>
              <p:nvPicPr>
                <p:cNvPr id="170" name="Picture 232"/>
                <p:cNvPicPr>
                  <a:picLocks noChangeAspect="1" noChangeArrowheads="1"/>
                </p:cNvPicPr>
                <p:nvPr/>
              </p:nvPicPr>
              <p:blipFill>
                <a:blip r:embed="rId16" cstate="print"/>
                <a:srcRect/>
                <a:stretch>
                  <a:fillRect/>
                </a:stretch>
              </p:blipFill>
              <p:spPr bwMode="auto">
                <a:xfrm>
                  <a:off x="8244408" y="2708920"/>
                  <a:ext cx="741214" cy="1007716"/>
                </a:xfrm>
                <a:prstGeom prst="rect">
                  <a:avLst/>
                </a:prstGeom>
                <a:grpFill/>
              </p:spPr>
            </p:pic>
          </p:grpSp>
          <p:pic>
            <p:nvPicPr>
              <p:cNvPr id="157" name="Picture 5"/>
              <p:cNvPicPr>
                <a:picLocks noChangeAspect="1" noChangeArrowheads="1"/>
              </p:cNvPicPr>
              <p:nvPr/>
            </p:nvPicPr>
            <p:blipFill>
              <a:blip r:embed="rId17" cstate="print">
                <a:clrChange>
                  <a:clrFrom>
                    <a:srgbClr val="FFFFFF"/>
                  </a:clrFrom>
                  <a:clrTo>
                    <a:srgbClr val="FFFFFF">
                      <a:alpha val="0"/>
                    </a:srgbClr>
                  </a:clrTo>
                </a:clrChange>
              </a:blip>
              <a:srcRect l="18248" r="22800"/>
              <a:stretch>
                <a:fillRect/>
              </a:stretch>
            </p:blipFill>
            <p:spPr bwMode="auto">
              <a:xfrm>
                <a:off x="7727657" y="3913945"/>
                <a:ext cx="360040" cy="610738"/>
              </a:xfrm>
              <a:prstGeom prst="rect">
                <a:avLst/>
              </a:prstGeom>
              <a:grpFill/>
              <a:ln w="9525">
                <a:noFill/>
                <a:miter lim="800000"/>
                <a:headEnd/>
                <a:tailEnd/>
              </a:ln>
            </p:spPr>
          </p:pic>
        </p:grpSp>
        <p:grpSp>
          <p:nvGrpSpPr>
            <p:cNvPr id="200" name="199 Grupo"/>
            <p:cNvGrpSpPr/>
            <p:nvPr/>
          </p:nvGrpSpPr>
          <p:grpSpPr>
            <a:xfrm>
              <a:off x="6876256" y="5229200"/>
              <a:ext cx="864096" cy="936104"/>
              <a:chOff x="3491880" y="1628800"/>
              <a:chExt cx="864096" cy="936104"/>
            </a:xfrm>
            <a:grpFill/>
          </p:grpSpPr>
          <p:grpSp>
            <p:nvGrpSpPr>
              <p:cNvPr id="201" name="156 Grupo"/>
              <p:cNvGrpSpPr/>
              <p:nvPr/>
            </p:nvGrpSpPr>
            <p:grpSpPr>
              <a:xfrm>
                <a:off x="3549626" y="1628800"/>
                <a:ext cx="806350" cy="792088"/>
                <a:chOff x="2829546" y="5077743"/>
                <a:chExt cx="806350" cy="792088"/>
              </a:xfrm>
              <a:grpFill/>
            </p:grpSpPr>
            <p:pic>
              <p:nvPicPr>
                <p:cNvPr id="206" name="Picture 69" descr="cabinet_open.png"/>
                <p:cNvPicPr>
                  <a:picLocks noChangeAspect="1"/>
                </p:cNvPicPr>
                <p:nvPr/>
              </p:nvPicPr>
              <p:blipFill>
                <a:blip r:embed="rId18" cstate="print"/>
                <a:srcRect/>
                <a:stretch>
                  <a:fillRect/>
                </a:stretch>
              </p:blipFill>
              <p:spPr bwMode="auto">
                <a:xfrm>
                  <a:off x="2829546" y="5077743"/>
                  <a:ext cx="662334" cy="662334"/>
                </a:xfrm>
                <a:prstGeom prst="rect">
                  <a:avLst/>
                </a:prstGeom>
                <a:grpFill/>
                <a:ln w="9525">
                  <a:noFill/>
                  <a:miter lim="800000"/>
                  <a:headEnd/>
                  <a:tailEnd/>
                </a:ln>
              </p:spPr>
            </p:pic>
            <p:pic>
              <p:nvPicPr>
                <p:cNvPr id="207" name="Picture 68" descr="folders.png"/>
                <p:cNvPicPr>
                  <a:picLocks noChangeAspect="1"/>
                </p:cNvPicPr>
                <p:nvPr/>
              </p:nvPicPr>
              <p:blipFill>
                <a:blip r:embed="rId19" cstate="print"/>
                <a:srcRect/>
                <a:stretch>
                  <a:fillRect/>
                </a:stretch>
              </p:blipFill>
              <p:spPr bwMode="auto">
                <a:xfrm>
                  <a:off x="3131220" y="5365155"/>
                  <a:ext cx="504676" cy="504676"/>
                </a:xfrm>
                <a:prstGeom prst="rect">
                  <a:avLst/>
                </a:prstGeom>
                <a:grpFill/>
                <a:ln w="9525">
                  <a:noFill/>
                  <a:miter lim="800000"/>
                  <a:headEnd/>
                  <a:tailEnd/>
                </a:ln>
              </p:spPr>
            </p:pic>
          </p:grpSp>
          <p:pic>
            <p:nvPicPr>
              <p:cNvPr id="202" name="Picture 21" descr="DOC_CHART.png"/>
              <p:cNvPicPr>
                <a:picLocks noChangeAspect="1"/>
              </p:cNvPicPr>
              <p:nvPr/>
            </p:nvPicPr>
            <p:blipFill>
              <a:blip r:embed="rId20" cstate="print"/>
              <a:srcRect/>
              <a:stretch>
                <a:fillRect/>
              </a:stretch>
            </p:blipFill>
            <p:spPr bwMode="auto">
              <a:xfrm>
                <a:off x="3635896" y="2132856"/>
                <a:ext cx="228222" cy="288032"/>
              </a:xfrm>
              <a:prstGeom prst="rect">
                <a:avLst/>
              </a:prstGeom>
              <a:grpFill/>
              <a:ln w="9525">
                <a:noFill/>
                <a:miter lim="800000"/>
                <a:headEnd/>
                <a:tailEnd/>
              </a:ln>
            </p:spPr>
          </p:pic>
          <p:pic>
            <p:nvPicPr>
              <p:cNvPr id="203" name="Picture 17" descr="DOC_WORD.png"/>
              <p:cNvPicPr>
                <a:picLocks noChangeAspect="1"/>
              </p:cNvPicPr>
              <p:nvPr/>
            </p:nvPicPr>
            <p:blipFill>
              <a:blip r:embed="rId21" cstate="print"/>
              <a:srcRect/>
              <a:stretch>
                <a:fillRect/>
              </a:stretch>
            </p:blipFill>
            <p:spPr bwMode="auto">
              <a:xfrm>
                <a:off x="3851920" y="2204864"/>
                <a:ext cx="228222" cy="288032"/>
              </a:xfrm>
              <a:prstGeom prst="rect">
                <a:avLst/>
              </a:prstGeom>
              <a:grpFill/>
              <a:ln w="9525">
                <a:noFill/>
                <a:miter lim="800000"/>
                <a:headEnd/>
                <a:tailEnd/>
              </a:ln>
            </p:spPr>
          </p:pic>
          <p:pic>
            <p:nvPicPr>
              <p:cNvPr id="204" name="Picture 22" descr="DOC-PHOTO.png"/>
              <p:cNvPicPr>
                <a:picLocks noChangeAspect="1"/>
              </p:cNvPicPr>
              <p:nvPr/>
            </p:nvPicPr>
            <p:blipFill>
              <a:blip r:embed="rId22" cstate="print"/>
              <a:srcRect/>
              <a:stretch>
                <a:fillRect/>
              </a:stretch>
            </p:blipFill>
            <p:spPr bwMode="auto">
              <a:xfrm>
                <a:off x="3491880" y="2276872"/>
                <a:ext cx="226454" cy="288032"/>
              </a:xfrm>
              <a:prstGeom prst="rect">
                <a:avLst/>
              </a:prstGeom>
              <a:grpFill/>
              <a:ln w="9525">
                <a:noFill/>
                <a:miter lim="800000"/>
                <a:headEnd/>
                <a:tailEnd/>
              </a:ln>
            </p:spPr>
          </p:pic>
          <p:pic>
            <p:nvPicPr>
              <p:cNvPr id="205" name="Picture 16" descr="DOC_PPT.png"/>
              <p:cNvPicPr>
                <a:picLocks noChangeAspect="1"/>
              </p:cNvPicPr>
              <p:nvPr/>
            </p:nvPicPr>
            <p:blipFill>
              <a:blip r:embed="rId23" cstate="print"/>
              <a:srcRect/>
              <a:stretch>
                <a:fillRect/>
              </a:stretch>
            </p:blipFill>
            <p:spPr bwMode="auto">
              <a:xfrm>
                <a:off x="3923927" y="2276872"/>
                <a:ext cx="228222" cy="288032"/>
              </a:xfrm>
              <a:prstGeom prst="rect">
                <a:avLst/>
              </a:prstGeom>
              <a:grpFill/>
              <a:ln w="9525">
                <a:noFill/>
                <a:miter lim="800000"/>
                <a:headEnd/>
                <a:tailEnd/>
              </a:ln>
            </p:spPr>
          </p:pic>
        </p:grpSp>
      </p:grpSp>
      <p:grpSp>
        <p:nvGrpSpPr>
          <p:cNvPr id="142" name="141 Grupo"/>
          <p:cNvGrpSpPr/>
          <p:nvPr/>
        </p:nvGrpSpPr>
        <p:grpSpPr>
          <a:xfrm>
            <a:off x="3254648" y="3242549"/>
            <a:ext cx="1338182" cy="2390933"/>
            <a:chOff x="4899731" y="3846379"/>
            <a:chExt cx="1338182" cy="2390933"/>
          </a:xfrm>
        </p:grpSpPr>
        <p:grpSp>
          <p:nvGrpSpPr>
            <p:cNvPr id="16" name="Group 175"/>
            <p:cNvGrpSpPr>
              <a:grpSpLocks/>
            </p:cNvGrpSpPr>
            <p:nvPr/>
          </p:nvGrpSpPr>
          <p:grpSpPr bwMode="auto">
            <a:xfrm>
              <a:off x="4899731" y="4654574"/>
              <a:ext cx="1338182" cy="1582738"/>
              <a:chOff x="4241" y="1570"/>
              <a:chExt cx="700" cy="953"/>
            </a:xfrm>
          </p:grpSpPr>
          <p:pic>
            <p:nvPicPr>
              <p:cNvPr id="107" name="Picture 176" descr="blue 3d disc with glow"/>
              <p:cNvPicPr>
                <a:picLocks noChangeAspect="1" noChangeArrowheads="1"/>
              </p:cNvPicPr>
              <p:nvPr/>
            </p:nvPicPr>
            <p:blipFill>
              <a:blip r:embed="rId24" cstate="print"/>
              <a:srcRect/>
              <a:stretch>
                <a:fillRect/>
              </a:stretch>
            </p:blipFill>
            <p:spPr bwMode="auto">
              <a:xfrm>
                <a:off x="4241" y="2069"/>
                <a:ext cx="676" cy="454"/>
              </a:xfrm>
              <a:prstGeom prst="rect">
                <a:avLst/>
              </a:prstGeom>
              <a:noFill/>
              <a:ln w="9525" algn="ctr">
                <a:noFill/>
                <a:miter lim="800000"/>
                <a:headEnd/>
                <a:tailEnd/>
              </a:ln>
            </p:spPr>
          </p:pic>
          <p:grpSp>
            <p:nvGrpSpPr>
              <p:cNvPr id="17" name="Group 177"/>
              <p:cNvGrpSpPr>
                <a:grpSpLocks/>
              </p:cNvGrpSpPr>
              <p:nvPr/>
            </p:nvGrpSpPr>
            <p:grpSpPr bwMode="auto">
              <a:xfrm>
                <a:off x="4311" y="1570"/>
                <a:ext cx="497" cy="673"/>
                <a:chOff x="1960" y="2736"/>
                <a:chExt cx="788" cy="1212"/>
              </a:xfrm>
            </p:grpSpPr>
            <p:pic>
              <p:nvPicPr>
                <p:cNvPr id="110" name="Picture 178" descr="CX400 Quad facing left"/>
                <p:cNvPicPr>
                  <a:picLocks noChangeAspect="1" noChangeArrowheads="1"/>
                </p:cNvPicPr>
                <p:nvPr/>
              </p:nvPicPr>
              <p:blipFill>
                <a:blip r:embed="rId25" cstate="print"/>
                <a:srcRect/>
                <a:stretch>
                  <a:fillRect/>
                </a:stretch>
              </p:blipFill>
              <p:spPr bwMode="gray">
                <a:xfrm>
                  <a:off x="1960" y="3406"/>
                  <a:ext cx="477" cy="517"/>
                </a:xfrm>
                <a:prstGeom prst="rect">
                  <a:avLst/>
                </a:prstGeom>
                <a:noFill/>
                <a:ln w="9525">
                  <a:noFill/>
                  <a:miter lim="800000"/>
                  <a:headEnd/>
                  <a:tailEnd/>
                </a:ln>
              </p:spPr>
            </p:pic>
            <p:pic>
              <p:nvPicPr>
                <p:cNvPr id="111" name="Picture 179" descr="CX600 left view"/>
                <p:cNvPicPr>
                  <a:picLocks noChangeAspect="1" noChangeArrowheads="1"/>
                </p:cNvPicPr>
                <p:nvPr/>
              </p:nvPicPr>
              <p:blipFill>
                <a:blip r:embed="rId26" cstate="print"/>
                <a:srcRect/>
                <a:stretch>
                  <a:fillRect/>
                </a:stretch>
              </p:blipFill>
              <p:spPr bwMode="gray">
                <a:xfrm>
                  <a:off x="2322" y="2736"/>
                  <a:ext cx="426" cy="1212"/>
                </a:xfrm>
                <a:prstGeom prst="rect">
                  <a:avLst/>
                </a:prstGeom>
                <a:noFill/>
                <a:ln w="9525">
                  <a:noFill/>
                  <a:miter lim="800000"/>
                  <a:headEnd/>
                  <a:tailEnd/>
                </a:ln>
              </p:spPr>
            </p:pic>
          </p:grpSp>
          <p:sp>
            <p:nvSpPr>
              <p:cNvPr id="109" name="Text Box 180"/>
              <p:cNvSpPr txBox="1">
                <a:spLocks noChangeArrowheads="1"/>
              </p:cNvSpPr>
              <p:nvPr/>
            </p:nvSpPr>
            <p:spPr bwMode="auto">
              <a:xfrm>
                <a:off x="4241" y="2214"/>
                <a:ext cx="700" cy="259"/>
              </a:xfrm>
              <a:prstGeom prst="rect">
                <a:avLst/>
              </a:prstGeom>
              <a:noFill/>
              <a:ln w="9525" algn="ctr">
                <a:noFill/>
                <a:miter lim="800000"/>
                <a:headEnd/>
                <a:tailEnd/>
              </a:ln>
              <a:effectLst/>
            </p:spPr>
            <p:txBody>
              <a:bodyPr wrap="square">
                <a:spAutoFit/>
              </a:bodyPr>
              <a:lstStyle/>
              <a:p>
                <a:pPr algn="ctr">
                  <a:defRPr/>
                </a:pPr>
                <a:r>
                  <a:rPr lang="es-MX" sz="1100" b="1" dirty="0" smtClean="0">
                    <a:solidFill>
                      <a:schemeClr val="bg1"/>
                    </a:solidFill>
                    <a:effectLst>
                      <a:outerShdw blurRad="38100" dist="38100" dir="2700000" algn="tl">
                        <a:srgbClr val="C0C0C0"/>
                      </a:outerShdw>
                    </a:effectLst>
                  </a:rPr>
                  <a:t>Almacenamiento</a:t>
                </a:r>
              </a:p>
              <a:p>
                <a:pPr algn="ctr">
                  <a:defRPr/>
                </a:pPr>
                <a:r>
                  <a:rPr lang="es-MX" sz="1100" b="1" dirty="0" smtClean="0">
                    <a:solidFill>
                      <a:schemeClr val="bg1"/>
                    </a:solidFill>
                    <a:effectLst>
                      <a:outerShdw blurRad="38100" dist="38100" dir="2700000" algn="tl">
                        <a:srgbClr val="C0C0C0"/>
                      </a:outerShdw>
                    </a:effectLst>
                  </a:rPr>
                  <a:t>Seguro</a:t>
                </a:r>
                <a:endParaRPr lang="es-MX" sz="1100" b="1" dirty="0">
                  <a:solidFill>
                    <a:schemeClr val="bg1"/>
                  </a:solidFill>
                  <a:effectLst>
                    <a:outerShdw blurRad="38100" dist="38100" dir="2700000" algn="tl">
                      <a:srgbClr val="C0C0C0"/>
                    </a:outerShdw>
                  </a:effectLst>
                </a:endParaRPr>
              </a:p>
            </p:txBody>
          </p:sp>
        </p:grpSp>
        <p:sp>
          <p:nvSpPr>
            <p:cNvPr id="136" name="Line 73"/>
            <p:cNvSpPr>
              <a:spLocks noChangeShapeType="1"/>
            </p:cNvSpPr>
            <p:nvPr/>
          </p:nvSpPr>
          <p:spPr bwMode="auto">
            <a:xfrm flipH="1">
              <a:off x="5661848" y="3846379"/>
              <a:ext cx="0" cy="841387"/>
            </a:xfrm>
            <a:prstGeom prst="line">
              <a:avLst/>
            </a:prstGeom>
            <a:noFill/>
            <a:ln w="28575">
              <a:solidFill>
                <a:schemeClr val="tx2">
                  <a:lumMod val="75000"/>
                </a:schemeClr>
              </a:solidFill>
              <a:round/>
              <a:headEnd/>
              <a:tailEnd type="triangle" w="med" len="med"/>
            </a:ln>
            <a:effectLst/>
          </p:spPr>
          <p:txBody>
            <a:bodyPr wrap="none" anchor="ctr"/>
            <a:lstStyle/>
            <a:p>
              <a:endParaRPr lang="es-MX" dirty="0"/>
            </a:p>
          </p:txBody>
        </p:sp>
      </p:grpSp>
      <p:grpSp>
        <p:nvGrpSpPr>
          <p:cNvPr id="176" name="175 Grupo"/>
          <p:cNvGrpSpPr/>
          <p:nvPr/>
        </p:nvGrpSpPr>
        <p:grpSpPr>
          <a:xfrm>
            <a:off x="4797129" y="2526429"/>
            <a:ext cx="1410683" cy="1584176"/>
            <a:chOff x="3419872" y="2708920"/>
            <a:chExt cx="1410683" cy="1584176"/>
          </a:xfrm>
        </p:grpSpPr>
        <p:grpSp>
          <p:nvGrpSpPr>
            <p:cNvPr id="6" name="161 Grupo"/>
            <p:cNvGrpSpPr/>
            <p:nvPr/>
          </p:nvGrpSpPr>
          <p:grpSpPr>
            <a:xfrm>
              <a:off x="3419872" y="2708920"/>
              <a:ext cx="1410683" cy="1036886"/>
              <a:chOff x="3347740" y="3233639"/>
              <a:chExt cx="1410683" cy="1036886"/>
            </a:xfrm>
          </p:grpSpPr>
          <p:pic>
            <p:nvPicPr>
              <p:cNvPr id="216101" name="Picture 37" descr="g_fl-chart">
                <a:hlinkClick r:id="rId27"/>
              </p:cNvPr>
              <p:cNvPicPr>
                <a:picLocks noChangeAspect="1" noChangeArrowheads="1"/>
              </p:cNvPicPr>
              <p:nvPr/>
            </p:nvPicPr>
            <p:blipFill>
              <a:blip r:embed="rId28" cstate="print"/>
              <a:srcRect r="9091" b="15602"/>
              <a:stretch>
                <a:fillRect/>
              </a:stretch>
            </p:blipFill>
            <p:spPr bwMode="auto">
              <a:xfrm>
                <a:off x="3635772" y="3665687"/>
                <a:ext cx="914400" cy="604838"/>
              </a:xfrm>
              <a:prstGeom prst="rect">
                <a:avLst/>
              </a:prstGeom>
              <a:noFill/>
              <a:ln w="9525">
                <a:solidFill>
                  <a:schemeClr val="tx1"/>
                </a:solidFill>
                <a:miter lim="800000"/>
                <a:headEnd/>
                <a:tailEnd/>
              </a:ln>
            </p:spPr>
          </p:pic>
          <p:sp>
            <p:nvSpPr>
              <p:cNvPr id="216102" name="Rectangle 38"/>
              <p:cNvSpPr>
                <a:spLocks noChangeArrowheads="1"/>
              </p:cNvSpPr>
              <p:nvPr/>
            </p:nvSpPr>
            <p:spPr bwMode="auto">
              <a:xfrm>
                <a:off x="3347740" y="3233639"/>
                <a:ext cx="1410683" cy="424732"/>
              </a:xfrm>
              <a:prstGeom prst="rect">
                <a:avLst/>
              </a:prstGeom>
              <a:noFill/>
              <a:ln w="12700" algn="ctr">
                <a:noFill/>
                <a:miter lim="800000"/>
                <a:headEnd/>
                <a:tailEnd/>
              </a:ln>
              <a:effectLst/>
            </p:spPr>
            <p:txBody>
              <a:bodyPr wrap="square" lIns="0" tIns="0" rIns="0" bIns="0">
                <a:spAutoFit/>
              </a:bodyPr>
              <a:lstStyle/>
              <a:p>
                <a:pPr algn="ctr" eaLnBrk="0" hangingPunct="0">
                  <a:lnSpc>
                    <a:spcPct val="70000"/>
                  </a:lnSpc>
                  <a:spcBef>
                    <a:spcPct val="20000"/>
                  </a:spcBef>
                  <a:buClr>
                    <a:schemeClr val="folHlink"/>
                  </a:buClr>
                  <a:buSzPct val="125000"/>
                </a:pPr>
                <a:r>
                  <a:rPr lang="es-ES" sz="1200" b="1" dirty="0" smtClean="0">
                    <a:solidFill>
                      <a:schemeClr val="tx2">
                        <a:lumMod val="75000"/>
                      </a:schemeClr>
                    </a:solidFill>
                    <a:effectLst>
                      <a:outerShdw blurRad="38100" dist="38100" dir="2700000" algn="tl">
                        <a:srgbClr val="000000">
                          <a:alpha val="43137"/>
                        </a:srgbClr>
                      </a:outerShdw>
                    </a:effectLst>
                    <a:latin typeface="Arial Narrow" pitchFamily="34" charset="0"/>
                  </a:rPr>
                  <a:t>Indicadores de Desempeño </a:t>
                </a:r>
              </a:p>
              <a:p>
                <a:pPr algn="ctr" eaLnBrk="0" hangingPunct="0">
                  <a:lnSpc>
                    <a:spcPct val="70000"/>
                  </a:lnSpc>
                  <a:spcBef>
                    <a:spcPct val="20000"/>
                  </a:spcBef>
                  <a:buClr>
                    <a:schemeClr val="folHlink"/>
                  </a:buClr>
                  <a:buSzPct val="125000"/>
                </a:pPr>
                <a:r>
                  <a:rPr lang="es-ES" sz="1100" b="1" dirty="0" smtClean="0">
                    <a:solidFill>
                      <a:schemeClr val="tx2">
                        <a:lumMod val="75000"/>
                      </a:schemeClr>
                    </a:solidFill>
                    <a:effectLst>
                      <a:outerShdw blurRad="38100" dist="38100" dir="2700000" algn="tl">
                        <a:srgbClr val="000000">
                          <a:alpha val="43137"/>
                        </a:srgbClr>
                      </a:outerShdw>
                    </a:effectLst>
                    <a:latin typeface="Arial Narrow" pitchFamily="34" charset="0"/>
                  </a:rPr>
                  <a:t>(Tableros de Control)</a:t>
                </a:r>
              </a:p>
            </p:txBody>
          </p:sp>
        </p:grpSp>
        <p:pic>
          <p:nvPicPr>
            <p:cNvPr id="174" name="Picture 4"/>
            <p:cNvPicPr>
              <a:picLocks noChangeAspect="1" noChangeArrowheads="1"/>
            </p:cNvPicPr>
            <p:nvPr/>
          </p:nvPicPr>
          <p:blipFill>
            <a:blip r:embed="rId29" cstate="print"/>
            <a:srcRect/>
            <a:stretch>
              <a:fillRect/>
            </a:stretch>
          </p:blipFill>
          <p:spPr bwMode="auto">
            <a:xfrm>
              <a:off x="3770807" y="3645024"/>
              <a:ext cx="996145" cy="648072"/>
            </a:xfrm>
            <a:prstGeom prst="rect">
              <a:avLst/>
            </a:prstGeom>
            <a:noFill/>
            <a:ln w="9525" algn="ctr">
              <a:solidFill>
                <a:schemeClr val="tx1"/>
              </a:solidFill>
              <a:miter lim="800000"/>
              <a:headEnd/>
              <a:tailEnd/>
            </a:ln>
          </p:spPr>
        </p:pic>
      </p:grpSp>
      <p:sp>
        <p:nvSpPr>
          <p:cNvPr id="13" name="Flecha curvada hacia abajo 12"/>
          <p:cNvSpPr/>
          <p:nvPr/>
        </p:nvSpPr>
        <p:spPr>
          <a:xfrm rot="5400000">
            <a:off x="1107327" y="2960435"/>
            <a:ext cx="3680263" cy="88201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nvGrpSpPr>
          <p:cNvPr id="141" name="140 Grupo"/>
          <p:cNvGrpSpPr/>
          <p:nvPr/>
        </p:nvGrpSpPr>
        <p:grpSpPr>
          <a:xfrm flipH="1">
            <a:off x="3380298" y="2613006"/>
            <a:ext cx="857686" cy="921012"/>
            <a:chOff x="6383829" y="2901154"/>
            <a:chExt cx="769466" cy="921012"/>
          </a:xfrm>
        </p:grpSpPr>
        <p:sp>
          <p:nvSpPr>
            <p:cNvPr id="211" name="Line 252"/>
            <p:cNvSpPr>
              <a:spLocks noChangeShapeType="1"/>
            </p:cNvSpPr>
            <p:nvPr/>
          </p:nvSpPr>
          <p:spPr bwMode="auto">
            <a:xfrm flipH="1">
              <a:off x="6824717" y="2901154"/>
              <a:ext cx="328578" cy="368290"/>
            </a:xfrm>
            <a:prstGeom prst="line">
              <a:avLst/>
            </a:prstGeom>
            <a:noFill/>
            <a:ln w="28575">
              <a:solidFill>
                <a:schemeClr val="tx2"/>
              </a:solidFill>
              <a:round/>
              <a:headEnd/>
              <a:tailEnd type="triangle" w="med" len="med"/>
            </a:ln>
            <a:effectLst/>
          </p:spPr>
          <p:txBody>
            <a:bodyPr wrap="none" anchor="ctr"/>
            <a:lstStyle/>
            <a:p>
              <a:endParaRPr lang="es-MX"/>
            </a:p>
          </p:txBody>
        </p:sp>
        <p:pic>
          <p:nvPicPr>
            <p:cNvPr id="210" name="Picture 15" descr="DOC_PDF.png"/>
            <p:cNvPicPr>
              <a:picLocks noChangeAspect="1"/>
            </p:cNvPicPr>
            <p:nvPr/>
          </p:nvPicPr>
          <p:blipFill>
            <a:blip r:embed="rId30" cstate="print"/>
            <a:srcRect/>
            <a:stretch>
              <a:fillRect/>
            </a:stretch>
          </p:blipFill>
          <p:spPr bwMode="auto">
            <a:xfrm flipH="1">
              <a:off x="6383829" y="3306192"/>
              <a:ext cx="448211" cy="515974"/>
            </a:xfrm>
            <a:prstGeom prst="rect">
              <a:avLst/>
            </a:prstGeom>
            <a:noFill/>
            <a:ln w="9525">
              <a:noFill/>
              <a:miter lim="800000"/>
              <a:headEnd/>
              <a:tailEnd/>
            </a:ln>
          </p:spPr>
        </p:pic>
      </p:grpSp>
      <p:pic>
        <p:nvPicPr>
          <p:cNvPr id="159" name="Picture 48" descr="DOC_WORD.png"/>
          <p:cNvPicPr>
            <a:picLocks noChangeAspect="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2607464" y="1860648"/>
            <a:ext cx="432160" cy="54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118 Grupo"/>
          <p:cNvGrpSpPr/>
          <p:nvPr/>
        </p:nvGrpSpPr>
        <p:grpSpPr>
          <a:xfrm>
            <a:off x="2886945" y="2222748"/>
            <a:ext cx="1611979" cy="582364"/>
            <a:chOff x="2089077" y="5294908"/>
            <a:chExt cx="1611979" cy="582364"/>
          </a:xfrm>
        </p:grpSpPr>
        <p:pic>
          <p:nvPicPr>
            <p:cNvPr id="82950" name="Picture 6"/>
            <p:cNvPicPr>
              <a:picLocks noChangeAspect="1" noChangeArrowheads="1"/>
            </p:cNvPicPr>
            <p:nvPr/>
          </p:nvPicPr>
          <p:blipFill>
            <a:blip r:embed="rId32" cstate="print"/>
            <a:srcRect/>
            <a:stretch>
              <a:fillRect/>
            </a:stretch>
          </p:blipFill>
          <p:spPr bwMode="auto">
            <a:xfrm flipH="1">
              <a:off x="2089077" y="5294908"/>
              <a:ext cx="585888" cy="582364"/>
            </a:xfrm>
            <a:prstGeom prst="rect">
              <a:avLst/>
            </a:prstGeom>
            <a:noFill/>
            <a:ln w="9525">
              <a:noFill/>
              <a:miter lim="800000"/>
              <a:headEnd/>
              <a:tailEnd/>
            </a:ln>
          </p:spPr>
        </p:pic>
        <p:sp>
          <p:nvSpPr>
            <p:cNvPr id="118" name="Rectangle 38"/>
            <p:cNvSpPr>
              <a:spLocks noChangeArrowheads="1"/>
            </p:cNvSpPr>
            <p:nvPr/>
          </p:nvSpPr>
          <p:spPr bwMode="auto">
            <a:xfrm>
              <a:off x="2766020" y="5537290"/>
              <a:ext cx="935036" cy="258532"/>
            </a:xfrm>
            <a:prstGeom prst="rect">
              <a:avLst/>
            </a:prstGeom>
            <a:noFill/>
            <a:ln w="12700" algn="ctr">
              <a:noFill/>
              <a:miter lim="800000"/>
              <a:headEnd/>
              <a:tailEnd/>
            </a:ln>
            <a:effectLst/>
          </p:spPr>
          <p:txBody>
            <a:bodyPr wrap="square" lIns="0" tIns="0" rIns="0" bIns="0">
              <a:spAutoFit/>
            </a:bodyPr>
            <a:lstStyle/>
            <a:p>
              <a:pPr algn="ctr" eaLnBrk="0" hangingPunct="0">
                <a:lnSpc>
                  <a:spcPct val="70000"/>
                </a:lnSpc>
                <a:spcBef>
                  <a:spcPct val="20000"/>
                </a:spcBef>
                <a:buClr>
                  <a:schemeClr val="folHlink"/>
                </a:buClr>
                <a:buSzPct val="125000"/>
              </a:pPr>
              <a:r>
                <a:rPr lang="es-ES" sz="1200" b="1" dirty="0" smtClean="0">
                  <a:solidFill>
                    <a:schemeClr val="tx2">
                      <a:lumMod val="75000"/>
                    </a:schemeClr>
                  </a:solidFill>
                  <a:effectLst>
                    <a:outerShdw blurRad="38100" dist="38100" dir="2700000" algn="tl">
                      <a:srgbClr val="000000">
                        <a:alpha val="43137"/>
                      </a:srgbClr>
                    </a:outerShdw>
                  </a:effectLst>
                  <a:latin typeface="Arial Narrow" pitchFamily="34" charset="0"/>
                </a:rPr>
                <a:t>HCUE – HL7 CDA R2</a:t>
              </a:r>
              <a:endParaRPr lang="es-ES" sz="1200" b="1" dirty="0">
                <a:solidFill>
                  <a:schemeClr val="tx2">
                    <a:lumMod val="75000"/>
                  </a:schemeClr>
                </a:solidFill>
                <a:effectLst>
                  <a:outerShdw blurRad="38100" dist="38100" dir="2700000" algn="tl">
                    <a:srgbClr val="000000">
                      <a:alpha val="43137"/>
                    </a:srgbClr>
                  </a:outerShdw>
                </a:effectLst>
                <a:latin typeface="Arial Narrow" pitchFamily="34" charset="0"/>
              </a:endParaRPr>
            </a:p>
          </p:txBody>
        </p:sp>
      </p:grpSp>
      <p:pic>
        <p:nvPicPr>
          <p:cNvPr id="162" name="Picture 31" descr="Approve.png"/>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3737544" y="2955326"/>
            <a:ext cx="629050" cy="60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9" name="208 Grupo"/>
          <p:cNvGrpSpPr/>
          <p:nvPr/>
        </p:nvGrpSpPr>
        <p:grpSpPr>
          <a:xfrm>
            <a:off x="215927" y="290345"/>
            <a:ext cx="2376487" cy="2786063"/>
            <a:chOff x="6732588" y="943323"/>
            <a:chExt cx="2376487" cy="2786063"/>
          </a:xfrm>
        </p:grpSpPr>
        <p:grpSp>
          <p:nvGrpSpPr>
            <p:cNvPr id="161" name="160 Grupo"/>
            <p:cNvGrpSpPr/>
            <p:nvPr/>
          </p:nvGrpSpPr>
          <p:grpSpPr>
            <a:xfrm>
              <a:off x="6732588" y="943323"/>
              <a:ext cx="2376487" cy="2786063"/>
              <a:chOff x="6732588" y="943323"/>
              <a:chExt cx="2376487" cy="2786063"/>
            </a:xfrm>
          </p:grpSpPr>
          <p:grpSp>
            <p:nvGrpSpPr>
              <p:cNvPr id="25" name="157 Grupo"/>
              <p:cNvGrpSpPr/>
              <p:nvPr/>
            </p:nvGrpSpPr>
            <p:grpSpPr>
              <a:xfrm>
                <a:off x="6732588" y="943323"/>
                <a:ext cx="2376487" cy="2786063"/>
                <a:chOff x="6732588" y="1102320"/>
                <a:chExt cx="2376487" cy="2786063"/>
              </a:xfrm>
            </p:grpSpPr>
            <p:grpSp>
              <p:nvGrpSpPr>
                <p:cNvPr id="26" name="Group 283"/>
                <p:cNvGrpSpPr>
                  <a:grpSpLocks/>
                </p:cNvGrpSpPr>
                <p:nvPr/>
              </p:nvGrpSpPr>
              <p:grpSpPr bwMode="auto">
                <a:xfrm>
                  <a:off x="6732588" y="1102320"/>
                  <a:ext cx="2376487" cy="2786063"/>
                  <a:chOff x="4241" y="995"/>
                  <a:chExt cx="1497" cy="1755"/>
                </a:xfrm>
              </p:grpSpPr>
              <p:sp>
                <p:nvSpPr>
                  <p:cNvPr id="216068" name="AutoShape 4"/>
                  <p:cNvSpPr>
                    <a:spLocks noChangeArrowheads="1"/>
                  </p:cNvSpPr>
                  <p:nvPr/>
                </p:nvSpPr>
                <p:spPr bwMode="auto">
                  <a:xfrm>
                    <a:off x="4241" y="995"/>
                    <a:ext cx="1497" cy="1755"/>
                  </a:xfrm>
                  <a:prstGeom prst="roundRect">
                    <a:avLst>
                      <a:gd name="adj"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chemeClr val="tx2"/>
                    </a:solidFill>
                    <a:round/>
                    <a:headEnd/>
                    <a:tailEnd/>
                  </a:ln>
                  <a:effectLst/>
                </p:spPr>
                <p:txBody>
                  <a:bodyPr wrap="none" anchor="ctr"/>
                  <a:lstStyle/>
                  <a:p>
                    <a:endParaRPr lang="es-MX" dirty="0"/>
                  </a:p>
                </p:txBody>
              </p:sp>
              <p:sp>
                <p:nvSpPr>
                  <p:cNvPr id="216127" name="Line 63"/>
                  <p:cNvSpPr>
                    <a:spLocks noChangeShapeType="1"/>
                  </p:cNvSpPr>
                  <p:nvPr/>
                </p:nvSpPr>
                <p:spPr bwMode="auto">
                  <a:xfrm flipV="1">
                    <a:off x="5148" y="1616"/>
                    <a:ext cx="136" cy="90"/>
                  </a:xfrm>
                  <a:prstGeom prst="line">
                    <a:avLst/>
                  </a:prstGeom>
                  <a:noFill/>
                  <a:ln w="28575">
                    <a:solidFill>
                      <a:schemeClr val="tx2"/>
                    </a:solidFill>
                    <a:round/>
                    <a:headEnd type="triangle" w="med" len="med"/>
                    <a:tailEnd type="triangle" w="med" len="med"/>
                  </a:ln>
                  <a:effectLst/>
                </p:spPr>
                <p:txBody>
                  <a:bodyPr wrap="none" anchor="ctr"/>
                  <a:lstStyle/>
                  <a:p>
                    <a:endParaRPr lang="es-MX" dirty="0"/>
                  </a:p>
                </p:txBody>
              </p:sp>
              <p:sp>
                <p:nvSpPr>
                  <p:cNvPr id="216215" name="Line 151"/>
                  <p:cNvSpPr>
                    <a:spLocks noChangeShapeType="1"/>
                  </p:cNvSpPr>
                  <p:nvPr/>
                </p:nvSpPr>
                <p:spPr bwMode="auto">
                  <a:xfrm flipH="1" flipV="1">
                    <a:off x="4752" y="1519"/>
                    <a:ext cx="487" cy="1"/>
                  </a:xfrm>
                  <a:prstGeom prst="line">
                    <a:avLst/>
                  </a:prstGeom>
                  <a:noFill/>
                  <a:ln w="28575">
                    <a:solidFill>
                      <a:schemeClr val="tx2"/>
                    </a:solidFill>
                    <a:round/>
                    <a:headEnd type="triangle" w="med" len="med"/>
                    <a:tailEnd type="triangle" w="med" len="med"/>
                  </a:ln>
                  <a:effectLst/>
                </p:spPr>
                <p:txBody>
                  <a:bodyPr wrap="none" anchor="ctr"/>
                  <a:lstStyle/>
                  <a:p>
                    <a:endParaRPr lang="es-MX" dirty="0"/>
                  </a:p>
                </p:txBody>
              </p:sp>
              <p:sp>
                <p:nvSpPr>
                  <p:cNvPr id="216216" name="Line 152"/>
                  <p:cNvSpPr>
                    <a:spLocks noChangeShapeType="1"/>
                  </p:cNvSpPr>
                  <p:nvPr/>
                </p:nvSpPr>
                <p:spPr bwMode="auto">
                  <a:xfrm>
                    <a:off x="4740" y="1616"/>
                    <a:ext cx="135" cy="91"/>
                  </a:xfrm>
                  <a:prstGeom prst="line">
                    <a:avLst/>
                  </a:prstGeom>
                  <a:noFill/>
                  <a:ln w="28575">
                    <a:solidFill>
                      <a:schemeClr val="tx2"/>
                    </a:solidFill>
                    <a:round/>
                    <a:headEnd type="triangle" w="med" len="med"/>
                    <a:tailEnd type="triangle" w="med" len="med"/>
                  </a:ln>
                  <a:effectLst/>
                </p:spPr>
                <p:txBody>
                  <a:bodyPr wrap="none" anchor="ctr"/>
                  <a:lstStyle/>
                  <a:p>
                    <a:endParaRPr lang="es-MX" dirty="0"/>
                  </a:p>
                </p:txBody>
              </p:sp>
              <p:sp>
                <p:nvSpPr>
                  <p:cNvPr id="216312" name="Text Box 248"/>
                  <p:cNvSpPr txBox="1">
                    <a:spLocks noChangeArrowheads="1"/>
                  </p:cNvSpPr>
                  <p:nvPr/>
                </p:nvSpPr>
                <p:spPr bwMode="auto">
                  <a:xfrm>
                    <a:off x="5103" y="1706"/>
                    <a:ext cx="612" cy="233"/>
                  </a:xfrm>
                  <a:prstGeom prst="rect">
                    <a:avLst/>
                  </a:prstGeom>
                  <a:noFill/>
                  <a:ln w="9525">
                    <a:noFill/>
                    <a:miter lim="800000"/>
                    <a:headEnd/>
                    <a:tailEnd/>
                  </a:ln>
                  <a:effectLst/>
                </p:spPr>
                <p:txBody>
                  <a:bodyPr wrap="square" lIns="91429" tIns="45714" rIns="91429" bIns="45714">
                    <a:spAutoFit/>
                  </a:bodyPr>
                  <a:lstStyle/>
                  <a:p>
                    <a:pPr algn="ctr" defTabSz="823913" eaLnBrk="0" hangingPunct="0">
                      <a:lnSpc>
                        <a:spcPct val="75000"/>
                      </a:lnSpc>
                      <a:spcBef>
                        <a:spcPct val="10000"/>
                      </a:spcBef>
                    </a:pPr>
                    <a:r>
                      <a:rPr lang="es-MX" sz="1200" b="1" dirty="0" smtClean="0">
                        <a:solidFill>
                          <a:schemeClr val="tx2"/>
                        </a:solidFill>
                        <a:effectLst>
                          <a:outerShdw blurRad="38100" dist="38100" dir="2700000" algn="tl">
                            <a:srgbClr val="000000">
                              <a:alpha val="43137"/>
                            </a:srgbClr>
                          </a:outerShdw>
                        </a:effectLst>
                      </a:rPr>
                      <a:t>Unidades Admvas.</a:t>
                    </a:r>
                    <a:endParaRPr lang="es-MX" sz="1200" b="1" dirty="0">
                      <a:solidFill>
                        <a:schemeClr val="tx2"/>
                      </a:solidFill>
                      <a:effectLst>
                        <a:outerShdw blurRad="38100" dist="38100" dir="2700000" algn="tl">
                          <a:srgbClr val="000000">
                            <a:alpha val="43137"/>
                          </a:srgbClr>
                        </a:outerShdw>
                      </a:effectLst>
                    </a:endParaRPr>
                  </a:p>
                </p:txBody>
              </p:sp>
            </p:grpSp>
            <p:sp>
              <p:nvSpPr>
                <p:cNvPr id="216309" name="Text Box 245"/>
                <p:cNvSpPr txBox="1">
                  <a:spLocks noChangeArrowheads="1"/>
                </p:cNvSpPr>
                <p:nvPr/>
              </p:nvSpPr>
              <p:spPr bwMode="auto">
                <a:xfrm>
                  <a:off x="6973961" y="2186890"/>
                  <a:ext cx="719932" cy="236848"/>
                </a:xfrm>
                <a:prstGeom prst="rect">
                  <a:avLst/>
                </a:prstGeom>
                <a:noFill/>
                <a:ln w="9525">
                  <a:noFill/>
                  <a:miter lim="800000"/>
                  <a:headEnd/>
                  <a:tailEnd/>
                </a:ln>
                <a:effectLst/>
              </p:spPr>
              <p:txBody>
                <a:bodyPr wrap="square" lIns="91429" tIns="45714" rIns="91429" bIns="45714">
                  <a:spAutoFit/>
                </a:bodyPr>
                <a:lstStyle/>
                <a:p>
                  <a:pPr algn="ctr" defTabSz="823913" eaLnBrk="0" hangingPunct="0">
                    <a:lnSpc>
                      <a:spcPct val="75000"/>
                    </a:lnSpc>
                    <a:spcBef>
                      <a:spcPct val="10000"/>
                    </a:spcBef>
                  </a:pPr>
                  <a:r>
                    <a:rPr lang="es-MX" sz="1200" b="1" dirty="0" smtClean="0">
                      <a:solidFill>
                        <a:schemeClr val="tx2"/>
                      </a:solidFill>
                      <a:effectLst>
                        <a:outerShdw blurRad="38100" dist="38100" dir="2700000" algn="tl">
                          <a:srgbClr val="000000">
                            <a:alpha val="43137"/>
                          </a:srgbClr>
                        </a:outerShdw>
                      </a:effectLst>
                    </a:rPr>
                    <a:t>IPS</a:t>
                  </a:r>
                  <a:endParaRPr lang="es-MX" sz="1200" b="1" dirty="0">
                    <a:solidFill>
                      <a:schemeClr val="tx2"/>
                    </a:solidFill>
                    <a:effectLst>
                      <a:outerShdw blurRad="38100" dist="38100" dir="2700000" algn="tl">
                        <a:srgbClr val="000000">
                          <a:alpha val="43137"/>
                        </a:srgbClr>
                      </a:outerShdw>
                    </a:effectLst>
                  </a:endParaRPr>
                </a:p>
              </p:txBody>
            </p:sp>
            <p:grpSp>
              <p:nvGrpSpPr>
                <p:cNvPr id="27" name="Group 276"/>
                <p:cNvGrpSpPr>
                  <a:grpSpLocks/>
                </p:cNvGrpSpPr>
                <p:nvPr/>
              </p:nvGrpSpPr>
              <p:grpSpPr bwMode="auto">
                <a:xfrm>
                  <a:off x="7451731" y="2591395"/>
                  <a:ext cx="722313" cy="276225"/>
                  <a:chOff x="4694" y="1933"/>
                  <a:chExt cx="455" cy="174"/>
                </a:xfrm>
              </p:grpSpPr>
              <p:sp>
                <p:nvSpPr>
                  <p:cNvPr id="216285" name="Line 221"/>
                  <p:cNvSpPr>
                    <a:spLocks noChangeShapeType="1"/>
                  </p:cNvSpPr>
                  <p:nvPr/>
                </p:nvSpPr>
                <p:spPr bwMode="auto">
                  <a:xfrm flipH="1" flipV="1">
                    <a:off x="5012" y="1933"/>
                    <a:ext cx="137" cy="137"/>
                  </a:xfrm>
                  <a:prstGeom prst="line">
                    <a:avLst/>
                  </a:prstGeom>
                  <a:noFill/>
                  <a:ln w="28575">
                    <a:solidFill>
                      <a:schemeClr val="tx2"/>
                    </a:solidFill>
                    <a:round/>
                    <a:headEnd type="triangle" w="med" len="med"/>
                    <a:tailEnd type="triangle" w="med" len="med"/>
                  </a:ln>
                  <a:effectLst/>
                </p:spPr>
                <p:txBody>
                  <a:bodyPr wrap="none" anchor="ctr"/>
                  <a:lstStyle/>
                  <a:p>
                    <a:endParaRPr lang="es-MX"/>
                  </a:p>
                </p:txBody>
              </p:sp>
              <p:sp>
                <p:nvSpPr>
                  <p:cNvPr id="216286" name="Line 222"/>
                  <p:cNvSpPr>
                    <a:spLocks noChangeShapeType="1"/>
                  </p:cNvSpPr>
                  <p:nvPr/>
                </p:nvSpPr>
                <p:spPr bwMode="auto">
                  <a:xfrm flipV="1">
                    <a:off x="4694" y="1962"/>
                    <a:ext cx="182" cy="145"/>
                  </a:xfrm>
                  <a:prstGeom prst="line">
                    <a:avLst/>
                  </a:prstGeom>
                  <a:noFill/>
                  <a:ln w="28575">
                    <a:solidFill>
                      <a:schemeClr val="tx2"/>
                    </a:solidFill>
                    <a:round/>
                    <a:headEnd type="triangle" w="med" len="med"/>
                    <a:tailEnd type="triangle" w="med" len="med"/>
                  </a:ln>
                  <a:effectLst/>
                </p:spPr>
                <p:txBody>
                  <a:bodyPr wrap="none" anchor="ctr"/>
                  <a:lstStyle/>
                  <a:p>
                    <a:endParaRPr lang="es-MX"/>
                  </a:p>
                </p:txBody>
              </p:sp>
            </p:grpSp>
            <p:grpSp>
              <p:nvGrpSpPr>
                <p:cNvPr id="28" name="Group 62"/>
                <p:cNvGrpSpPr>
                  <a:grpSpLocks/>
                </p:cNvGrpSpPr>
                <p:nvPr/>
              </p:nvGrpSpPr>
              <p:grpSpPr bwMode="auto">
                <a:xfrm>
                  <a:off x="6804248" y="1556792"/>
                  <a:ext cx="809080" cy="577152"/>
                  <a:chOff x="5186990" y="4267200"/>
                  <a:chExt cx="2025817" cy="1449387"/>
                </a:xfrm>
              </p:grpSpPr>
              <p:pic>
                <p:nvPicPr>
                  <p:cNvPr id="121" name="Picture 63" descr="calendar_7.png"/>
                  <p:cNvPicPr>
                    <a:picLocks noChangeAspect="1"/>
                  </p:cNvPicPr>
                  <p:nvPr/>
                </p:nvPicPr>
                <p:blipFill>
                  <a:blip r:embed="rId8" cstate="print"/>
                  <a:srcRect/>
                  <a:stretch>
                    <a:fillRect/>
                  </a:stretch>
                </p:blipFill>
                <p:spPr bwMode="auto">
                  <a:xfrm>
                    <a:off x="5997095" y="4267200"/>
                    <a:ext cx="1215712" cy="1215712"/>
                  </a:xfrm>
                  <a:prstGeom prst="rect">
                    <a:avLst/>
                  </a:prstGeom>
                  <a:noFill/>
                  <a:ln w="9525">
                    <a:noFill/>
                    <a:miter lim="800000"/>
                    <a:headEnd/>
                    <a:tailEnd/>
                  </a:ln>
                </p:spPr>
              </p:pic>
              <p:pic>
                <p:nvPicPr>
                  <p:cNvPr id="122" name="Picture 64" descr="monitor.png"/>
                  <p:cNvPicPr>
                    <a:picLocks noChangeAspect="1"/>
                  </p:cNvPicPr>
                  <p:nvPr/>
                </p:nvPicPr>
                <p:blipFill>
                  <a:blip r:embed="rId9" cstate="print"/>
                  <a:srcRect/>
                  <a:stretch>
                    <a:fillRect/>
                  </a:stretch>
                </p:blipFill>
                <p:spPr bwMode="auto">
                  <a:xfrm flipH="1">
                    <a:off x="5186990" y="4434202"/>
                    <a:ext cx="1061409" cy="1061409"/>
                  </a:xfrm>
                  <a:prstGeom prst="rect">
                    <a:avLst/>
                  </a:prstGeom>
                  <a:noFill/>
                  <a:ln w="9525">
                    <a:noFill/>
                    <a:miter lim="800000"/>
                    <a:headEnd/>
                    <a:tailEnd/>
                  </a:ln>
                </p:spPr>
              </p:pic>
              <p:pic>
                <p:nvPicPr>
                  <p:cNvPr id="124" name="Picture 66" descr="note_ok.png"/>
                  <p:cNvPicPr>
                    <a:picLocks noChangeAspect="1"/>
                  </p:cNvPicPr>
                  <p:nvPr/>
                </p:nvPicPr>
                <p:blipFill>
                  <a:blip r:embed="rId10" cstate="print"/>
                  <a:srcRect/>
                  <a:stretch>
                    <a:fillRect/>
                  </a:stretch>
                </p:blipFill>
                <p:spPr bwMode="auto">
                  <a:xfrm>
                    <a:off x="6331744" y="5118100"/>
                    <a:ext cx="598487" cy="598487"/>
                  </a:xfrm>
                  <a:prstGeom prst="rect">
                    <a:avLst/>
                  </a:prstGeom>
                  <a:noFill/>
                  <a:ln w="9525">
                    <a:noFill/>
                    <a:miter lim="800000"/>
                    <a:headEnd/>
                    <a:tailEnd/>
                  </a:ln>
                </p:spPr>
              </p:pic>
            </p:grpSp>
            <p:grpSp>
              <p:nvGrpSpPr>
                <p:cNvPr id="29" name="Group 81"/>
                <p:cNvGrpSpPr>
                  <a:grpSpLocks/>
                </p:cNvGrpSpPr>
                <p:nvPr/>
              </p:nvGrpSpPr>
              <p:grpSpPr bwMode="auto">
                <a:xfrm>
                  <a:off x="8316416" y="1556792"/>
                  <a:ext cx="651520" cy="640714"/>
                  <a:chOff x="743530" y="1735406"/>
                  <a:chExt cx="1626838" cy="1600200"/>
                </a:xfrm>
              </p:grpSpPr>
              <p:pic>
                <p:nvPicPr>
                  <p:cNvPr id="126" name="Picture 43" descr="earth.png"/>
                  <p:cNvPicPr>
                    <a:picLocks noChangeAspect="1"/>
                  </p:cNvPicPr>
                  <p:nvPr/>
                </p:nvPicPr>
                <p:blipFill>
                  <a:blip r:embed="rId11" cstate="print"/>
                  <a:srcRect/>
                  <a:stretch>
                    <a:fillRect/>
                  </a:stretch>
                </p:blipFill>
                <p:spPr bwMode="auto">
                  <a:xfrm>
                    <a:off x="1164532" y="1735406"/>
                    <a:ext cx="1137351" cy="1137351"/>
                  </a:xfrm>
                  <a:prstGeom prst="rect">
                    <a:avLst/>
                  </a:prstGeom>
                  <a:noFill/>
                  <a:ln w="9525">
                    <a:noFill/>
                    <a:miter lim="800000"/>
                    <a:headEnd/>
                    <a:tailEnd/>
                  </a:ln>
                </p:spPr>
              </p:pic>
              <p:pic>
                <p:nvPicPr>
                  <p:cNvPr id="127" name="Picture 68" descr="contract.png"/>
                  <p:cNvPicPr>
                    <a:picLocks noChangeAspect="1"/>
                  </p:cNvPicPr>
                  <p:nvPr/>
                </p:nvPicPr>
                <p:blipFill>
                  <a:blip r:embed="rId12" cstate="print"/>
                  <a:srcRect/>
                  <a:stretch>
                    <a:fillRect/>
                  </a:stretch>
                </p:blipFill>
                <p:spPr bwMode="auto">
                  <a:xfrm>
                    <a:off x="743530" y="1865764"/>
                    <a:ext cx="762000" cy="762000"/>
                  </a:xfrm>
                  <a:prstGeom prst="rect">
                    <a:avLst/>
                  </a:prstGeom>
                  <a:noFill/>
                  <a:ln w="9525">
                    <a:noFill/>
                    <a:miter lim="800000"/>
                    <a:headEnd/>
                    <a:tailEnd/>
                  </a:ln>
                </p:spPr>
              </p:pic>
              <p:pic>
                <p:nvPicPr>
                  <p:cNvPr id="128" name="Picture 69" descr="businesspeople2.png"/>
                  <p:cNvPicPr>
                    <a:picLocks noChangeAspect="1"/>
                  </p:cNvPicPr>
                  <p:nvPr/>
                </p:nvPicPr>
                <p:blipFill>
                  <a:blip r:embed="rId15" cstate="print"/>
                  <a:srcRect/>
                  <a:stretch>
                    <a:fillRect/>
                  </a:stretch>
                </p:blipFill>
                <p:spPr bwMode="auto">
                  <a:xfrm>
                    <a:off x="1015307" y="1972739"/>
                    <a:ext cx="1044575" cy="1044575"/>
                  </a:xfrm>
                  <a:prstGeom prst="rect">
                    <a:avLst/>
                  </a:prstGeom>
                  <a:noFill/>
                  <a:ln w="9525">
                    <a:noFill/>
                    <a:miter lim="800000"/>
                    <a:headEnd/>
                    <a:tailEnd/>
                  </a:ln>
                </p:spPr>
              </p:pic>
              <p:pic>
                <p:nvPicPr>
                  <p:cNvPr id="129" name="Picture 70" descr="book_blue_open2.png"/>
                  <p:cNvPicPr>
                    <a:picLocks noChangeAspect="1"/>
                  </p:cNvPicPr>
                  <p:nvPr/>
                </p:nvPicPr>
                <p:blipFill>
                  <a:blip r:embed="rId13" cstate="print"/>
                  <a:srcRect/>
                  <a:stretch>
                    <a:fillRect/>
                  </a:stretch>
                </p:blipFill>
                <p:spPr bwMode="auto">
                  <a:xfrm flipH="1">
                    <a:off x="1505530" y="2470768"/>
                    <a:ext cx="864838" cy="864838"/>
                  </a:xfrm>
                  <a:prstGeom prst="rect">
                    <a:avLst/>
                  </a:prstGeom>
                  <a:noFill/>
                  <a:ln w="9525">
                    <a:noFill/>
                    <a:miter lim="800000"/>
                    <a:headEnd/>
                    <a:tailEnd/>
                  </a:ln>
                </p:spPr>
              </p:pic>
              <p:pic>
                <p:nvPicPr>
                  <p:cNvPr id="130" name="Picture 71" descr="folder3_document.png"/>
                  <p:cNvPicPr>
                    <a:picLocks noChangeAspect="1"/>
                  </p:cNvPicPr>
                  <p:nvPr/>
                </p:nvPicPr>
                <p:blipFill>
                  <a:blip r:embed="rId14" cstate="print"/>
                  <a:srcRect/>
                  <a:stretch>
                    <a:fillRect/>
                  </a:stretch>
                </p:blipFill>
                <p:spPr bwMode="auto">
                  <a:xfrm>
                    <a:off x="743530" y="2446166"/>
                    <a:ext cx="636238" cy="636238"/>
                  </a:xfrm>
                  <a:prstGeom prst="rect">
                    <a:avLst/>
                  </a:prstGeom>
                  <a:noFill/>
                  <a:ln w="9525">
                    <a:noFill/>
                    <a:miter lim="800000"/>
                    <a:headEnd/>
                    <a:tailEnd/>
                  </a:ln>
                </p:spPr>
              </p:pic>
            </p:grpSp>
            <p:pic>
              <p:nvPicPr>
                <p:cNvPr id="154" name="Picture 232"/>
                <p:cNvPicPr>
                  <a:picLocks noChangeAspect="1" noChangeArrowheads="1"/>
                </p:cNvPicPr>
                <p:nvPr/>
              </p:nvPicPr>
              <p:blipFill>
                <a:blip r:embed="rId16" cstate="print"/>
                <a:srcRect/>
                <a:stretch>
                  <a:fillRect/>
                </a:stretch>
              </p:blipFill>
              <p:spPr bwMode="auto">
                <a:xfrm>
                  <a:off x="8244408" y="2708920"/>
                  <a:ext cx="741214" cy="1007716"/>
                </a:xfrm>
                <a:prstGeom prst="rect">
                  <a:avLst/>
                </a:prstGeom>
                <a:noFill/>
              </p:spPr>
            </p:pic>
          </p:grpSp>
          <p:pic>
            <p:nvPicPr>
              <p:cNvPr id="10" name="Picture 5"/>
              <p:cNvPicPr>
                <a:picLocks noChangeAspect="1" noChangeArrowheads="1"/>
              </p:cNvPicPr>
              <p:nvPr/>
            </p:nvPicPr>
            <p:blipFill>
              <a:blip r:embed="rId17" cstate="print">
                <a:clrChange>
                  <a:clrFrom>
                    <a:srgbClr val="FFFFFF"/>
                  </a:clrFrom>
                  <a:clrTo>
                    <a:srgbClr val="FFFFFF">
                      <a:alpha val="0"/>
                    </a:srgbClr>
                  </a:clrTo>
                </a:clrChange>
              </a:blip>
              <a:srcRect l="18248" r="22800"/>
              <a:stretch>
                <a:fillRect/>
              </a:stretch>
            </p:blipFill>
            <p:spPr bwMode="auto">
              <a:xfrm>
                <a:off x="7736078" y="1306094"/>
                <a:ext cx="360040" cy="610738"/>
              </a:xfrm>
              <a:prstGeom prst="rect">
                <a:avLst/>
              </a:prstGeom>
              <a:noFill/>
              <a:ln w="9525">
                <a:noFill/>
                <a:miter lim="800000"/>
                <a:headEnd/>
                <a:tailEnd/>
              </a:ln>
            </p:spPr>
          </p:pic>
        </p:grpSp>
        <p:grpSp>
          <p:nvGrpSpPr>
            <p:cNvPr id="199" name="198 Grupo"/>
            <p:cNvGrpSpPr/>
            <p:nvPr/>
          </p:nvGrpSpPr>
          <p:grpSpPr>
            <a:xfrm>
              <a:off x="7020272" y="2708920"/>
              <a:ext cx="864096" cy="936104"/>
              <a:chOff x="3491880" y="1628800"/>
              <a:chExt cx="864096" cy="936104"/>
            </a:xfrm>
          </p:grpSpPr>
          <p:grpSp>
            <p:nvGrpSpPr>
              <p:cNvPr id="31" name="156 Grupo"/>
              <p:cNvGrpSpPr/>
              <p:nvPr/>
            </p:nvGrpSpPr>
            <p:grpSpPr>
              <a:xfrm>
                <a:off x="3549626" y="1628800"/>
                <a:ext cx="806350" cy="792088"/>
                <a:chOff x="2829546" y="5077743"/>
                <a:chExt cx="806350" cy="792088"/>
              </a:xfrm>
            </p:grpSpPr>
            <p:pic>
              <p:nvPicPr>
                <p:cNvPr id="156" name="Picture 69" descr="cabinet_open.png"/>
                <p:cNvPicPr>
                  <a:picLocks noChangeAspect="1"/>
                </p:cNvPicPr>
                <p:nvPr/>
              </p:nvPicPr>
              <p:blipFill>
                <a:blip r:embed="rId18" cstate="print"/>
                <a:srcRect/>
                <a:stretch>
                  <a:fillRect/>
                </a:stretch>
              </p:blipFill>
              <p:spPr bwMode="auto">
                <a:xfrm>
                  <a:off x="2829546" y="5077743"/>
                  <a:ext cx="662334" cy="662334"/>
                </a:xfrm>
                <a:prstGeom prst="rect">
                  <a:avLst/>
                </a:prstGeom>
                <a:noFill/>
                <a:ln w="9525">
                  <a:noFill/>
                  <a:miter lim="800000"/>
                  <a:headEnd/>
                  <a:tailEnd/>
                </a:ln>
              </p:spPr>
            </p:pic>
            <p:pic>
              <p:nvPicPr>
                <p:cNvPr id="155" name="Picture 68" descr="folders.png"/>
                <p:cNvPicPr>
                  <a:picLocks noChangeAspect="1"/>
                </p:cNvPicPr>
                <p:nvPr/>
              </p:nvPicPr>
              <p:blipFill>
                <a:blip r:embed="rId19" cstate="print"/>
                <a:srcRect/>
                <a:stretch>
                  <a:fillRect/>
                </a:stretch>
              </p:blipFill>
              <p:spPr bwMode="auto">
                <a:xfrm>
                  <a:off x="3131220" y="5365155"/>
                  <a:ext cx="504676" cy="504676"/>
                </a:xfrm>
                <a:prstGeom prst="rect">
                  <a:avLst/>
                </a:prstGeom>
                <a:noFill/>
                <a:ln w="9525">
                  <a:noFill/>
                  <a:miter lim="800000"/>
                  <a:headEnd/>
                  <a:tailEnd/>
                </a:ln>
              </p:spPr>
            </p:pic>
          </p:grpSp>
          <p:pic>
            <p:nvPicPr>
              <p:cNvPr id="167" name="Picture 21" descr="DOC_CHART.png"/>
              <p:cNvPicPr>
                <a:picLocks noChangeAspect="1"/>
              </p:cNvPicPr>
              <p:nvPr/>
            </p:nvPicPr>
            <p:blipFill>
              <a:blip r:embed="rId20" cstate="print"/>
              <a:srcRect/>
              <a:stretch>
                <a:fillRect/>
              </a:stretch>
            </p:blipFill>
            <p:spPr bwMode="auto">
              <a:xfrm>
                <a:off x="3635896" y="2132856"/>
                <a:ext cx="228222" cy="288032"/>
              </a:xfrm>
              <a:prstGeom prst="rect">
                <a:avLst/>
              </a:prstGeom>
              <a:noFill/>
              <a:ln w="9525">
                <a:noFill/>
                <a:miter lim="800000"/>
                <a:headEnd/>
                <a:tailEnd/>
              </a:ln>
            </p:spPr>
          </p:pic>
          <p:pic>
            <p:nvPicPr>
              <p:cNvPr id="169" name="Picture 17" descr="DOC_WORD.png"/>
              <p:cNvPicPr>
                <a:picLocks noChangeAspect="1"/>
              </p:cNvPicPr>
              <p:nvPr/>
            </p:nvPicPr>
            <p:blipFill>
              <a:blip r:embed="rId21" cstate="print"/>
              <a:srcRect/>
              <a:stretch>
                <a:fillRect/>
              </a:stretch>
            </p:blipFill>
            <p:spPr bwMode="auto">
              <a:xfrm>
                <a:off x="3851920" y="2204864"/>
                <a:ext cx="228222" cy="288032"/>
              </a:xfrm>
              <a:prstGeom prst="rect">
                <a:avLst/>
              </a:prstGeom>
              <a:noFill/>
              <a:ln w="9525">
                <a:noFill/>
                <a:miter lim="800000"/>
                <a:headEnd/>
                <a:tailEnd/>
              </a:ln>
            </p:spPr>
          </p:pic>
          <p:pic>
            <p:nvPicPr>
              <p:cNvPr id="197" name="Picture 22" descr="DOC-PHOTO.png"/>
              <p:cNvPicPr>
                <a:picLocks noChangeAspect="1"/>
              </p:cNvPicPr>
              <p:nvPr/>
            </p:nvPicPr>
            <p:blipFill>
              <a:blip r:embed="rId22" cstate="print"/>
              <a:srcRect/>
              <a:stretch>
                <a:fillRect/>
              </a:stretch>
            </p:blipFill>
            <p:spPr bwMode="auto">
              <a:xfrm>
                <a:off x="3491880" y="2276872"/>
                <a:ext cx="226454" cy="288032"/>
              </a:xfrm>
              <a:prstGeom prst="rect">
                <a:avLst/>
              </a:prstGeom>
              <a:noFill/>
              <a:ln w="9525">
                <a:noFill/>
                <a:miter lim="800000"/>
                <a:headEnd/>
                <a:tailEnd/>
              </a:ln>
            </p:spPr>
          </p:pic>
          <p:pic>
            <p:nvPicPr>
              <p:cNvPr id="198" name="Picture 16" descr="DOC_PPT.png"/>
              <p:cNvPicPr>
                <a:picLocks noChangeAspect="1"/>
              </p:cNvPicPr>
              <p:nvPr/>
            </p:nvPicPr>
            <p:blipFill>
              <a:blip r:embed="rId23" cstate="print"/>
              <a:srcRect/>
              <a:stretch>
                <a:fillRect/>
              </a:stretch>
            </p:blipFill>
            <p:spPr bwMode="auto">
              <a:xfrm>
                <a:off x="3923927" y="2276872"/>
                <a:ext cx="228222" cy="288032"/>
              </a:xfrm>
              <a:prstGeom prst="rect">
                <a:avLst/>
              </a:prstGeom>
              <a:noFill/>
              <a:ln w="9525">
                <a:noFill/>
                <a:miter lim="800000"/>
                <a:headEnd/>
                <a:tailEnd/>
              </a:ln>
            </p:spPr>
          </p:pic>
        </p:grpSp>
      </p:grpSp>
      <p:grpSp>
        <p:nvGrpSpPr>
          <p:cNvPr id="11" name="10 Grupo"/>
          <p:cNvGrpSpPr/>
          <p:nvPr/>
        </p:nvGrpSpPr>
        <p:grpSpPr>
          <a:xfrm>
            <a:off x="215579" y="2993763"/>
            <a:ext cx="2292707" cy="623984"/>
            <a:chOff x="6811825" y="3676430"/>
            <a:chExt cx="2292707" cy="623984"/>
          </a:xfrm>
        </p:grpSpPr>
        <p:grpSp>
          <p:nvGrpSpPr>
            <p:cNvPr id="218" name="Group 160"/>
            <p:cNvGrpSpPr/>
            <p:nvPr/>
          </p:nvGrpSpPr>
          <p:grpSpPr>
            <a:xfrm rot="18923372">
              <a:off x="6811825" y="3676430"/>
              <a:ext cx="609602" cy="609600"/>
              <a:chOff x="4643097" y="1713714"/>
              <a:chExt cx="609602" cy="609600"/>
            </a:xfrm>
            <a:gradFill flip="none" rotWithShape="1">
              <a:gsLst>
                <a:gs pos="29000">
                  <a:schemeClr val="accent2"/>
                </a:gs>
                <a:gs pos="100000">
                  <a:srgbClr val="FF0000"/>
                </a:gs>
              </a:gsLst>
              <a:lin ang="5400000" scaled="1"/>
              <a:tileRect/>
            </a:gradFill>
            <a:effectLst/>
          </p:grpSpPr>
          <p:sp>
            <p:nvSpPr>
              <p:cNvPr id="219" name="Freeform 152"/>
              <p:cNvSpPr>
                <a:spLocks/>
              </p:cNvSpPr>
              <p:nvPr/>
            </p:nvSpPr>
            <p:spPr bwMode="auto">
              <a:xfrm>
                <a:off x="4643097" y="1926439"/>
                <a:ext cx="442913" cy="396875"/>
              </a:xfrm>
              <a:custGeom>
                <a:avLst/>
                <a:gdLst/>
                <a:ahLst/>
                <a:cxnLst>
                  <a:cxn ang="0">
                    <a:pos x="42" y="1"/>
                  </a:cxn>
                  <a:cxn ang="0">
                    <a:pos x="41" y="0"/>
                  </a:cxn>
                  <a:cxn ang="0">
                    <a:pos x="34" y="7"/>
                  </a:cxn>
                  <a:cxn ang="0">
                    <a:pos x="34" y="7"/>
                  </a:cxn>
                  <a:cxn ang="0">
                    <a:pos x="35" y="8"/>
                  </a:cxn>
                  <a:cxn ang="0">
                    <a:pos x="35" y="16"/>
                  </a:cxn>
                  <a:cxn ang="0">
                    <a:pos x="21" y="30"/>
                  </a:cxn>
                  <a:cxn ang="0">
                    <a:pos x="13" y="30"/>
                  </a:cxn>
                  <a:cxn ang="0">
                    <a:pos x="13" y="22"/>
                  </a:cxn>
                  <a:cxn ang="0">
                    <a:pos x="18" y="18"/>
                  </a:cxn>
                  <a:cxn ang="0">
                    <a:pos x="15" y="8"/>
                  </a:cxn>
                  <a:cxn ang="0">
                    <a:pos x="15" y="6"/>
                  </a:cxn>
                  <a:cxn ang="0">
                    <a:pos x="6" y="15"/>
                  </a:cxn>
                  <a:cxn ang="0">
                    <a:pos x="6" y="37"/>
                  </a:cxn>
                  <a:cxn ang="0">
                    <a:pos x="28" y="37"/>
                  </a:cxn>
                  <a:cxn ang="0">
                    <a:pos x="42" y="23"/>
                  </a:cxn>
                  <a:cxn ang="0">
                    <a:pos x="42" y="1"/>
                  </a:cxn>
                </a:cxnLst>
                <a:rect l="0" t="0" r="r" b="b"/>
                <a:pathLst>
                  <a:path w="48" h="43">
                    <a:moveTo>
                      <a:pt x="42" y="1"/>
                    </a:moveTo>
                    <a:cubicBezTo>
                      <a:pt x="42" y="1"/>
                      <a:pt x="41" y="0"/>
                      <a:pt x="41" y="0"/>
                    </a:cubicBezTo>
                    <a:cubicBezTo>
                      <a:pt x="34" y="7"/>
                      <a:pt x="34" y="7"/>
                      <a:pt x="34" y="7"/>
                    </a:cubicBezTo>
                    <a:cubicBezTo>
                      <a:pt x="34" y="7"/>
                      <a:pt x="34" y="7"/>
                      <a:pt x="34" y="7"/>
                    </a:cubicBezTo>
                    <a:cubicBezTo>
                      <a:pt x="34" y="8"/>
                      <a:pt x="35" y="8"/>
                      <a:pt x="35" y="8"/>
                    </a:cubicBezTo>
                    <a:cubicBezTo>
                      <a:pt x="37" y="10"/>
                      <a:pt x="37" y="14"/>
                      <a:pt x="35" y="16"/>
                    </a:cubicBezTo>
                    <a:cubicBezTo>
                      <a:pt x="21" y="30"/>
                      <a:pt x="21" y="30"/>
                      <a:pt x="21" y="30"/>
                    </a:cubicBezTo>
                    <a:cubicBezTo>
                      <a:pt x="19" y="32"/>
                      <a:pt x="15" y="32"/>
                      <a:pt x="13" y="30"/>
                    </a:cubicBezTo>
                    <a:cubicBezTo>
                      <a:pt x="11" y="28"/>
                      <a:pt x="11" y="24"/>
                      <a:pt x="13" y="22"/>
                    </a:cubicBezTo>
                    <a:cubicBezTo>
                      <a:pt x="18" y="18"/>
                      <a:pt x="18" y="18"/>
                      <a:pt x="18" y="18"/>
                    </a:cubicBezTo>
                    <a:cubicBezTo>
                      <a:pt x="16" y="15"/>
                      <a:pt x="15" y="11"/>
                      <a:pt x="15" y="8"/>
                    </a:cubicBezTo>
                    <a:cubicBezTo>
                      <a:pt x="15" y="7"/>
                      <a:pt x="15" y="7"/>
                      <a:pt x="15" y="6"/>
                    </a:cubicBezTo>
                    <a:cubicBezTo>
                      <a:pt x="6" y="15"/>
                      <a:pt x="6" y="15"/>
                      <a:pt x="6" y="15"/>
                    </a:cubicBezTo>
                    <a:cubicBezTo>
                      <a:pt x="0" y="21"/>
                      <a:pt x="0" y="31"/>
                      <a:pt x="6" y="37"/>
                    </a:cubicBezTo>
                    <a:cubicBezTo>
                      <a:pt x="12" y="43"/>
                      <a:pt x="22" y="43"/>
                      <a:pt x="28" y="37"/>
                    </a:cubicBezTo>
                    <a:cubicBezTo>
                      <a:pt x="42" y="23"/>
                      <a:pt x="42" y="23"/>
                      <a:pt x="42" y="23"/>
                    </a:cubicBezTo>
                    <a:cubicBezTo>
                      <a:pt x="48" y="17"/>
                      <a:pt x="48" y="7"/>
                      <a:pt x="42" y="1"/>
                    </a:cubicBezTo>
                    <a:close/>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20" name="Freeform 153"/>
              <p:cNvSpPr>
                <a:spLocks/>
              </p:cNvSpPr>
              <p:nvPr/>
            </p:nvSpPr>
            <p:spPr bwMode="auto">
              <a:xfrm>
                <a:off x="4809786" y="1713714"/>
                <a:ext cx="442913" cy="396875"/>
              </a:xfrm>
              <a:custGeom>
                <a:avLst/>
                <a:gdLst/>
                <a:ahLst/>
                <a:cxnLst>
                  <a:cxn ang="0">
                    <a:pos x="6" y="42"/>
                  </a:cxn>
                  <a:cxn ang="0">
                    <a:pos x="7" y="43"/>
                  </a:cxn>
                  <a:cxn ang="0">
                    <a:pos x="14" y="36"/>
                  </a:cxn>
                  <a:cxn ang="0">
                    <a:pos x="14" y="36"/>
                  </a:cxn>
                  <a:cxn ang="0">
                    <a:pos x="13" y="35"/>
                  </a:cxn>
                  <a:cxn ang="0">
                    <a:pos x="13" y="27"/>
                  </a:cxn>
                  <a:cxn ang="0">
                    <a:pos x="27" y="13"/>
                  </a:cxn>
                  <a:cxn ang="0">
                    <a:pos x="35" y="13"/>
                  </a:cxn>
                  <a:cxn ang="0">
                    <a:pos x="35" y="21"/>
                  </a:cxn>
                  <a:cxn ang="0">
                    <a:pos x="30" y="26"/>
                  </a:cxn>
                  <a:cxn ang="0">
                    <a:pos x="32" y="35"/>
                  </a:cxn>
                  <a:cxn ang="0">
                    <a:pos x="32" y="38"/>
                  </a:cxn>
                  <a:cxn ang="0">
                    <a:pos x="42" y="28"/>
                  </a:cxn>
                  <a:cxn ang="0">
                    <a:pos x="42" y="6"/>
                  </a:cxn>
                  <a:cxn ang="0">
                    <a:pos x="20" y="6"/>
                  </a:cxn>
                  <a:cxn ang="0">
                    <a:pos x="6" y="20"/>
                  </a:cxn>
                  <a:cxn ang="0">
                    <a:pos x="6" y="42"/>
                  </a:cxn>
                </a:cxnLst>
                <a:rect l="0" t="0" r="r" b="b"/>
                <a:pathLst>
                  <a:path w="48" h="43">
                    <a:moveTo>
                      <a:pt x="6" y="42"/>
                    </a:moveTo>
                    <a:cubicBezTo>
                      <a:pt x="6" y="43"/>
                      <a:pt x="6" y="43"/>
                      <a:pt x="7" y="43"/>
                    </a:cubicBezTo>
                    <a:cubicBezTo>
                      <a:pt x="14" y="36"/>
                      <a:pt x="14" y="36"/>
                      <a:pt x="14" y="36"/>
                    </a:cubicBezTo>
                    <a:cubicBezTo>
                      <a:pt x="14" y="36"/>
                      <a:pt x="14" y="36"/>
                      <a:pt x="14" y="36"/>
                    </a:cubicBezTo>
                    <a:cubicBezTo>
                      <a:pt x="13" y="36"/>
                      <a:pt x="13" y="36"/>
                      <a:pt x="13" y="35"/>
                    </a:cubicBezTo>
                    <a:cubicBezTo>
                      <a:pt x="11" y="33"/>
                      <a:pt x="11" y="30"/>
                      <a:pt x="13" y="27"/>
                    </a:cubicBezTo>
                    <a:cubicBezTo>
                      <a:pt x="27" y="13"/>
                      <a:pt x="27" y="13"/>
                      <a:pt x="27" y="13"/>
                    </a:cubicBezTo>
                    <a:cubicBezTo>
                      <a:pt x="29" y="11"/>
                      <a:pt x="33" y="11"/>
                      <a:pt x="35" y="13"/>
                    </a:cubicBezTo>
                    <a:cubicBezTo>
                      <a:pt x="37" y="15"/>
                      <a:pt x="37" y="19"/>
                      <a:pt x="35" y="21"/>
                    </a:cubicBezTo>
                    <a:cubicBezTo>
                      <a:pt x="30" y="26"/>
                      <a:pt x="30" y="26"/>
                      <a:pt x="30" y="26"/>
                    </a:cubicBezTo>
                    <a:cubicBezTo>
                      <a:pt x="32" y="29"/>
                      <a:pt x="32" y="32"/>
                      <a:pt x="32" y="35"/>
                    </a:cubicBezTo>
                    <a:cubicBezTo>
                      <a:pt x="32" y="36"/>
                      <a:pt x="32" y="37"/>
                      <a:pt x="32" y="38"/>
                    </a:cubicBezTo>
                    <a:cubicBezTo>
                      <a:pt x="42" y="28"/>
                      <a:pt x="42" y="28"/>
                      <a:pt x="42" y="28"/>
                    </a:cubicBezTo>
                    <a:cubicBezTo>
                      <a:pt x="48" y="22"/>
                      <a:pt x="48" y="12"/>
                      <a:pt x="42" y="6"/>
                    </a:cubicBezTo>
                    <a:cubicBezTo>
                      <a:pt x="36" y="0"/>
                      <a:pt x="26" y="0"/>
                      <a:pt x="20" y="6"/>
                    </a:cubicBezTo>
                    <a:cubicBezTo>
                      <a:pt x="6" y="20"/>
                      <a:pt x="6" y="20"/>
                      <a:pt x="6" y="20"/>
                    </a:cubicBezTo>
                    <a:cubicBezTo>
                      <a:pt x="0" y="26"/>
                      <a:pt x="0" y="36"/>
                      <a:pt x="6" y="42"/>
                    </a:cubicBezTo>
                    <a:close/>
                  </a:path>
                </a:pathLst>
              </a:custGeom>
              <a:solidFill>
                <a:schemeClr val="tx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9" name="8 Rectángulo"/>
            <p:cNvSpPr/>
            <p:nvPr/>
          </p:nvSpPr>
          <p:spPr>
            <a:xfrm>
              <a:off x="7308304" y="3704697"/>
              <a:ext cx="1382110" cy="523220"/>
            </a:xfrm>
            <a:prstGeom prst="rect">
              <a:avLst/>
            </a:prstGeom>
          </p:spPr>
          <p:txBody>
            <a:bodyPr wrap="none">
              <a:spAutoFit/>
            </a:bodyPr>
            <a:lstStyle/>
            <a:p>
              <a:pPr algn="ctr"/>
              <a:r>
                <a:rPr lang="en-US" sz="1400" b="1" dirty="0" smtClean="0">
                  <a:solidFill>
                    <a:schemeClr val="tx2">
                      <a:lumMod val="75000"/>
                    </a:schemeClr>
                  </a:solidFill>
                  <a:effectLst>
                    <a:outerShdw blurRad="38100" dist="38100" dir="2700000" algn="tl">
                      <a:srgbClr val="000000">
                        <a:alpha val="43137"/>
                      </a:srgbClr>
                    </a:outerShdw>
                  </a:effectLst>
                  <a:latin typeface="Arial Narrow" pitchFamily="34" charset="0"/>
                </a:rPr>
                <a:t>Cadenas de </a:t>
              </a:r>
            </a:p>
            <a:p>
              <a:pPr algn="ctr"/>
              <a:r>
                <a:rPr lang="en-US" sz="1400" b="1" dirty="0" smtClean="0">
                  <a:solidFill>
                    <a:schemeClr val="tx2">
                      <a:lumMod val="75000"/>
                    </a:schemeClr>
                  </a:solidFill>
                  <a:effectLst>
                    <a:outerShdw blurRad="38100" dist="38100" dir="2700000" algn="tl">
                      <a:srgbClr val="000000">
                        <a:alpha val="43137"/>
                      </a:srgbClr>
                    </a:outerShdw>
                  </a:effectLst>
                  <a:latin typeface="Arial Narrow" pitchFamily="34" charset="0"/>
                </a:rPr>
                <a:t>Interoperabilidad</a:t>
              </a:r>
              <a:endParaRPr lang="es-MX" dirty="0"/>
            </a:p>
          </p:txBody>
        </p:sp>
        <p:grpSp>
          <p:nvGrpSpPr>
            <p:cNvPr id="221" name="Group 160"/>
            <p:cNvGrpSpPr/>
            <p:nvPr/>
          </p:nvGrpSpPr>
          <p:grpSpPr>
            <a:xfrm rot="18923372">
              <a:off x="8487717" y="3683500"/>
              <a:ext cx="616815" cy="616914"/>
              <a:chOff x="4768524" y="1817524"/>
              <a:chExt cx="616815" cy="616914"/>
            </a:xfrm>
            <a:gradFill flip="none" rotWithShape="1">
              <a:gsLst>
                <a:gs pos="29000">
                  <a:schemeClr val="accent2"/>
                </a:gs>
                <a:gs pos="100000">
                  <a:srgbClr val="FF0000"/>
                </a:gs>
              </a:gsLst>
              <a:lin ang="5400000" scaled="1"/>
              <a:tileRect/>
            </a:gradFill>
            <a:effectLst/>
          </p:grpSpPr>
          <p:sp>
            <p:nvSpPr>
              <p:cNvPr id="222" name="Freeform 152"/>
              <p:cNvSpPr>
                <a:spLocks/>
              </p:cNvSpPr>
              <p:nvPr/>
            </p:nvSpPr>
            <p:spPr bwMode="auto">
              <a:xfrm>
                <a:off x="4768524" y="2037563"/>
                <a:ext cx="442913" cy="396875"/>
              </a:xfrm>
              <a:custGeom>
                <a:avLst/>
                <a:gdLst/>
                <a:ahLst/>
                <a:cxnLst>
                  <a:cxn ang="0">
                    <a:pos x="42" y="1"/>
                  </a:cxn>
                  <a:cxn ang="0">
                    <a:pos x="41" y="0"/>
                  </a:cxn>
                  <a:cxn ang="0">
                    <a:pos x="34" y="7"/>
                  </a:cxn>
                  <a:cxn ang="0">
                    <a:pos x="34" y="7"/>
                  </a:cxn>
                  <a:cxn ang="0">
                    <a:pos x="35" y="8"/>
                  </a:cxn>
                  <a:cxn ang="0">
                    <a:pos x="35" y="16"/>
                  </a:cxn>
                  <a:cxn ang="0">
                    <a:pos x="21" y="30"/>
                  </a:cxn>
                  <a:cxn ang="0">
                    <a:pos x="13" y="30"/>
                  </a:cxn>
                  <a:cxn ang="0">
                    <a:pos x="13" y="22"/>
                  </a:cxn>
                  <a:cxn ang="0">
                    <a:pos x="18" y="18"/>
                  </a:cxn>
                  <a:cxn ang="0">
                    <a:pos x="15" y="8"/>
                  </a:cxn>
                  <a:cxn ang="0">
                    <a:pos x="15" y="6"/>
                  </a:cxn>
                  <a:cxn ang="0">
                    <a:pos x="6" y="15"/>
                  </a:cxn>
                  <a:cxn ang="0">
                    <a:pos x="6" y="37"/>
                  </a:cxn>
                  <a:cxn ang="0">
                    <a:pos x="28" y="37"/>
                  </a:cxn>
                  <a:cxn ang="0">
                    <a:pos x="42" y="23"/>
                  </a:cxn>
                  <a:cxn ang="0">
                    <a:pos x="42" y="1"/>
                  </a:cxn>
                </a:cxnLst>
                <a:rect l="0" t="0" r="r" b="b"/>
                <a:pathLst>
                  <a:path w="48" h="43">
                    <a:moveTo>
                      <a:pt x="42" y="1"/>
                    </a:moveTo>
                    <a:cubicBezTo>
                      <a:pt x="42" y="1"/>
                      <a:pt x="41" y="0"/>
                      <a:pt x="41" y="0"/>
                    </a:cubicBezTo>
                    <a:cubicBezTo>
                      <a:pt x="34" y="7"/>
                      <a:pt x="34" y="7"/>
                      <a:pt x="34" y="7"/>
                    </a:cubicBezTo>
                    <a:cubicBezTo>
                      <a:pt x="34" y="7"/>
                      <a:pt x="34" y="7"/>
                      <a:pt x="34" y="7"/>
                    </a:cubicBezTo>
                    <a:cubicBezTo>
                      <a:pt x="34" y="8"/>
                      <a:pt x="35" y="8"/>
                      <a:pt x="35" y="8"/>
                    </a:cubicBezTo>
                    <a:cubicBezTo>
                      <a:pt x="37" y="10"/>
                      <a:pt x="37" y="14"/>
                      <a:pt x="35" y="16"/>
                    </a:cubicBezTo>
                    <a:cubicBezTo>
                      <a:pt x="21" y="30"/>
                      <a:pt x="21" y="30"/>
                      <a:pt x="21" y="30"/>
                    </a:cubicBezTo>
                    <a:cubicBezTo>
                      <a:pt x="19" y="32"/>
                      <a:pt x="15" y="32"/>
                      <a:pt x="13" y="30"/>
                    </a:cubicBezTo>
                    <a:cubicBezTo>
                      <a:pt x="11" y="28"/>
                      <a:pt x="11" y="24"/>
                      <a:pt x="13" y="22"/>
                    </a:cubicBezTo>
                    <a:cubicBezTo>
                      <a:pt x="18" y="18"/>
                      <a:pt x="18" y="18"/>
                      <a:pt x="18" y="18"/>
                    </a:cubicBezTo>
                    <a:cubicBezTo>
                      <a:pt x="16" y="15"/>
                      <a:pt x="15" y="11"/>
                      <a:pt x="15" y="8"/>
                    </a:cubicBezTo>
                    <a:cubicBezTo>
                      <a:pt x="15" y="7"/>
                      <a:pt x="15" y="7"/>
                      <a:pt x="15" y="6"/>
                    </a:cubicBezTo>
                    <a:cubicBezTo>
                      <a:pt x="6" y="15"/>
                      <a:pt x="6" y="15"/>
                      <a:pt x="6" y="15"/>
                    </a:cubicBezTo>
                    <a:cubicBezTo>
                      <a:pt x="0" y="21"/>
                      <a:pt x="0" y="31"/>
                      <a:pt x="6" y="37"/>
                    </a:cubicBezTo>
                    <a:cubicBezTo>
                      <a:pt x="12" y="43"/>
                      <a:pt x="22" y="43"/>
                      <a:pt x="28" y="37"/>
                    </a:cubicBezTo>
                    <a:cubicBezTo>
                      <a:pt x="42" y="23"/>
                      <a:pt x="42" y="23"/>
                      <a:pt x="42" y="23"/>
                    </a:cubicBezTo>
                    <a:cubicBezTo>
                      <a:pt x="48" y="17"/>
                      <a:pt x="48" y="7"/>
                      <a:pt x="42" y="1"/>
                    </a:cubicBezTo>
                    <a:close/>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23" name="Freeform 153"/>
              <p:cNvSpPr>
                <a:spLocks/>
              </p:cNvSpPr>
              <p:nvPr/>
            </p:nvSpPr>
            <p:spPr bwMode="auto">
              <a:xfrm>
                <a:off x="4942426" y="1817524"/>
                <a:ext cx="442913" cy="396875"/>
              </a:xfrm>
              <a:custGeom>
                <a:avLst/>
                <a:gdLst/>
                <a:ahLst/>
                <a:cxnLst>
                  <a:cxn ang="0">
                    <a:pos x="6" y="42"/>
                  </a:cxn>
                  <a:cxn ang="0">
                    <a:pos x="7" y="43"/>
                  </a:cxn>
                  <a:cxn ang="0">
                    <a:pos x="14" y="36"/>
                  </a:cxn>
                  <a:cxn ang="0">
                    <a:pos x="14" y="36"/>
                  </a:cxn>
                  <a:cxn ang="0">
                    <a:pos x="13" y="35"/>
                  </a:cxn>
                  <a:cxn ang="0">
                    <a:pos x="13" y="27"/>
                  </a:cxn>
                  <a:cxn ang="0">
                    <a:pos x="27" y="13"/>
                  </a:cxn>
                  <a:cxn ang="0">
                    <a:pos x="35" y="13"/>
                  </a:cxn>
                  <a:cxn ang="0">
                    <a:pos x="35" y="21"/>
                  </a:cxn>
                  <a:cxn ang="0">
                    <a:pos x="30" y="26"/>
                  </a:cxn>
                  <a:cxn ang="0">
                    <a:pos x="32" y="35"/>
                  </a:cxn>
                  <a:cxn ang="0">
                    <a:pos x="32" y="38"/>
                  </a:cxn>
                  <a:cxn ang="0">
                    <a:pos x="42" y="28"/>
                  </a:cxn>
                  <a:cxn ang="0">
                    <a:pos x="42" y="6"/>
                  </a:cxn>
                  <a:cxn ang="0">
                    <a:pos x="20" y="6"/>
                  </a:cxn>
                  <a:cxn ang="0">
                    <a:pos x="6" y="20"/>
                  </a:cxn>
                  <a:cxn ang="0">
                    <a:pos x="6" y="42"/>
                  </a:cxn>
                </a:cxnLst>
                <a:rect l="0" t="0" r="r" b="b"/>
                <a:pathLst>
                  <a:path w="48" h="43">
                    <a:moveTo>
                      <a:pt x="6" y="42"/>
                    </a:moveTo>
                    <a:cubicBezTo>
                      <a:pt x="6" y="43"/>
                      <a:pt x="6" y="43"/>
                      <a:pt x="7" y="43"/>
                    </a:cubicBezTo>
                    <a:cubicBezTo>
                      <a:pt x="14" y="36"/>
                      <a:pt x="14" y="36"/>
                      <a:pt x="14" y="36"/>
                    </a:cubicBezTo>
                    <a:cubicBezTo>
                      <a:pt x="14" y="36"/>
                      <a:pt x="14" y="36"/>
                      <a:pt x="14" y="36"/>
                    </a:cubicBezTo>
                    <a:cubicBezTo>
                      <a:pt x="13" y="36"/>
                      <a:pt x="13" y="36"/>
                      <a:pt x="13" y="35"/>
                    </a:cubicBezTo>
                    <a:cubicBezTo>
                      <a:pt x="11" y="33"/>
                      <a:pt x="11" y="30"/>
                      <a:pt x="13" y="27"/>
                    </a:cubicBezTo>
                    <a:cubicBezTo>
                      <a:pt x="27" y="13"/>
                      <a:pt x="27" y="13"/>
                      <a:pt x="27" y="13"/>
                    </a:cubicBezTo>
                    <a:cubicBezTo>
                      <a:pt x="29" y="11"/>
                      <a:pt x="33" y="11"/>
                      <a:pt x="35" y="13"/>
                    </a:cubicBezTo>
                    <a:cubicBezTo>
                      <a:pt x="37" y="15"/>
                      <a:pt x="37" y="19"/>
                      <a:pt x="35" y="21"/>
                    </a:cubicBezTo>
                    <a:cubicBezTo>
                      <a:pt x="30" y="26"/>
                      <a:pt x="30" y="26"/>
                      <a:pt x="30" y="26"/>
                    </a:cubicBezTo>
                    <a:cubicBezTo>
                      <a:pt x="32" y="29"/>
                      <a:pt x="32" y="32"/>
                      <a:pt x="32" y="35"/>
                    </a:cubicBezTo>
                    <a:cubicBezTo>
                      <a:pt x="32" y="36"/>
                      <a:pt x="32" y="37"/>
                      <a:pt x="32" y="38"/>
                    </a:cubicBezTo>
                    <a:cubicBezTo>
                      <a:pt x="42" y="28"/>
                      <a:pt x="42" y="28"/>
                      <a:pt x="42" y="28"/>
                    </a:cubicBezTo>
                    <a:cubicBezTo>
                      <a:pt x="48" y="22"/>
                      <a:pt x="48" y="12"/>
                      <a:pt x="42" y="6"/>
                    </a:cubicBezTo>
                    <a:cubicBezTo>
                      <a:pt x="36" y="0"/>
                      <a:pt x="26" y="0"/>
                      <a:pt x="20" y="6"/>
                    </a:cubicBezTo>
                    <a:cubicBezTo>
                      <a:pt x="6" y="20"/>
                      <a:pt x="6" y="20"/>
                      <a:pt x="6" y="20"/>
                    </a:cubicBezTo>
                    <a:cubicBezTo>
                      <a:pt x="0" y="26"/>
                      <a:pt x="0" y="36"/>
                      <a:pt x="6" y="42"/>
                    </a:cubicBezTo>
                    <a:close/>
                  </a:path>
                </a:pathLst>
              </a:custGeom>
              <a:solidFill>
                <a:schemeClr val="tx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2" name="Elipse 1"/>
          <p:cNvSpPr/>
          <p:nvPr/>
        </p:nvSpPr>
        <p:spPr>
          <a:xfrm>
            <a:off x="107504" y="2903466"/>
            <a:ext cx="2590481" cy="739890"/>
          </a:xfrm>
          <a:prstGeom prst="ellipse">
            <a:avLst/>
          </a:prstGeom>
          <a:noFill/>
          <a:ln>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163" name="Rectangle 45"/>
          <p:cNvSpPr>
            <a:spLocks noChangeArrowheads="1"/>
          </p:cNvSpPr>
          <p:nvPr/>
        </p:nvSpPr>
        <p:spPr bwMode="auto">
          <a:xfrm>
            <a:off x="33525" y="5880810"/>
            <a:ext cx="2598107" cy="314031"/>
          </a:xfrm>
          <a:prstGeom prst="rect">
            <a:avLst/>
          </a:prstGeom>
          <a:noFill/>
          <a:ln w="9525">
            <a:noFill/>
            <a:miter lim="800000"/>
            <a:headEnd/>
            <a:tailEnd/>
          </a:ln>
          <a:effectLst/>
        </p:spPr>
        <p:txBody>
          <a:bodyPr/>
          <a:lstStyle/>
          <a:p>
            <a:pPr algn="ctr">
              <a:buClr>
                <a:schemeClr val="hlink"/>
              </a:buClr>
              <a:buFont typeface="Wingdings" pitchFamily="2" charset="2"/>
              <a:buNone/>
            </a:pPr>
            <a:r>
              <a:rPr lang="es-ES" sz="1400" b="1" dirty="0" smtClean="0">
                <a:solidFill>
                  <a:srgbClr val="00B050"/>
                </a:solidFill>
                <a:effectLst>
                  <a:outerShdw blurRad="38100" dist="38100" dir="2700000" algn="tl">
                    <a:srgbClr val="000000">
                      <a:alpha val="43137"/>
                    </a:srgbClr>
                  </a:outerShdw>
                </a:effectLst>
                <a:latin typeface="Arial Narrow" pitchFamily="34" charset="0"/>
              </a:rPr>
              <a:t>Nodos</a:t>
            </a:r>
            <a:endParaRPr lang="es-ES" sz="1400" b="1" dirty="0">
              <a:solidFill>
                <a:srgbClr val="FF0000"/>
              </a:solidFill>
              <a:effectLst>
                <a:outerShdw blurRad="38100" dist="38100" dir="2700000" algn="tl">
                  <a:srgbClr val="000000">
                    <a:alpha val="43137"/>
                  </a:srgbClr>
                </a:outerShdw>
              </a:effectLst>
              <a:latin typeface="Arial Narrow" pitchFamily="34" charset="0"/>
            </a:endParaRPr>
          </a:p>
        </p:txBody>
      </p:sp>
      <p:sp>
        <p:nvSpPr>
          <p:cNvPr id="216109" name="Rectangle 45"/>
          <p:cNvSpPr>
            <a:spLocks noChangeArrowheads="1"/>
          </p:cNvSpPr>
          <p:nvPr/>
        </p:nvSpPr>
        <p:spPr bwMode="auto">
          <a:xfrm>
            <a:off x="40532" y="311262"/>
            <a:ext cx="2700363" cy="245713"/>
          </a:xfrm>
          <a:prstGeom prst="rect">
            <a:avLst/>
          </a:prstGeom>
          <a:noFill/>
          <a:ln w="9525">
            <a:noFill/>
            <a:miter lim="800000"/>
            <a:headEnd/>
            <a:tailEnd/>
          </a:ln>
          <a:effectLst/>
        </p:spPr>
        <p:txBody>
          <a:bodyPr/>
          <a:lstStyle/>
          <a:p>
            <a:pPr algn="ctr">
              <a:buClr>
                <a:schemeClr val="hlink"/>
              </a:buClr>
              <a:buFont typeface="Wingdings" pitchFamily="2" charset="2"/>
              <a:buNone/>
            </a:pPr>
            <a:r>
              <a:rPr lang="es-ES" sz="2000" b="1" i="1" dirty="0" smtClean="0">
                <a:effectLst>
                  <a:outerShdw blurRad="38100" dist="38100" dir="2700000" algn="tl">
                    <a:srgbClr val="000000">
                      <a:alpha val="43137"/>
                    </a:srgbClr>
                  </a:outerShdw>
                </a:effectLst>
                <a:latin typeface="Arial Narrow" pitchFamily="34" charset="0"/>
              </a:rPr>
              <a:t>Red Integrada</a:t>
            </a:r>
            <a:endParaRPr lang="es-ES" sz="1400" b="1" i="1" dirty="0">
              <a:effectLst>
                <a:outerShdw blurRad="38100" dist="38100" dir="2700000" algn="tl">
                  <a:srgbClr val="000000">
                    <a:alpha val="43137"/>
                  </a:srgbClr>
                </a:outerShdw>
              </a:effectLst>
              <a:latin typeface="Arial Narrow" pitchFamily="34" charset="0"/>
            </a:endParaRPr>
          </a:p>
        </p:txBody>
      </p:sp>
      <p:pic>
        <p:nvPicPr>
          <p:cNvPr id="8" name="Imagen 7"/>
          <p:cNvPicPr>
            <a:picLocks noChangeAspect="1"/>
          </p:cNvPicPr>
          <p:nvPr/>
        </p:nvPicPr>
        <p:blipFill>
          <a:blip r:embed="rId34"/>
          <a:stretch>
            <a:fillRect/>
          </a:stretch>
        </p:blipFill>
        <p:spPr>
          <a:xfrm>
            <a:off x="7543578" y="952962"/>
            <a:ext cx="1305359" cy="845609"/>
          </a:xfrm>
          <a:prstGeom prst="rect">
            <a:avLst/>
          </a:prstGeom>
        </p:spPr>
      </p:pic>
      <p:pic>
        <p:nvPicPr>
          <p:cNvPr id="216226" name="Imagen 216225"/>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186410" y="1312183"/>
            <a:ext cx="499290" cy="499290"/>
          </a:xfrm>
          <a:prstGeom prst="rect">
            <a:avLst/>
          </a:prstGeom>
        </p:spPr>
      </p:pic>
      <p:pic>
        <p:nvPicPr>
          <p:cNvPr id="165" name="Imagen 164"/>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087664" y="4270096"/>
            <a:ext cx="499290" cy="499290"/>
          </a:xfrm>
          <a:prstGeom prst="rect">
            <a:avLst/>
          </a:prstGeom>
        </p:spPr>
      </p:pic>
      <p:pic>
        <p:nvPicPr>
          <p:cNvPr id="216227" name="Imagen 216226"/>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04845" y="1321969"/>
            <a:ext cx="433108" cy="433108"/>
          </a:xfrm>
          <a:prstGeom prst="rect">
            <a:avLst/>
          </a:prstGeom>
        </p:spPr>
      </p:pic>
      <p:pic>
        <p:nvPicPr>
          <p:cNvPr id="171" name="Imagen 170"/>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92979" y="4238760"/>
            <a:ext cx="433108" cy="433108"/>
          </a:xfrm>
          <a:prstGeom prst="rect">
            <a:avLst/>
          </a:prstGeom>
        </p:spPr>
      </p:pic>
      <p:pic>
        <p:nvPicPr>
          <p:cNvPr id="1026" name="Picture 2" descr="http://www.visus.com/uploads/pics/IHE_Logo_new_2013.jpg"/>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3563888" y="1905769"/>
            <a:ext cx="965441" cy="428698"/>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tramitescolombia.org/wp-content/uploads/2014/03/ruaf-300x300.png"/>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6502368" y="4755538"/>
            <a:ext cx="733928" cy="73392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minsalud.gov.co/Fotosnoticiahome2013/sispro-carrusel-705-318.jpg"/>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6156176" y="5474788"/>
            <a:ext cx="1469303" cy="662750"/>
          </a:xfrm>
          <a:prstGeom prst="rect">
            <a:avLst/>
          </a:prstGeom>
          <a:noFill/>
          <a:extLst>
            <a:ext uri="{909E8E84-426E-40DD-AFC4-6F175D3DCCD1}">
              <a14:hiddenFill xmlns:a14="http://schemas.microsoft.com/office/drawing/2010/main">
                <a:solidFill>
                  <a:srgbClr val="FFFFFF"/>
                </a:solidFill>
              </a14:hiddenFill>
            </a:ext>
          </a:extLst>
        </p:spPr>
      </p:pic>
      <p:sp>
        <p:nvSpPr>
          <p:cNvPr id="216232" name="AutoShape 168"/>
          <p:cNvSpPr>
            <a:spLocks noChangeArrowheads="1"/>
          </p:cNvSpPr>
          <p:nvPr/>
        </p:nvSpPr>
        <p:spPr bwMode="auto">
          <a:xfrm>
            <a:off x="7580908" y="4541750"/>
            <a:ext cx="1228725" cy="1489559"/>
          </a:xfrm>
          <a:prstGeom prst="roundRect">
            <a:avLst>
              <a:gd name="adj" fmla="val 16667"/>
            </a:avLst>
          </a:prstGeom>
          <a:solidFill>
            <a:schemeClr val="tx2">
              <a:lumMod val="20000"/>
              <a:lumOff val="80000"/>
            </a:schemeClr>
          </a:solidFill>
          <a:ln w="25400">
            <a:solidFill>
              <a:schemeClr val="tx2"/>
            </a:solidFill>
            <a:round/>
            <a:headEnd/>
            <a:tailEnd/>
          </a:ln>
          <a:effectLst/>
        </p:spPr>
        <p:txBody>
          <a:bodyPr wrap="none" anchor="ctr"/>
          <a:lstStyle/>
          <a:p>
            <a:endParaRPr lang="es-ES" dirty="0"/>
          </a:p>
        </p:txBody>
      </p:sp>
      <p:sp>
        <p:nvSpPr>
          <p:cNvPr id="216239" name="Rectangle 175"/>
          <p:cNvSpPr>
            <a:spLocks noChangeArrowheads="1"/>
          </p:cNvSpPr>
          <p:nvPr/>
        </p:nvSpPr>
        <p:spPr bwMode="auto">
          <a:xfrm>
            <a:off x="7658670" y="5489985"/>
            <a:ext cx="1147750" cy="431529"/>
          </a:xfrm>
          <a:prstGeom prst="rect">
            <a:avLst/>
          </a:prstGeom>
          <a:noFill/>
          <a:ln w="9525">
            <a:noFill/>
            <a:miter lim="800000"/>
            <a:headEnd/>
            <a:tailEnd/>
          </a:ln>
          <a:effectLst/>
        </p:spPr>
        <p:txBody>
          <a:bodyPr wrap="none" lIns="92075" tIns="46038" rIns="92075" bIns="46038">
            <a:spAutoFit/>
          </a:bodyPr>
          <a:lstStyle/>
          <a:p>
            <a:pPr algn="ctr" eaLnBrk="0" hangingPunct="0"/>
            <a:r>
              <a:rPr lang="es-MX" sz="1100" b="1" dirty="0" smtClean="0">
                <a:solidFill>
                  <a:schemeClr val="tx2"/>
                </a:solidFill>
                <a:effectLst>
                  <a:outerShdw blurRad="38100" dist="38100" dir="2700000" algn="tl">
                    <a:srgbClr val="000000">
                      <a:alpha val="43137"/>
                    </a:srgbClr>
                  </a:outerShdw>
                </a:effectLst>
              </a:rPr>
              <a:t>Autoridades del </a:t>
            </a:r>
          </a:p>
          <a:p>
            <a:pPr algn="ctr" eaLnBrk="0" hangingPunct="0"/>
            <a:r>
              <a:rPr lang="es-MX" sz="1100" b="1" dirty="0" smtClean="0">
                <a:solidFill>
                  <a:schemeClr val="tx2"/>
                </a:solidFill>
                <a:effectLst>
                  <a:outerShdw blurRad="38100" dist="38100" dir="2700000" algn="tl">
                    <a:srgbClr val="000000">
                      <a:alpha val="43137"/>
                    </a:srgbClr>
                  </a:outerShdw>
                </a:effectLst>
              </a:rPr>
              <a:t>Sector Salud</a:t>
            </a:r>
            <a:endParaRPr lang="es-MX" sz="1100" b="1" dirty="0">
              <a:solidFill>
                <a:schemeClr val="tx2"/>
              </a:solidFill>
              <a:effectLst>
                <a:outerShdw blurRad="38100" dist="38100" dir="2700000" algn="tl">
                  <a:srgbClr val="000000">
                    <a:alpha val="43137"/>
                  </a:srgbClr>
                </a:outerShdw>
              </a:effectLst>
            </a:endParaRPr>
          </a:p>
        </p:txBody>
      </p:sp>
      <p:pic>
        <p:nvPicPr>
          <p:cNvPr id="14" name="Imagen 13"/>
          <p:cNvPicPr>
            <a:picLocks noChangeAspect="1"/>
          </p:cNvPicPr>
          <p:nvPr/>
        </p:nvPicPr>
        <p:blipFill>
          <a:blip r:embed="rId40"/>
          <a:stretch>
            <a:fillRect/>
          </a:stretch>
        </p:blipFill>
        <p:spPr>
          <a:xfrm>
            <a:off x="7452320" y="4874131"/>
            <a:ext cx="1502494" cy="399311"/>
          </a:xfrm>
          <a:prstGeom prst="rect">
            <a:avLst/>
          </a:prstGeom>
        </p:spPr>
      </p:pic>
      <p:pic>
        <p:nvPicPr>
          <p:cNvPr id="18" name="Imagen 17"/>
          <p:cNvPicPr>
            <a:picLocks noChangeAspect="1"/>
          </p:cNvPicPr>
          <p:nvPr/>
        </p:nvPicPr>
        <p:blipFill>
          <a:blip r:embed="rId41"/>
          <a:stretch>
            <a:fillRect/>
          </a:stretch>
        </p:blipFill>
        <p:spPr>
          <a:xfrm>
            <a:off x="4816810" y="6191039"/>
            <a:ext cx="1371319" cy="615880"/>
          </a:xfrm>
          <a:prstGeom prst="rect">
            <a:avLst/>
          </a:prstGeom>
        </p:spPr>
      </p:pic>
      <p:sp>
        <p:nvSpPr>
          <p:cNvPr id="144" name="CuadroTexto 143"/>
          <p:cNvSpPr txBox="1"/>
          <p:nvPr/>
        </p:nvSpPr>
        <p:spPr>
          <a:xfrm>
            <a:off x="165548" y="6599037"/>
            <a:ext cx="3268414" cy="307777"/>
          </a:xfrm>
          <a:prstGeom prst="rect">
            <a:avLst/>
          </a:prstGeom>
          <a:noFill/>
        </p:spPr>
        <p:txBody>
          <a:bodyPr wrap="square" rtlCol="0">
            <a:spAutoFit/>
          </a:bodyPr>
          <a:lstStyle/>
          <a:p>
            <a:r>
              <a:rPr lang="es-MX" sz="1400" dirty="0" smtClean="0"/>
              <a:t>Fuente: Elaboración propia</a:t>
            </a:r>
            <a:endParaRPr lang="es-MX" sz="1400" dirty="0"/>
          </a:p>
        </p:txBody>
      </p:sp>
      <p:pic>
        <p:nvPicPr>
          <p:cNvPr id="3" name="Imagen 2"/>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2992814" y="5615790"/>
            <a:ext cx="3029145" cy="535149"/>
          </a:xfrm>
          <a:prstGeom prst="rect">
            <a:avLst/>
          </a:prstGeom>
        </p:spPr>
      </p:pic>
    </p:spTree>
    <p:extLst>
      <p:ext uri="{BB962C8B-B14F-4D97-AF65-F5344CB8AC3E}">
        <p14:creationId xmlns:p14="http://schemas.microsoft.com/office/powerpoint/2010/main" val="2209967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8 Rectángulo"/>
          <p:cNvSpPr/>
          <p:nvPr/>
        </p:nvSpPr>
        <p:spPr>
          <a:xfrm>
            <a:off x="0" y="5647165"/>
            <a:ext cx="9144000" cy="121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57200" y="274638"/>
            <a:ext cx="8229600" cy="436305"/>
          </a:xfrm>
        </p:spPr>
        <p:txBody>
          <a:bodyPr vert="horz" lIns="91440" tIns="45720" rIns="91440" bIns="45720" rtlCol="0" anchor="b">
            <a:noAutofit/>
          </a:bodyPr>
          <a:lstStyle/>
          <a:p>
            <a:pPr algn="r" fontAlgn="base">
              <a:spcAft>
                <a:spcPct val="0"/>
              </a:spcAft>
            </a:pPr>
            <a:r>
              <a:rPr lang="es-MX" sz="2400" i="1" dirty="0">
                <a:effectLst>
                  <a:outerShdw blurRad="38100" dist="38100" dir="2700000" algn="tl">
                    <a:srgbClr val="000000">
                      <a:alpha val="43137"/>
                    </a:srgbClr>
                  </a:outerShdw>
                </a:effectLst>
                <a:latin typeface="Arial" pitchFamily="34" charset="0"/>
                <a:cs typeface="Arial" pitchFamily="34" charset="0"/>
              </a:rPr>
              <a:t>Fundamento - CDA</a:t>
            </a:r>
          </a:p>
        </p:txBody>
      </p:sp>
      <p:grpSp>
        <p:nvGrpSpPr>
          <p:cNvPr id="30" name="Group 54"/>
          <p:cNvGrpSpPr>
            <a:grpSpLocks/>
          </p:cNvGrpSpPr>
          <p:nvPr/>
        </p:nvGrpSpPr>
        <p:grpSpPr bwMode="auto">
          <a:xfrm>
            <a:off x="683569" y="1339072"/>
            <a:ext cx="3888432" cy="2325696"/>
            <a:chOff x="1323975" y="1938338"/>
            <a:chExt cx="3248025" cy="1854755"/>
          </a:xfrm>
        </p:grpSpPr>
        <p:sp>
          <p:nvSpPr>
            <p:cNvPr id="31" name="Rounded Rectangle 13"/>
            <p:cNvSpPr/>
            <p:nvPr/>
          </p:nvSpPr>
          <p:spPr>
            <a:xfrm>
              <a:off x="1323975" y="1938338"/>
              <a:ext cx="3248025" cy="1693921"/>
            </a:xfrm>
            <a:prstGeom prst="roundRect">
              <a:avLst>
                <a:gd name="adj" fmla="val 6883"/>
              </a:avLst>
            </a:prstGeom>
            <a:gradFill flip="none" rotWithShape="1">
              <a:gsLst>
                <a:gs pos="0">
                  <a:srgbClr val="FFFFFF"/>
                </a:gs>
                <a:gs pos="100000">
                  <a:schemeClr val="bg1">
                    <a:lumMod val="95000"/>
                  </a:schemeClr>
                </a:gs>
              </a:gsLst>
              <a:lin ang="5400000" scaled="0"/>
              <a:tileRect/>
            </a:gradFill>
            <a:ln w="6350" cap="flat" cmpd="sng" algn="ctr">
              <a:solidFill>
                <a:schemeClr val="bg1">
                  <a:lumMod val="85000"/>
                </a:schemeClr>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s-MX">
                <a:solidFill>
                  <a:srgbClr val="FFFFFF"/>
                </a:solidFill>
                <a:latin typeface="Calibri" panose="020F0502020204030204" pitchFamily="34" charset="0"/>
              </a:endParaRPr>
            </a:p>
          </p:txBody>
        </p:sp>
        <p:sp>
          <p:nvSpPr>
            <p:cNvPr id="32" name="TextBox 17"/>
            <p:cNvSpPr txBox="1">
              <a:spLocks noChangeArrowheads="1"/>
            </p:cNvSpPr>
            <p:nvPr/>
          </p:nvSpPr>
          <p:spPr bwMode="auto">
            <a:xfrm>
              <a:off x="1462088" y="2124009"/>
              <a:ext cx="2590800" cy="166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La </a:t>
              </a:r>
              <a:r>
                <a:rPr lang="es-MX" altLang="es-MX" sz="1200" dirty="0">
                  <a:solidFill>
                    <a:srgbClr val="595959"/>
                  </a:solidFill>
                  <a:latin typeface="Calibri" panose="020F0502020204030204" pitchFamily="34" charset="0"/>
                </a:rPr>
                <a:t>prioridad es la atención del paciente</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Minimizar </a:t>
              </a:r>
              <a:r>
                <a:rPr lang="es-MX" altLang="es-MX" sz="1200" dirty="0">
                  <a:solidFill>
                    <a:srgbClr val="595959"/>
                  </a:solidFill>
                  <a:latin typeface="Calibri" panose="020F0502020204030204" pitchFamily="34" charset="0"/>
                </a:rPr>
                <a:t>la barreras técnicas para ponerlo en práctica</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Promover </a:t>
              </a:r>
              <a:r>
                <a:rPr lang="es-MX" altLang="es-MX" sz="1200" dirty="0">
                  <a:solidFill>
                    <a:srgbClr val="595959"/>
                  </a:solidFill>
                  <a:latin typeface="Calibri" panose="020F0502020204030204" pitchFamily="34" charset="0"/>
                </a:rPr>
                <a:t>el manejo histórico de los registros médicos</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Ser </a:t>
              </a:r>
              <a:r>
                <a:rPr lang="es-MX" altLang="es-MX" sz="1200" dirty="0">
                  <a:solidFill>
                    <a:srgbClr val="595959"/>
                  </a:solidFill>
                  <a:latin typeface="Calibri" panose="020F0502020204030204" pitchFamily="34" charset="0"/>
                </a:rPr>
                <a:t>independiente del medio de intercambio o archivado</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Facultar </a:t>
              </a:r>
              <a:r>
                <a:rPr lang="es-MX" altLang="es-MX" sz="1200" dirty="0">
                  <a:solidFill>
                    <a:srgbClr val="595959"/>
                  </a:solidFill>
                  <a:latin typeface="Calibri" panose="020F0502020204030204" pitchFamily="34" charset="0"/>
                </a:rPr>
                <a:t>a los responsables de políticas, normas y reglas en controlar los requerimientos de información</a:t>
              </a:r>
            </a:p>
            <a:p>
              <a:pPr eaLnBrk="1" hangingPunct="1">
                <a:buFont typeface="Arial" panose="020B0604020202020204" pitchFamily="34" charset="0"/>
                <a:buChar char="•"/>
              </a:pPr>
              <a:endParaRPr lang="en-GB" altLang="es-MX" sz="1000" dirty="0">
                <a:solidFill>
                  <a:srgbClr val="595959"/>
                </a:solidFill>
                <a:latin typeface="Calibri" panose="020F0502020204030204" pitchFamily="34" charset="0"/>
              </a:endParaRPr>
            </a:p>
          </p:txBody>
        </p:sp>
        <p:sp>
          <p:nvSpPr>
            <p:cNvPr id="33" name="TextBox 24"/>
            <p:cNvSpPr txBox="1">
              <a:spLocks noChangeArrowheads="1"/>
            </p:cNvSpPr>
            <p:nvPr/>
          </p:nvSpPr>
          <p:spPr bwMode="auto">
            <a:xfrm>
              <a:off x="1614488" y="1939691"/>
              <a:ext cx="2805112" cy="35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s-MX" sz="1200" b="1" dirty="0" smtClean="0">
                  <a:solidFill>
                    <a:schemeClr val="accent2"/>
                  </a:solidFill>
                  <a:latin typeface="Arial Narrow Bold" charset="0"/>
                </a:rPr>
                <a:t>PRINCIPIOS FUNDAMENTALES</a:t>
              </a:r>
              <a:endParaRPr lang="en-GB" altLang="es-MX" sz="1200" b="1" dirty="0">
                <a:solidFill>
                  <a:schemeClr val="accent2"/>
                </a:solidFill>
                <a:latin typeface="Arial Narrow Bold" charset="0"/>
              </a:endParaRPr>
            </a:p>
            <a:p>
              <a:pPr eaLnBrk="1" hangingPunct="1">
                <a:buFont typeface="Wingdings" panose="05000000000000000000" pitchFamily="2" charset="2"/>
                <a:buChar char="ü"/>
              </a:pPr>
              <a:endParaRPr lang="en-GB" altLang="es-MX" sz="1100" dirty="0">
                <a:solidFill>
                  <a:srgbClr val="404040"/>
                </a:solidFill>
                <a:latin typeface="Calibri" panose="020F0502020204030204" pitchFamily="34" charset="0"/>
              </a:endParaRPr>
            </a:p>
          </p:txBody>
        </p:sp>
      </p:grpSp>
      <p:grpSp>
        <p:nvGrpSpPr>
          <p:cNvPr id="34" name="Group 57"/>
          <p:cNvGrpSpPr>
            <a:grpSpLocks/>
          </p:cNvGrpSpPr>
          <p:nvPr/>
        </p:nvGrpSpPr>
        <p:grpSpPr bwMode="auto">
          <a:xfrm>
            <a:off x="4608513" y="3514724"/>
            <a:ext cx="3658527" cy="2098735"/>
            <a:chOff x="4608089" y="3514537"/>
            <a:chExt cx="3248765" cy="1520111"/>
          </a:xfrm>
        </p:grpSpPr>
        <p:sp>
          <p:nvSpPr>
            <p:cNvPr id="35" name="Rounded Rectangle 8"/>
            <p:cNvSpPr/>
            <p:nvPr/>
          </p:nvSpPr>
          <p:spPr>
            <a:xfrm rot="10800000">
              <a:off x="4608089" y="3514537"/>
              <a:ext cx="3248765" cy="1520111"/>
            </a:xfrm>
            <a:prstGeom prst="roundRect">
              <a:avLst>
                <a:gd name="adj" fmla="val 6883"/>
              </a:avLst>
            </a:prstGeom>
            <a:gradFill flip="none" rotWithShape="1">
              <a:gsLst>
                <a:gs pos="0">
                  <a:srgbClr val="FFFFFF"/>
                </a:gs>
                <a:gs pos="100000">
                  <a:schemeClr val="bg1">
                    <a:lumMod val="95000"/>
                  </a:schemeClr>
                </a:gs>
              </a:gsLst>
              <a:lin ang="16200000" scaled="0"/>
              <a:tileRect/>
            </a:gradFill>
            <a:ln w="6350" cap="flat" cmpd="sng" algn="ctr">
              <a:solidFill>
                <a:schemeClr val="bg1">
                  <a:lumMod val="85000"/>
                </a:schemeClr>
              </a:solidFill>
              <a:prstDash val="solid"/>
              <a:round/>
              <a:headEnd type="none" w="med" len="med"/>
              <a:tailEnd type="none" w="med" len="med"/>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dirty="0"/>
            </a:p>
          </p:txBody>
        </p:sp>
        <p:sp>
          <p:nvSpPr>
            <p:cNvPr id="36" name="TextBox 18"/>
            <p:cNvSpPr txBox="1">
              <a:spLocks noChangeArrowheads="1"/>
            </p:cNvSpPr>
            <p:nvPr/>
          </p:nvSpPr>
          <p:spPr bwMode="auto">
            <a:xfrm>
              <a:off x="5342981" y="3869690"/>
              <a:ext cx="2438400" cy="86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Resúmenes</a:t>
              </a:r>
              <a:r>
                <a:rPr lang="es-MX" altLang="es-MX" sz="1200" dirty="0">
                  <a:solidFill>
                    <a:srgbClr val="595959"/>
                  </a:solidFill>
                  <a:latin typeface="Calibri" panose="020F0502020204030204" pitchFamily="34" charset="0"/>
                </a:rPr>
                <a:t>, reportes.</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Información </a:t>
              </a:r>
              <a:r>
                <a:rPr lang="es-MX" altLang="es-MX" sz="1200" dirty="0">
                  <a:solidFill>
                    <a:srgbClr val="595959"/>
                  </a:solidFill>
                  <a:latin typeface="Calibri" panose="020F0502020204030204" pitchFamily="34" charset="0"/>
                </a:rPr>
                <a:t>para la toma de </a:t>
              </a:r>
              <a:r>
                <a:rPr lang="es-MX" altLang="es-MX" sz="1200" dirty="0" smtClean="0">
                  <a:solidFill>
                    <a:srgbClr val="595959"/>
                  </a:solidFill>
                  <a:latin typeface="Calibri" panose="020F0502020204030204" pitchFamily="34" charset="0"/>
                </a:rPr>
                <a:t>decisiones</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Estándar de facto para la interoperabilidad con base en documentos electrónicos</a:t>
              </a:r>
              <a:endParaRPr lang="es-MX" altLang="es-MX" sz="1200" dirty="0">
                <a:solidFill>
                  <a:srgbClr val="595959"/>
                </a:solidFill>
                <a:latin typeface="Calibri" panose="020F0502020204030204" pitchFamily="34" charset="0"/>
              </a:endParaRPr>
            </a:p>
          </p:txBody>
        </p:sp>
        <p:sp>
          <p:nvSpPr>
            <p:cNvPr id="37" name="TextBox 79"/>
            <p:cNvSpPr txBox="1">
              <a:spLocks noChangeArrowheads="1"/>
            </p:cNvSpPr>
            <p:nvPr/>
          </p:nvSpPr>
          <p:spPr bwMode="auto">
            <a:xfrm>
              <a:off x="5361248" y="3654425"/>
              <a:ext cx="2452555" cy="20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s-MX" sz="1200" b="1" dirty="0">
                  <a:solidFill>
                    <a:schemeClr val="accent2"/>
                  </a:solidFill>
                  <a:latin typeface="Arial Narrow Bold" charset="0"/>
                </a:rPr>
                <a:t>REUTILIZACIÓN DE </a:t>
              </a:r>
              <a:r>
                <a:rPr lang="en-GB" altLang="es-MX" sz="1200" b="1" dirty="0" smtClean="0">
                  <a:solidFill>
                    <a:schemeClr val="accent2"/>
                  </a:solidFill>
                  <a:latin typeface="Arial Narrow Bold" charset="0"/>
                </a:rPr>
                <a:t>INFORMACIÓN</a:t>
              </a:r>
              <a:endParaRPr lang="en-GB" altLang="es-MX" sz="1200" b="1" dirty="0">
                <a:solidFill>
                  <a:schemeClr val="accent2"/>
                </a:solidFill>
                <a:latin typeface="Arial Narrow Bold" charset="0"/>
              </a:endParaRPr>
            </a:p>
          </p:txBody>
        </p:sp>
      </p:grpSp>
      <p:grpSp>
        <p:nvGrpSpPr>
          <p:cNvPr id="38" name="Group 58"/>
          <p:cNvGrpSpPr>
            <a:grpSpLocks/>
          </p:cNvGrpSpPr>
          <p:nvPr/>
        </p:nvGrpSpPr>
        <p:grpSpPr bwMode="auto">
          <a:xfrm>
            <a:off x="683569" y="3514728"/>
            <a:ext cx="3888432" cy="2117419"/>
            <a:chOff x="1323235" y="3514537"/>
            <a:chExt cx="3248765" cy="1520111"/>
          </a:xfrm>
        </p:grpSpPr>
        <p:sp>
          <p:nvSpPr>
            <p:cNvPr id="39" name="Rounded Rectangle 10"/>
            <p:cNvSpPr/>
            <p:nvPr/>
          </p:nvSpPr>
          <p:spPr>
            <a:xfrm>
              <a:off x="1323235" y="3514537"/>
              <a:ext cx="3248765" cy="1520111"/>
            </a:xfrm>
            <a:prstGeom prst="roundRect">
              <a:avLst>
                <a:gd name="adj" fmla="val 6883"/>
              </a:avLst>
            </a:prstGeom>
            <a:gradFill flip="none" rotWithShape="1">
              <a:gsLst>
                <a:gs pos="0">
                  <a:srgbClr val="FFFFFF"/>
                </a:gs>
                <a:gs pos="100000">
                  <a:schemeClr val="bg1">
                    <a:lumMod val="95000"/>
                  </a:schemeClr>
                </a:gs>
              </a:gsLst>
              <a:lin ang="5400000" scaled="0"/>
              <a:tileRect/>
            </a:gradFill>
            <a:ln w="6350" cap="flat" cmpd="sng" algn="ctr">
              <a:solidFill>
                <a:schemeClr val="bg1">
                  <a:lumMod val="85000"/>
                </a:schemeClr>
              </a:solidFill>
              <a:prstDash val="solid"/>
              <a:round/>
              <a:headEnd type="none" w="med" len="med"/>
              <a:tailEnd type="none" w="med" len="med"/>
            </a:ln>
            <a:effectLst>
              <a:reflection blurRad="6350" stA="91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dirty="0"/>
            </a:p>
          </p:txBody>
        </p:sp>
        <p:sp>
          <p:nvSpPr>
            <p:cNvPr id="57" name="TextBox 16"/>
            <p:cNvSpPr txBox="1">
              <a:spLocks noChangeArrowheads="1"/>
            </p:cNvSpPr>
            <p:nvPr/>
          </p:nvSpPr>
          <p:spPr bwMode="auto">
            <a:xfrm>
              <a:off x="1510014" y="3918248"/>
              <a:ext cx="2542874" cy="99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Sistemas </a:t>
              </a:r>
              <a:r>
                <a:rPr lang="es-MX" altLang="es-MX" sz="1200" dirty="0">
                  <a:solidFill>
                    <a:srgbClr val="595959"/>
                  </a:solidFill>
                  <a:latin typeface="Calibri" panose="020F0502020204030204" pitchFamily="34" charset="0"/>
                </a:rPr>
                <a:t>de transcripción de voz.</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Sistemas </a:t>
              </a:r>
              <a:r>
                <a:rPr lang="es-MX" altLang="es-MX" sz="1200" dirty="0">
                  <a:solidFill>
                    <a:srgbClr val="595959"/>
                  </a:solidFill>
                  <a:latin typeface="Calibri" panose="020F0502020204030204" pitchFamily="34" charset="0"/>
                </a:rPr>
                <a:t>de </a:t>
              </a:r>
              <a:r>
                <a:rPr lang="es-MX" altLang="es-MX" sz="1200" dirty="0" smtClean="0">
                  <a:solidFill>
                    <a:srgbClr val="595959"/>
                  </a:solidFill>
                  <a:latin typeface="Calibri" panose="020F0502020204030204" pitchFamily="34" charset="0"/>
                </a:rPr>
                <a:t>Expediente Clínico Electrónico</a:t>
              </a:r>
            </a:p>
            <a:p>
              <a:pPr eaLnBrk="1" hangingPunct="1">
                <a:buFont typeface="Arial" panose="020B0604020202020204" pitchFamily="34" charset="0"/>
                <a:buChar char="•"/>
              </a:pPr>
              <a:r>
                <a:rPr lang="es-MX" altLang="es-MX" sz="1200" dirty="0">
                  <a:solidFill>
                    <a:srgbClr val="595959"/>
                  </a:solidFill>
                  <a:latin typeface="Calibri" panose="020F0502020204030204" pitchFamily="34" charset="0"/>
                </a:rPr>
                <a:t>Acceso a documentos distribuidos en diferentes fuentes de información a través de “índices comunes” (metadatos). </a:t>
              </a:r>
            </a:p>
          </p:txBody>
        </p:sp>
        <p:sp>
          <p:nvSpPr>
            <p:cNvPr id="58" name="TextBox 25"/>
            <p:cNvSpPr txBox="1">
              <a:spLocks noChangeArrowheads="1"/>
            </p:cNvSpPr>
            <p:nvPr/>
          </p:nvSpPr>
          <p:spPr bwMode="auto">
            <a:xfrm>
              <a:off x="1614488" y="3644900"/>
              <a:ext cx="2113174" cy="198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s-MX" sz="1200" b="1" dirty="0" smtClean="0">
                  <a:solidFill>
                    <a:schemeClr val="accent2"/>
                  </a:solidFill>
                  <a:latin typeface="Arial Narrow Bold" charset="0"/>
                </a:rPr>
                <a:t>INTEGRACIÓN / INTERCAMBIO</a:t>
              </a:r>
              <a:endParaRPr lang="en-GB" altLang="es-MX" sz="1200" b="1" dirty="0">
                <a:solidFill>
                  <a:schemeClr val="accent2"/>
                </a:solidFill>
                <a:latin typeface="Arial Narrow Bold" charset="0"/>
              </a:endParaRPr>
            </a:p>
          </p:txBody>
        </p:sp>
      </p:grpSp>
      <p:grpSp>
        <p:nvGrpSpPr>
          <p:cNvPr id="59" name="Group 55"/>
          <p:cNvGrpSpPr>
            <a:grpSpLocks/>
          </p:cNvGrpSpPr>
          <p:nvPr/>
        </p:nvGrpSpPr>
        <p:grpSpPr bwMode="auto">
          <a:xfrm>
            <a:off x="4608513" y="1329707"/>
            <a:ext cx="3923929" cy="2129458"/>
            <a:chOff x="4608513" y="1938338"/>
            <a:chExt cx="3484033" cy="1520825"/>
          </a:xfrm>
        </p:grpSpPr>
        <p:sp>
          <p:nvSpPr>
            <p:cNvPr id="60" name="Rounded Rectangle 6"/>
            <p:cNvSpPr/>
            <p:nvPr/>
          </p:nvSpPr>
          <p:spPr>
            <a:xfrm rot="10800000">
              <a:off x="4608513" y="1938338"/>
              <a:ext cx="3248025" cy="1520825"/>
            </a:xfrm>
            <a:prstGeom prst="roundRect">
              <a:avLst>
                <a:gd name="adj" fmla="val 6883"/>
              </a:avLst>
            </a:prstGeom>
            <a:gradFill flip="none" rotWithShape="1">
              <a:gsLst>
                <a:gs pos="0">
                  <a:srgbClr val="FFFFFF"/>
                </a:gs>
                <a:gs pos="100000">
                  <a:schemeClr val="bg1">
                    <a:lumMod val="95000"/>
                  </a:schemeClr>
                </a:gs>
              </a:gsLst>
              <a:lin ang="16200000" scaled="0"/>
              <a:tileRect/>
            </a:gradFill>
            <a:ln w="6350" cap="flat" cmpd="sng" algn="ctr">
              <a:solidFill>
                <a:schemeClr val="bg1">
                  <a:lumMod val="85000"/>
                </a:schemeClr>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s-MX">
                <a:solidFill>
                  <a:srgbClr val="FFFFFF"/>
                </a:solidFill>
                <a:latin typeface="Calibri" panose="020F0502020204030204" pitchFamily="34" charset="0"/>
              </a:endParaRPr>
            </a:p>
          </p:txBody>
        </p:sp>
        <p:sp>
          <p:nvSpPr>
            <p:cNvPr id="61" name="TextBox 19"/>
            <p:cNvSpPr txBox="1">
              <a:spLocks noChangeArrowheads="1"/>
            </p:cNvSpPr>
            <p:nvPr/>
          </p:nvSpPr>
          <p:spPr bwMode="auto">
            <a:xfrm>
              <a:off x="5015416" y="2100518"/>
              <a:ext cx="2730454" cy="1121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Localización </a:t>
              </a:r>
              <a:r>
                <a:rPr lang="es-MX" altLang="es-MX" sz="1200" dirty="0">
                  <a:solidFill>
                    <a:srgbClr val="595959"/>
                  </a:solidFill>
                  <a:latin typeface="Calibri" panose="020F0502020204030204" pitchFamily="34" charset="0"/>
                </a:rPr>
                <a:t>de los documentos y/o registros por paciente, proveedor de la atención, profesional médico, ubicación de la atención, tipo de atención, fecha.</a:t>
              </a:r>
            </a:p>
            <a:p>
              <a:pPr eaLnBrk="1" hangingPunct="1">
                <a:buFont typeface="Arial" panose="020B0604020202020204" pitchFamily="34" charset="0"/>
                <a:buChar char="•"/>
              </a:pPr>
              <a:r>
                <a:rPr lang="es-MX" altLang="es-MX" sz="1200" dirty="0" smtClean="0">
                  <a:solidFill>
                    <a:srgbClr val="595959"/>
                  </a:solidFill>
                  <a:latin typeface="Calibri" panose="020F0502020204030204" pitchFamily="34" charset="0"/>
                </a:rPr>
                <a:t>Habilita </a:t>
              </a:r>
              <a:r>
                <a:rPr lang="es-MX" altLang="es-MX" sz="1200" dirty="0">
                  <a:solidFill>
                    <a:srgbClr val="595959"/>
                  </a:solidFill>
                  <a:latin typeface="Calibri" panose="020F0502020204030204" pitchFamily="34" charset="0"/>
                </a:rPr>
                <a:t>la administración de los documentos electrónicos a través de repositorios [especializados en Registros de Salud] .</a:t>
              </a:r>
            </a:p>
          </p:txBody>
        </p:sp>
        <p:sp>
          <p:nvSpPr>
            <p:cNvPr id="62" name="TextBox 27"/>
            <p:cNvSpPr txBox="1">
              <a:spLocks noChangeArrowheads="1"/>
            </p:cNvSpPr>
            <p:nvPr/>
          </p:nvSpPr>
          <p:spPr bwMode="auto">
            <a:xfrm>
              <a:off x="5332447" y="1946238"/>
              <a:ext cx="2760099" cy="19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s-MX" sz="1200" b="1" dirty="0" smtClean="0">
                  <a:solidFill>
                    <a:schemeClr val="accent2"/>
                  </a:solidFill>
                  <a:latin typeface="Arial Narrow Bold" charset="0"/>
                </a:rPr>
                <a:t>ACCESO / PORTABILIDAD</a:t>
              </a:r>
              <a:endParaRPr lang="en-GB" altLang="es-MX" sz="1200" dirty="0">
                <a:solidFill>
                  <a:schemeClr val="accent2"/>
                </a:solidFill>
                <a:latin typeface="Calibri" panose="020F0502020204030204" pitchFamily="34" charset="0"/>
              </a:endParaRPr>
            </a:p>
          </p:txBody>
        </p:sp>
      </p:grpSp>
      <p:sp>
        <p:nvSpPr>
          <p:cNvPr id="63" name="Ellipse 83"/>
          <p:cNvSpPr/>
          <p:nvPr/>
        </p:nvSpPr>
        <p:spPr bwMode="auto">
          <a:xfrm rot="1356468">
            <a:off x="4017629" y="2947683"/>
            <a:ext cx="1143138" cy="1143711"/>
          </a:xfrm>
          <a:prstGeom prst="ellipse">
            <a:avLst/>
          </a:prstGeom>
          <a:gradFill flip="none" rotWithShape="1">
            <a:gsLst>
              <a:gs pos="55000">
                <a:srgbClr val="9BBB59">
                  <a:shade val="51000"/>
                  <a:satMod val="130000"/>
                  <a:alpha val="75000"/>
                </a:srgbClr>
              </a:gs>
              <a:gs pos="83000">
                <a:srgbClr val="C0FF4D">
                  <a:alpha val="62000"/>
                </a:srgbClr>
              </a:gs>
              <a:gs pos="100000">
                <a:srgbClr val="9BBB59">
                  <a:shade val="94000"/>
                  <a:satMod val="135000"/>
                  <a:alpha val="49000"/>
                </a:srgbClr>
              </a:gs>
            </a:gsLst>
            <a:path path="circle">
              <a:fillToRect l="100000" t="100000"/>
            </a:path>
            <a:tileRect r="-100000" b="-100000"/>
          </a:gradFill>
          <a:ln w="12700">
            <a:solidFill>
              <a:srgbClr val="AECD71"/>
            </a:solidFill>
          </a:ln>
          <a:effectLst/>
          <a:scene3d>
            <a:camera prst="orthographicFront">
              <a:rot lat="0" lon="0" rev="0"/>
            </a:camera>
            <a:lightRig rig="threePt" dir="t">
              <a:rot lat="0" lon="0" rev="1200000"/>
            </a:lightRig>
          </a:scene3d>
          <a:sp3d/>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s-MX">
              <a:solidFill>
                <a:srgbClr val="FFFFFF"/>
              </a:solidFill>
              <a:latin typeface="Calibri" panose="020F0502020204030204" pitchFamily="34" charset="0"/>
            </a:endParaRPr>
          </a:p>
        </p:txBody>
      </p:sp>
      <p:sp>
        <p:nvSpPr>
          <p:cNvPr id="64" name="Ellipse 84"/>
          <p:cNvSpPr>
            <a:spLocks noChangeArrowheads="1"/>
          </p:cNvSpPr>
          <p:nvPr/>
        </p:nvSpPr>
        <p:spPr bwMode="auto">
          <a:xfrm>
            <a:off x="4153615" y="2895105"/>
            <a:ext cx="906641" cy="672718"/>
          </a:xfrm>
          <a:prstGeom prst="ellipse">
            <a:avLst/>
          </a:prstGeom>
          <a:gradFill rotWithShape="1">
            <a:gsLst>
              <a:gs pos="0">
                <a:schemeClr val="bg1">
                  <a:alpha val="80000"/>
                </a:schemeClr>
              </a:gs>
              <a:gs pos="100000">
                <a:schemeClr val="bg1">
                  <a:lumMod val="85000"/>
                  <a:alpha val="0"/>
                </a:schemeClr>
              </a:gs>
            </a:gsLst>
            <a:lin ang="5400000"/>
          </a:gradFill>
          <a:ln w="9525">
            <a:noFill/>
            <a:round/>
            <a:headEnd/>
            <a:tailEnd/>
          </a:ln>
          <a:effectLst>
            <a:softEdge rad="127000"/>
          </a:effectLst>
        </p:spPr>
        <p:txBody>
          <a:bodyPr anchor="ct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buFont typeface="Calibri" panose="020F0502020204030204" pitchFamily="34" charset="0"/>
              <a:buAutoNum type="arabicPeriod"/>
            </a:pPr>
            <a:endParaRPr lang="en-US" altLang="es-MX">
              <a:solidFill>
                <a:srgbClr val="FFFFFF"/>
              </a:solidFill>
              <a:latin typeface="Calibri" panose="020F0502020204030204" pitchFamily="34" charset="0"/>
            </a:endParaRPr>
          </a:p>
        </p:txBody>
      </p:sp>
      <p:sp>
        <p:nvSpPr>
          <p:cNvPr id="65" name="Måne 85"/>
          <p:cNvSpPr/>
          <p:nvPr/>
        </p:nvSpPr>
        <p:spPr bwMode="auto">
          <a:xfrm rot="16552097">
            <a:off x="4322742" y="3365569"/>
            <a:ext cx="444354" cy="1026294"/>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s-MX">
              <a:solidFill>
                <a:srgbClr val="FFFFFF"/>
              </a:solidFill>
              <a:latin typeface="Calibri" panose="020F0502020204030204" pitchFamily="34" charset="0"/>
            </a:endParaRPr>
          </a:p>
        </p:txBody>
      </p:sp>
      <p:sp>
        <p:nvSpPr>
          <p:cNvPr id="66" name="Freeform 13"/>
          <p:cNvSpPr>
            <a:spLocks/>
          </p:cNvSpPr>
          <p:nvPr/>
        </p:nvSpPr>
        <p:spPr bwMode="auto">
          <a:xfrm rot="2693986">
            <a:off x="5110163" y="2786063"/>
            <a:ext cx="246062" cy="122237"/>
          </a:xfrm>
          <a:custGeom>
            <a:avLst/>
            <a:gdLst>
              <a:gd name="T0" fmla="*/ 2147483647 w 252"/>
              <a:gd name="T1" fmla="*/ 2147483647 h 126"/>
              <a:gd name="T2" fmla="*/ 2147483647 w 252"/>
              <a:gd name="T3" fmla="*/ 0 h 126"/>
              <a:gd name="T4" fmla="*/ 0 w 252"/>
              <a:gd name="T5" fmla="*/ 2147483647 h 126"/>
              <a:gd name="T6" fmla="*/ 0 60000 65536"/>
              <a:gd name="T7" fmla="*/ 0 60000 65536"/>
              <a:gd name="T8" fmla="*/ 0 60000 65536"/>
              <a:gd name="T9" fmla="*/ 0 w 252"/>
              <a:gd name="T10" fmla="*/ 0 h 126"/>
              <a:gd name="T11" fmla="*/ 252 w 252"/>
              <a:gd name="T12" fmla="*/ 126 h 126"/>
            </a:gdLst>
            <a:ahLst/>
            <a:cxnLst>
              <a:cxn ang="T6">
                <a:pos x="T0" y="T1"/>
              </a:cxn>
              <a:cxn ang="T7">
                <a:pos x="T2" y="T3"/>
              </a:cxn>
              <a:cxn ang="T8">
                <a:pos x="T4" y="T5"/>
              </a:cxn>
            </a:cxnLst>
            <a:rect l="T9" t="T10" r="T11" b="T12"/>
            <a:pathLst>
              <a:path w="252" h="126">
                <a:moveTo>
                  <a:pt x="252" y="126"/>
                </a:moveTo>
                <a:lnTo>
                  <a:pt x="126" y="0"/>
                </a:lnTo>
                <a:lnTo>
                  <a:pt x="0" y="1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7" name="Freeform 15"/>
          <p:cNvSpPr>
            <a:spLocks/>
          </p:cNvSpPr>
          <p:nvPr/>
        </p:nvSpPr>
        <p:spPr bwMode="auto">
          <a:xfrm rot="2693986">
            <a:off x="3829050" y="4071938"/>
            <a:ext cx="246063" cy="122237"/>
          </a:xfrm>
          <a:custGeom>
            <a:avLst/>
            <a:gdLst>
              <a:gd name="T0" fmla="*/ 0 w 252"/>
              <a:gd name="T1" fmla="*/ 0 h 126"/>
              <a:gd name="T2" fmla="*/ 2147483647 w 252"/>
              <a:gd name="T3" fmla="*/ 2147483647 h 126"/>
              <a:gd name="T4" fmla="*/ 2147483647 w 252"/>
              <a:gd name="T5" fmla="*/ 0 h 126"/>
              <a:gd name="T6" fmla="*/ 0 60000 65536"/>
              <a:gd name="T7" fmla="*/ 0 60000 65536"/>
              <a:gd name="T8" fmla="*/ 0 60000 65536"/>
              <a:gd name="T9" fmla="*/ 0 w 252"/>
              <a:gd name="T10" fmla="*/ 0 h 126"/>
              <a:gd name="T11" fmla="*/ 252 w 252"/>
              <a:gd name="T12" fmla="*/ 126 h 126"/>
            </a:gdLst>
            <a:ahLst/>
            <a:cxnLst>
              <a:cxn ang="T6">
                <a:pos x="T0" y="T1"/>
              </a:cxn>
              <a:cxn ang="T7">
                <a:pos x="T2" y="T3"/>
              </a:cxn>
              <a:cxn ang="T8">
                <a:pos x="T4" y="T5"/>
              </a:cxn>
            </a:cxnLst>
            <a:rect l="T9" t="T10" r="T11" b="T12"/>
            <a:pathLst>
              <a:path w="252" h="126">
                <a:moveTo>
                  <a:pt x="0" y="0"/>
                </a:moveTo>
                <a:lnTo>
                  <a:pt x="126" y="126"/>
                </a:lnTo>
                <a:lnTo>
                  <a:pt x="2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8" name="Freeform 17"/>
          <p:cNvSpPr>
            <a:spLocks/>
          </p:cNvSpPr>
          <p:nvPr/>
        </p:nvSpPr>
        <p:spPr bwMode="auto">
          <a:xfrm rot="2693986">
            <a:off x="3889375" y="2725738"/>
            <a:ext cx="122238" cy="242887"/>
          </a:xfrm>
          <a:custGeom>
            <a:avLst/>
            <a:gdLst>
              <a:gd name="T0" fmla="*/ 2147483647 w 126"/>
              <a:gd name="T1" fmla="*/ 0 h 250"/>
              <a:gd name="T2" fmla="*/ 0 w 126"/>
              <a:gd name="T3" fmla="*/ 2147483647 h 250"/>
              <a:gd name="T4" fmla="*/ 2147483647 w 126"/>
              <a:gd name="T5" fmla="*/ 2147483647 h 250"/>
              <a:gd name="T6" fmla="*/ 0 60000 65536"/>
              <a:gd name="T7" fmla="*/ 0 60000 65536"/>
              <a:gd name="T8" fmla="*/ 0 60000 65536"/>
              <a:gd name="T9" fmla="*/ 0 w 126"/>
              <a:gd name="T10" fmla="*/ 0 h 250"/>
              <a:gd name="T11" fmla="*/ 126 w 126"/>
              <a:gd name="T12" fmla="*/ 250 h 250"/>
            </a:gdLst>
            <a:ahLst/>
            <a:cxnLst>
              <a:cxn ang="T6">
                <a:pos x="T0" y="T1"/>
              </a:cxn>
              <a:cxn ang="T7">
                <a:pos x="T2" y="T3"/>
              </a:cxn>
              <a:cxn ang="T8">
                <a:pos x="T4" y="T5"/>
              </a:cxn>
            </a:cxnLst>
            <a:rect l="T9" t="T10" r="T11" b="T12"/>
            <a:pathLst>
              <a:path w="126" h="250">
                <a:moveTo>
                  <a:pt x="126" y="0"/>
                </a:moveTo>
                <a:lnTo>
                  <a:pt x="0" y="124"/>
                </a:lnTo>
                <a:lnTo>
                  <a:pt x="126" y="2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9" name="Freeform 36"/>
          <p:cNvSpPr>
            <a:spLocks/>
          </p:cNvSpPr>
          <p:nvPr/>
        </p:nvSpPr>
        <p:spPr bwMode="auto">
          <a:xfrm rot="2693986">
            <a:off x="4064000" y="2960688"/>
            <a:ext cx="1073150" cy="1073150"/>
          </a:xfrm>
          <a:custGeom>
            <a:avLst/>
            <a:gdLst>
              <a:gd name="T0" fmla="*/ 0 w 1102"/>
              <a:gd name="T1" fmla="*/ 2147483647 h 1102"/>
              <a:gd name="T2" fmla="*/ 2147483647 w 1102"/>
              <a:gd name="T3" fmla="*/ 2147483647 h 1102"/>
              <a:gd name="T4" fmla="*/ 2147483647 w 1102"/>
              <a:gd name="T5" fmla="*/ 2147483647 h 1102"/>
              <a:gd name="T6" fmla="*/ 2147483647 w 1102"/>
              <a:gd name="T7" fmla="*/ 2147483647 h 1102"/>
              <a:gd name="T8" fmla="*/ 2147483647 w 1102"/>
              <a:gd name="T9" fmla="*/ 2147483647 h 1102"/>
              <a:gd name="T10" fmla="*/ 2147483647 w 1102"/>
              <a:gd name="T11" fmla="*/ 2147483647 h 1102"/>
              <a:gd name="T12" fmla="*/ 2147483647 w 1102"/>
              <a:gd name="T13" fmla="*/ 2147483647 h 1102"/>
              <a:gd name="T14" fmla="*/ 2147483647 w 1102"/>
              <a:gd name="T15" fmla="*/ 2147483647 h 1102"/>
              <a:gd name="T16" fmla="*/ 2147483647 w 1102"/>
              <a:gd name="T17" fmla="*/ 2147483647 h 1102"/>
              <a:gd name="T18" fmla="*/ 2147483647 w 1102"/>
              <a:gd name="T19" fmla="*/ 2147483647 h 1102"/>
              <a:gd name="T20" fmla="*/ 2147483647 w 1102"/>
              <a:gd name="T21" fmla="*/ 2147483647 h 1102"/>
              <a:gd name="T22" fmla="*/ 2147483647 w 1102"/>
              <a:gd name="T23" fmla="*/ 2147483647 h 1102"/>
              <a:gd name="T24" fmla="*/ 2147483647 w 1102"/>
              <a:gd name="T25" fmla="*/ 2147483647 h 1102"/>
              <a:gd name="T26" fmla="*/ 2147483647 w 1102"/>
              <a:gd name="T27" fmla="*/ 2147483647 h 1102"/>
              <a:gd name="T28" fmla="*/ 2147483647 w 1102"/>
              <a:gd name="T29" fmla="*/ 2147483647 h 1102"/>
              <a:gd name="T30" fmla="*/ 2147483647 w 1102"/>
              <a:gd name="T31" fmla="*/ 2147483647 h 1102"/>
              <a:gd name="T32" fmla="*/ 2147483647 w 1102"/>
              <a:gd name="T33" fmla="*/ 2147483647 h 1102"/>
              <a:gd name="T34" fmla="*/ 2147483647 w 1102"/>
              <a:gd name="T35" fmla="*/ 2147483647 h 1102"/>
              <a:gd name="T36" fmla="*/ 2147483647 w 1102"/>
              <a:gd name="T37" fmla="*/ 2147483647 h 1102"/>
              <a:gd name="T38" fmla="*/ 2147483647 w 1102"/>
              <a:gd name="T39" fmla="*/ 2147483647 h 1102"/>
              <a:gd name="T40" fmla="*/ 2147483647 w 1102"/>
              <a:gd name="T41" fmla="*/ 2147483647 h 1102"/>
              <a:gd name="T42" fmla="*/ 2147483647 w 1102"/>
              <a:gd name="T43" fmla="*/ 2147483647 h 1102"/>
              <a:gd name="T44" fmla="*/ 2147483647 w 1102"/>
              <a:gd name="T45" fmla="*/ 2147483647 h 1102"/>
              <a:gd name="T46" fmla="*/ 2147483647 w 1102"/>
              <a:gd name="T47" fmla="*/ 2147483647 h 1102"/>
              <a:gd name="T48" fmla="*/ 2147483647 w 1102"/>
              <a:gd name="T49" fmla="*/ 2147483647 h 1102"/>
              <a:gd name="T50" fmla="*/ 2147483647 w 1102"/>
              <a:gd name="T51" fmla="*/ 2147483647 h 1102"/>
              <a:gd name="T52" fmla="*/ 2147483647 w 1102"/>
              <a:gd name="T53" fmla="*/ 2147483647 h 1102"/>
              <a:gd name="T54" fmla="*/ 2147483647 w 1102"/>
              <a:gd name="T55" fmla="*/ 2147483647 h 1102"/>
              <a:gd name="T56" fmla="*/ 2147483647 w 1102"/>
              <a:gd name="T57" fmla="*/ 2147483647 h 1102"/>
              <a:gd name="T58" fmla="*/ 2147483647 w 1102"/>
              <a:gd name="T59" fmla="*/ 2147483647 h 1102"/>
              <a:gd name="T60" fmla="*/ 2147483647 w 1102"/>
              <a:gd name="T61" fmla="*/ 2147483647 h 1102"/>
              <a:gd name="T62" fmla="*/ 2147483647 w 1102"/>
              <a:gd name="T63" fmla="*/ 2147483647 h 1102"/>
              <a:gd name="T64" fmla="*/ 2147483647 w 1102"/>
              <a:gd name="T65" fmla="*/ 2147483647 h 1102"/>
              <a:gd name="T66" fmla="*/ 2147483647 w 1102"/>
              <a:gd name="T67" fmla="*/ 2147483647 h 1102"/>
              <a:gd name="T68" fmla="*/ 2147483647 w 1102"/>
              <a:gd name="T69" fmla="*/ 0 h 1102"/>
              <a:gd name="T70" fmla="*/ 2147483647 w 1102"/>
              <a:gd name="T71" fmla="*/ 2147483647 h 1102"/>
              <a:gd name="T72" fmla="*/ 2147483647 w 1102"/>
              <a:gd name="T73" fmla="*/ 2147483647 h 1102"/>
              <a:gd name="T74" fmla="*/ 2147483647 w 1102"/>
              <a:gd name="T75" fmla="*/ 2147483647 h 1102"/>
              <a:gd name="T76" fmla="*/ 2147483647 w 1102"/>
              <a:gd name="T77" fmla="*/ 2147483647 h 1102"/>
              <a:gd name="T78" fmla="*/ 2147483647 w 1102"/>
              <a:gd name="T79" fmla="*/ 2147483647 h 1102"/>
              <a:gd name="T80" fmla="*/ 2147483647 w 1102"/>
              <a:gd name="T81" fmla="*/ 2147483647 h 1102"/>
              <a:gd name="T82" fmla="*/ 2147483647 w 1102"/>
              <a:gd name="T83" fmla="*/ 2147483647 h 1102"/>
              <a:gd name="T84" fmla="*/ 2147483647 w 1102"/>
              <a:gd name="T85" fmla="*/ 2147483647 h 1102"/>
              <a:gd name="T86" fmla="*/ 2147483647 w 1102"/>
              <a:gd name="T87" fmla="*/ 2147483647 h 1102"/>
              <a:gd name="T88" fmla="*/ 2147483647 w 1102"/>
              <a:gd name="T89" fmla="*/ 2147483647 h 1102"/>
              <a:gd name="T90" fmla="*/ 0 w 1102"/>
              <a:gd name="T91" fmla="*/ 2147483647 h 1102"/>
              <a:gd name="T92" fmla="*/ 0 w 1102"/>
              <a:gd name="T93" fmla="*/ 2147483647 h 11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02"/>
              <a:gd name="T142" fmla="*/ 0 h 1102"/>
              <a:gd name="T143" fmla="*/ 1102 w 1102"/>
              <a:gd name="T144" fmla="*/ 1102 h 11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02" h="1102">
                <a:moveTo>
                  <a:pt x="0" y="552"/>
                </a:moveTo>
                <a:lnTo>
                  <a:pt x="0" y="552"/>
                </a:lnTo>
                <a:lnTo>
                  <a:pt x="0" y="580"/>
                </a:lnTo>
                <a:lnTo>
                  <a:pt x="4" y="608"/>
                </a:lnTo>
                <a:lnTo>
                  <a:pt x="6" y="636"/>
                </a:lnTo>
                <a:lnTo>
                  <a:pt x="12" y="662"/>
                </a:lnTo>
                <a:lnTo>
                  <a:pt x="18" y="688"/>
                </a:lnTo>
                <a:lnTo>
                  <a:pt x="26" y="714"/>
                </a:lnTo>
                <a:lnTo>
                  <a:pt x="34" y="740"/>
                </a:lnTo>
                <a:lnTo>
                  <a:pt x="44" y="766"/>
                </a:lnTo>
                <a:lnTo>
                  <a:pt x="54" y="790"/>
                </a:lnTo>
                <a:lnTo>
                  <a:pt x="66" y="814"/>
                </a:lnTo>
                <a:lnTo>
                  <a:pt x="80" y="836"/>
                </a:lnTo>
                <a:lnTo>
                  <a:pt x="94" y="858"/>
                </a:lnTo>
                <a:lnTo>
                  <a:pt x="110" y="880"/>
                </a:lnTo>
                <a:lnTo>
                  <a:pt x="126" y="902"/>
                </a:lnTo>
                <a:lnTo>
                  <a:pt x="144" y="922"/>
                </a:lnTo>
                <a:lnTo>
                  <a:pt x="162" y="940"/>
                </a:lnTo>
                <a:lnTo>
                  <a:pt x="180" y="958"/>
                </a:lnTo>
                <a:lnTo>
                  <a:pt x="200" y="976"/>
                </a:lnTo>
                <a:lnTo>
                  <a:pt x="222" y="992"/>
                </a:lnTo>
                <a:lnTo>
                  <a:pt x="244" y="1008"/>
                </a:lnTo>
                <a:lnTo>
                  <a:pt x="266" y="1022"/>
                </a:lnTo>
                <a:lnTo>
                  <a:pt x="288" y="1034"/>
                </a:lnTo>
                <a:lnTo>
                  <a:pt x="312" y="1048"/>
                </a:lnTo>
                <a:lnTo>
                  <a:pt x="336" y="1058"/>
                </a:lnTo>
                <a:lnTo>
                  <a:pt x="362" y="1068"/>
                </a:lnTo>
                <a:lnTo>
                  <a:pt x="388" y="1076"/>
                </a:lnTo>
                <a:lnTo>
                  <a:pt x="414" y="1084"/>
                </a:lnTo>
                <a:lnTo>
                  <a:pt x="440" y="1090"/>
                </a:lnTo>
                <a:lnTo>
                  <a:pt x="468" y="1094"/>
                </a:lnTo>
                <a:lnTo>
                  <a:pt x="494" y="1098"/>
                </a:lnTo>
                <a:lnTo>
                  <a:pt x="522" y="1100"/>
                </a:lnTo>
                <a:lnTo>
                  <a:pt x="550" y="1102"/>
                </a:lnTo>
                <a:lnTo>
                  <a:pt x="580" y="1100"/>
                </a:lnTo>
                <a:lnTo>
                  <a:pt x="608" y="1098"/>
                </a:lnTo>
                <a:lnTo>
                  <a:pt x="634" y="1094"/>
                </a:lnTo>
                <a:lnTo>
                  <a:pt x="662" y="1090"/>
                </a:lnTo>
                <a:lnTo>
                  <a:pt x="688" y="1084"/>
                </a:lnTo>
                <a:lnTo>
                  <a:pt x="714" y="1076"/>
                </a:lnTo>
                <a:lnTo>
                  <a:pt x="740" y="1068"/>
                </a:lnTo>
                <a:lnTo>
                  <a:pt x="764" y="1058"/>
                </a:lnTo>
                <a:lnTo>
                  <a:pt x="790" y="1048"/>
                </a:lnTo>
                <a:lnTo>
                  <a:pt x="814" y="1034"/>
                </a:lnTo>
                <a:lnTo>
                  <a:pt x="836" y="1022"/>
                </a:lnTo>
                <a:lnTo>
                  <a:pt x="858" y="1008"/>
                </a:lnTo>
                <a:lnTo>
                  <a:pt x="880" y="992"/>
                </a:lnTo>
                <a:lnTo>
                  <a:pt x="900" y="976"/>
                </a:lnTo>
                <a:lnTo>
                  <a:pt x="920" y="958"/>
                </a:lnTo>
                <a:lnTo>
                  <a:pt x="940" y="940"/>
                </a:lnTo>
                <a:lnTo>
                  <a:pt x="958" y="922"/>
                </a:lnTo>
                <a:lnTo>
                  <a:pt x="976" y="902"/>
                </a:lnTo>
                <a:lnTo>
                  <a:pt x="992" y="880"/>
                </a:lnTo>
                <a:lnTo>
                  <a:pt x="1008" y="858"/>
                </a:lnTo>
                <a:lnTo>
                  <a:pt x="1022" y="836"/>
                </a:lnTo>
                <a:lnTo>
                  <a:pt x="1034" y="814"/>
                </a:lnTo>
                <a:lnTo>
                  <a:pt x="1046" y="790"/>
                </a:lnTo>
                <a:lnTo>
                  <a:pt x="1058" y="766"/>
                </a:lnTo>
                <a:lnTo>
                  <a:pt x="1068" y="740"/>
                </a:lnTo>
                <a:lnTo>
                  <a:pt x="1076" y="716"/>
                </a:lnTo>
                <a:lnTo>
                  <a:pt x="1084" y="690"/>
                </a:lnTo>
                <a:lnTo>
                  <a:pt x="1090" y="662"/>
                </a:lnTo>
                <a:lnTo>
                  <a:pt x="1094" y="636"/>
                </a:lnTo>
                <a:lnTo>
                  <a:pt x="1098" y="608"/>
                </a:lnTo>
                <a:lnTo>
                  <a:pt x="1100" y="580"/>
                </a:lnTo>
                <a:lnTo>
                  <a:pt x="1102" y="552"/>
                </a:lnTo>
                <a:lnTo>
                  <a:pt x="1102" y="550"/>
                </a:lnTo>
                <a:lnTo>
                  <a:pt x="1100" y="522"/>
                </a:lnTo>
                <a:lnTo>
                  <a:pt x="1098" y="494"/>
                </a:lnTo>
                <a:lnTo>
                  <a:pt x="1096" y="466"/>
                </a:lnTo>
                <a:lnTo>
                  <a:pt x="1090" y="440"/>
                </a:lnTo>
                <a:lnTo>
                  <a:pt x="1084" y="412"/>
                </a:lnTo>
                <a:lnTo>
                  <a:pt x="1076" y="386"/>
                </a:lnTo>
                <a:lnTo>
                  <a:pt x="1068" y="362"/>
                </a:lnTo>
                <a:lnTo>
                  <a:pt x="1058" y="336"/>
                </a:lnTo>
                <a:lnTo>
                  <a:pt x="1048" y="312"/>
                </a:lnTo>
                <a:lnTo>
                  <a:pt x="1036" y="288"/>
                </a:lnTo>
                <a:lnTo>
                  <a:pt x="1022" y="266"/>
                </a:lnTo>
                <a:lnTo>
                  <a:pt x="1008" y="242"/>
                </a:lnTo>
                <a:lnTo>
                  <a:pt x="992" y="222"/>
                </a:lnTo>
                <a:lnTo>
                  <a:pt x="976" y="200"/>
                </a:lnTo>
                <a:lnTo>
                  <a:pt x="958" y="180"/>
                </a:lnTo>
                <a:lnTo>
                  <a:pt x="940" y="162"/>
                </a:lnTo>
                <a:lnTo>
                  <a:pt x="922" y="142"/>
                </a:lnTo>
                <a:lnTo>
                  <a:pt x="902" y="126"/>
                </a:lnTo>
                <a:lnTo>
                  <a:pt x="880" y="110"/>
                </a:lnTo>
                <a:lnTo>
                  <a:pt x="858" y="94"/>
                </a:lnTo>
                <a:lnTo>
                  <a:pt x="836" y="80"/>
                </a:lnTo>
                <a:lnTo>
                  <a:pt x="814" y="66"/>
                </a:lnTo>
                <a:lnTo>
                  <a:pt x="790" y="54"/>
                </a:lnTo>
                <a:lnTo>
                  <a:pt x="766" y="44"/>
                </a:lnTo>
                <a:lnTo>
                  <a:pt x="740" y="34"/>
                </a:lnTo>
                <a:lnTo>
                  <a:pt x="714" y="24"/>
                </a:lnTo>
                <a:lnTo>
                  <a:pt x="688" y="18"/>
                </a:lnTo>
                <a:lnTo>
                  <a:pt x="662" y="12"/>
                </a:lnTo>
                <a:lnTo>
                  <a:pt x="634" y="6"/>
                </a:lnTo>
                <a:lnTo>
                  <a:pt x="608" y="2"/>
                </a:lnTo>
                <a:lnTo>
                  <a:pt x="580" y="0"/>
                </a:lnTo>
                <a:lnTo>
                  <a:pt x="550" y="0"/>
                </a:lnTo>
                <a:lnTo>
                  <a:pt x="522" y="0"/>
                </a:lnTo>
                <a:lnTo>
                  <a:pt x="494" y="2"/>
                </a:lnTo>
                <a:lnTo>
                  <a:pt x="466" y="6"/>
                </a:lnTo>
                <a:lnTo>
                  <a:pt x="440" y="12"/>
                </a:lnTo>
                <a:lnTo>
                  <a:pt x="414" y="18"/>
                </a:lnTo>
                <a:lnTo>
                  <a:pt x="388" y="24"/>
                </a:lnTo>
                <a:lnTo>
                  <a:pt x="362" y="34"/>
                </a:lnTo>
                <a:lnTo>
                  <a:pt x="336" y="44"/>
                </a:lnTo>
                <a:lnTo>
                  <a:pt x="312" y="54"/>
                </a:lnTo>
                <a:lnTo>
                  <a:pt x="288" y="66"/>
                </a:lnTo>
                <a:lnTo>
                  <a:pt x="266" y="80"/>
                </a:lnTo>
                <a:lnTo>
                  <a:pt x="242" y="94"/>
                </a:lnTo>
                <a:lnTo>
                  <a:pt x="222" y="110"/>
                </a:lnTo>
                <a:lnTo>
                  <a:pt x="200" y="126"/>
                </a:lnTo>
                <a:lnTo>
                  <a:pt x="180" y="142"/>
                </a:lnTo>
                <a:lnTo>
                  <a:pt x="162" y="162"/>
                </a:lnTo>
                <a:lnTo>
                  <a:pt x="144" y="180"/>
                </a:lnTo>
                <a:lnTo>
                  <a:pt x="126" y="200"/>
                </a:lnTo>
                <a:lnTo>
                  <a:pt x="110" y="222"/>
                </a:lnTo>
                <a:lnTo>
                  <a:pt x="94" y="242"/>
                </a:lnTo>
                <a:lnTo>
                  <a:pt x="80" y="266"/>
                </a:lnTo>
                <a:lnTo>
                  <a:pt x="66" y="288"/>
                </a:lnTo>
                <a:lnTo>
                  <a:pt x="54" y="312"/>
                </a:lnTo>
                <a:lnTo>
                  <a:pt x="44" y="336"/>
                </a:lnTo>
                <a:lnTo>
                  <a:pt x="34" y="362"/>
                </a:lnTo>
                <a:lnTo>
                  <a:pt x="24" y="386"/>
                </a:lnTo>
                <a:lnTo>
                  <a:pt x="18" y="412"/>
                </a:lnTo>
                <a:lnTo>
                  <a:pt x="12" y="440"/>
                </a:lnTo>
                <a:lnTo>
                  <a:pt x="6" y="466"/>
                </a:lnTo>
                <a:lnTo>
                  <a:pt x="2" y="494"/>
                </a:lnTo>
                <a:lnTo>
                  <a:pt x="0" y="522"/>
                </a:lnTo>
                <a:lnTo>
                  <a:pt x="0" y="550"/>
                </a:lnTo>
                <a:lnTo>
                  <a:pt x="0" y="5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0" name="Freeform 38"/>
          <p:cNvSpPr>
            <a:spLocks/>
          </p:cNvSpPr>
          <p:nvPr/>
        </p:nvSpPr>
        <p:spPr bwMode="auto">
          <a:xfrm rot="2693986">
            <a:off x="3946525" y="3243263"/>
            <a:ext cx="1073150" cy="742950"/>
          </a:xfrm>
          <a:custGeom>
            <a:avLst/>
            <a:gdLst>
              <a:gd name="T0" fmla="*/ 2147483647 w 1102"/>
              <a:gd name="T1" fmla="*/ 2147483647 h 762"/>
              <a:gd name="T2" fmla="*/ 2147483647 w 1102"/>
              <a:gd name="T3" fmla="*/ 2147483647 h 762"/>
              <a:gd name="T4" fmla="*/ 2147483647 w 1102"/>
              <a:gd name="T5" fmla="*/ 2147483647 h 762"/>
              <a:gd name="T6" fmla="*/ 2147483647 w 1102"/>
              <a:gd name="T7" fmla="*/ 2147483647 h 762"/>
              <a:gd name="T8" fmla="*/ 2147483647 w 1102"/>
              <a:gd name="T9" fmla="*/ 2147483647 h 762"/>
              <a:gd name="T10" fmla="*/ 2147483647 w 1102"/>
              <a:gd name="T11" fmla="*/ 2147483647 h 762"/>
              <a:gd name="T12" fmla="*/ 2147483647 w 1102"/>
              <a:gd name="T13" fmla="*/ 2147483647 h 762"/>
              <a:gd name="T14" fmla="*/ 2147483647 w 1102"/>
              <a:gd name="T15" fmla="*/ 2147483647 h 762"/>
              <a:gd name="T16" fmla="*/ 2147483647 w 1102"/>
              <a:gd name="T17" fmla="*/ 2147483647 h 762"/>
              <a:gd name="T18" fmla="*/ 2147483647 w 1102"/>
              <a:gd name="T19" fmla="*/ 2147483647 h 762"/>
              <a:gd name="T20" fmla="*/ 2147483647 w 1102"/>
              <a:gd name="T21" fmla="*/ 2147483647 h 762"/>
              <a:gd name="T22" fmla="*/ 2147483647 w 1102"/>
              <a:gd name="T23" fmla="*/ 2147483647 h 762"/>
              <a:gd name="T24" fmla="*/ 2147483647 w 1102"/>
              <a:gd name="T25" fmla="*/ 2147483647 h 762"/>
              <a:gd name="T26" fmla="*/ 2147483647 w 1102"/>
              <a:gd name="T27" fmla="*/ 2147483647 h 762"/>
              <a:gd name="T28" fmla="*/ 2147483647 w 1102"/>
              <a:gd name="T29" fmla="*/ 2147483647 h 762"/>
              <a:gd name="T30" fmla="*/ 2147483647 w 1102"/>
              <a:gd name="T31" fmla="*/ 2147483647 h 762"/>
              <a:gd name="T32" fmla="*/ 0 w 1102"/>
              <a:gd name="T33" fmla="*/ 2147483647 h 762"/>
              <a:gd name="T34" fmla="*/ 2147483647 w 1102"/>
              <a:gd name="T35" fmla="*/ 2147483647 h 762"/>
              <a:gd name="T36" fmla="*/ 2147483647 w 1102"/>
              <a:gd name="T37" fmla="*/ 2147483647 h 762"/>
              <a:gd name="T38" fmla="*/ 2147483647 w 1102"/>
              <a:gd name="T39" fmla="*/ 2147483647 h 762"/>
              <a:gd name="T40" fmla="*/ 2147483647 w 1102"/>
              <a:gd name="T41" fmla="*/ 2147483647 h 762"/>
              <a:gd name="T42" fmla="*/ 2147483647 w 1102"/>
              <a:gd name="T43" fmla="*/ 2147483647 h 762"/>
              <a:gd name="T44" fmla="*/ 2147483647 w 1102"/>
              <a:gd name="T45" fmla="*/ 2147483647 h 762"/>
              <a:gd name="T46" fmla="*/ 2147483647 w 1102"/>
              <a:gd name="T47" fmla="*/ 2147483647 h 762"/>
              <a:gd name="T48" fmla="*/ 2147483647 w 1102"/>
              <a:gd name="T49" fmla="*/ 2147483647 h 762"/>
              <a:gd name="T50" fmla="*/ 2147483647 w 1102"/>
              <a:gd name="T51" fmla="*/ 0 h 762"/>
              <a:gd name="T52" fmla="*/ 2147483647 w 1102"/>
              <a:gd name="T53" fmla="*/ 0 h 762"/>
              <a:gd name="T54" fmla="*/ 2147483647 w 1102"/>
              <a:gd name="T55" fmla="*/ 2147483647 h 762"/>
              <a:gd name="T56" fmla="*/ 2147483647 w 1102"/>
              <a:gd name="T57" fmla="*/ 2147483647 h 762"/>
              <a:gd name="T58" fmla="*/ 2147483647 w 1102"/>
              <a:gd name="T59" fmla="*/ 2147483647 h 762"/>
              <a:gd name="T60" fmla="*/ 2147483647 w 1102"/>
              <a:gd name="T61" fmla="*/ 2147483647 h 762"/>
              <a:gd name="T62" fmla="*/ 2147483647 w 1102"/>
              <a:gd name="T63" fmla="*/ 2147483647 h 762"/>
              <a:gd name="T64" fmla="*/ 2147483647 w 1102"/>
              <a:gd name="T65" fmla="*/ 2147483647 h 762"/>
              <a:gd name="T66" fmla="*/ 2147483647 w 1102"/>
              <a:gd name="T67" fmla="*/ 2147483647 h 762"/>
              <a:gd name="T68" fmla="*/ 2147483647 w 1102"/>
              <a:gd name="T69" fmla="*/ 2147483647 h 762"/>
              <a:gd name="T70" fmla="*/ 2147483647 w 1102"/>
              <a:gd name="T71" fmla="*/ 2147483647 h 762"/>
              <a:gd name="T72" fmla="*/ 2147483647 w 1102"/>
              <a:gd name="T73" fmla="*/ 2147483647 h 762"/>
              <a:gd name="T74" fmla="*/ 2147483647 w 1102"/>
              <a:gd name="T75" fmla="*/ 2147483647 h 762"/>
              <a:gd name="T76" fmla="*/ 2147483647 w 1102"/>
              <a:gd name="T77" fmla="*/ 2147483647 h 762"/>
              <a:gd name="T78" fmla="*/ 2147483647 w 1102"/>
              <a:gd name="T79" fmla="*/ 2147483647 h 762"/>
              <a:gd name="T80" fmla="*/ 2147483647 w 1102"/>
              <a:gd name="T81" fmla="*/ 2147483647 h 762"/>
              <a:gd name="T82" fmla="*/ 2147483647 w 1102"/>
              <a:gd name="T83" fmla="*/ 2147483647 h 762"/>
              <a:gd name="T84" fmla="*/ 2147483647 w 1102"/>
              <a:gd name="T85" fmla="*/ 2147483647 h 762"/>
              <a:gd name="T86" fmla="*/ 2147483647 w 1102"/>
              <a:gd name="T87" fmla="*/ 2147483647 h 762"/>
              <a:gd name="T88" fmla="*/ 2147483647 w 1102"/>
              <a:gd name="T89" fmla="*/ 2147483647 h 762"/>
              <a:gd name="T90" fmla="*/ 2147483647 w 1102"/>
              <a:gd name="T91" fmla="*/ 2147483647 h 762"/>
              <a:gd name="T92" fmla="*/ 2147483647 w 1102"/>
              <a:gd name="T93" fmla="*/ 2147483647 h 762"/>
              <a:gd name="T94" fmla="*/ 2147483647 w 1102"/>
              <a:gd name="T95" fmla="*/ 2147483647 h 762"/>
              <a:gd name="T96" fmla="*/ 2147483647 w 1102"/>
              <a:gd name="T97" fmla="*/ 2147483647 h 762"/>
              <a:gd name="T98" fmla="*/ 2147483647 w 1102"/>
              <a:gd name="T99" fmla="*/ 2147483647 h 762"/>
              <a:gd name="T100" fmla="*/ 2147483647 w 1102"/>
              <a:gd name="T101" fmla="*/ 2147483647 h 762"/>
              <a:gd name="T102" fmla="*/ 2147483647 w 1102"/>
              <a:gd name="T103" fmla="*/ 2147483647 h 76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02"/>
              <a:gd name="T157" fmla="*/ 0 h 762"/>
              <a:gd name="T158" fmla="*/ 1102 w 1102"/>
              <a:gd name="T159" fmla="*/ 762 h 76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02" h="762">
                <a:moveTo>
                  <a:pt x="550" y="762"/>
                </a:moveTo>
                <a:lnTo>
                  <a:pt x="550" y="762"/>
                </a:lnTo>
                <a:lnTo>
                  <a:pt x="522" y="760"/>
                </a:lnTo>
                <a:lnTo>
                  <a:pt x="494" y="758"/>
                </a:lnTo>
                <a:lnTo>
                  <a:pt x="468" y="754"/>
                </a:lnTo>
                <a:lnTo>
                  <a:pt x="440" y="750"/>
                </a:lnTo>
                <a:lnTo>
                  <a:pt x="414" y="744"/>
                </a:lnTo>
                <a:lnTo>
                  <a:pt x="388" y="736"/>
                </a:lnTo>
                <a:lnTo>
                  <a:pt x="362" y="728"/>
                </a:lnTo>
                <a:lnTo>
                  <a:pt x="336" y="718"/>
                </a:lnTo>
                <a:lnTo>
                  <a:pt x="312" y="708"/>
                </a:lnTo>
                <a:lnTo>
                  <a:pt x="288" y="694"/>
                </a:lnTo>
                <a:lnTo>
                  <a:pt x="266" y="682"/>
                </a:lnTo>
                <a:lnTo>
                  <a:pt x="244" y="668"/>
                </a:lnTo>
                <a:lnTo>
                  <a:pt x="222" y="652"/>
                </a:lnTo>
                <a:lnTo>
                  <a:pt x="200" y="636"/>
                </a:lnTo>
                <a:lnTo>
                  <a:pt x="180" y="618"/>
                </a:lnTo>
                <a:lnTo>
                  <a:pt x="162" y="600"/>
                </a:lnTo>
                <a:lnTo>
                  <a:pt x="144" y="582"/>
                </a:lnTo>
                <a:lnTo>
                  <a:pt x="126" y="562"/>
                </a:lnTo>
                <a:lnTo>
                  <a:pt x="110" y="540"/>
                </a:lnTo>
                <a:lnTo>
                  <a:pt x="94" y="518"/>
                </a:lnTo>
                <a:lnTo>
                  <a:pt x="80" y="496"/>
                </a:lnTo>
                <a:lnTo>
                  <a:pt x="66" y="474"/>
                </a:lnTo>
                <a:lnTo>
                  <a:pt x="54" y="450"/>
                </a:lnTo>
                <a:lnTo>
                  <a:pt x="44" y="426"/>
                </a:lnTo>
                <a:lnTo>
                  <a:pt x="34" y="400"/>
                </a:lnTo>
                <a:lnTo>
                  <a:pt x="26" y="374"/>
                </a:lnTo>
                <a:lnTo>
                  <a:pt x="18" y="348"/>
                </a:lnTo>
                <a:lnTo>
                  <a:pt x="12" y="322"/>
                </a:lnTo>
                <a:lnTo>
                  <a:pt x="6" y="296"/>
                </a:lnTo>
                <a:lnTo>
                  <a:pt x="4" y="268"/>
                </a:lnTo>
                <a:lnTo>
                  <a:pt x="0" y="240"/>
                </a:lnTo>
                <a:lnTo>
                  <a:pt x="0" y="212"/>
                </a:lnTo>
                <a:lnTo>
                  <a:pt x="2" y="214"/>
                </a:lnTo>
                <a:lnTo>
                  <a:pt x="4" y="216"/>
                </a:lnTo>
                <a:lnTo>
                  <a:pt x="14" y="214"/>
                </a:lnTo>
                <a:lnTo>
                  <a:pt x="26" y="206"/>
                </a:lnTo>
                <a:lnTo>
                  <a:pt x="66" y="182"/>
                </a:lnTo>
                <a:lnTo>
                  <a:pt x="120" y="148"/>
                </a:lnTo>
                <a:lnTo>
                  <a:pt x="188" y="108"/>
                </a:lnTo>
                <a:lnTo>
                  <a:pt x="226" y="88"/>
                </a:lnTo>
                <a:lnTo>
                  <a:pt x="266" y="68"/>
                </a:lnTo>
                <a:lnTo>
                  <a:pt x="310" y="50"/>
                </a:lnTo>
                <a:lnTo>
                  <a:pt x="356" y="34"/>
                </a:lnTo>
                <a:lnTo>
                  <a:pt x="402" y="20"/>
                </a:lnTo>
                <a:lnTo>
                  <a:pt x="452" y="10"/>
                </a:lnTo>
                <a:lnTo>
                  <a:pt x="502" y="2"/>
                </a:lnTo>
                <a:lnTo>
                  <a:pt x="528" y="0"/>
                </a:lnTo>
                <a:lnTo>
                  <a:pt x="554" y="0"/>
                </a:lnTo>
                <a:lnTo>
                  <a:pt x="580" y="0"/>
                </a:lnTo>
                <a:lnTo>
                  <a:pt x="604" y="2"/>
                </a:lnTo>
                <a:lnTo>
                  <a:pt x="654" y="10"/>
                </a:lnTo>
                <a:lnTo>
                  <a:pt x="702" y="20"/>
                </a:lnTo>
                <a:lnTo>
                  <a:pt x="746" y="34"/>
                </a:lnTo>
                <a:lnTo>
                  <a:pt x="790" y="52"/>
                </a:lnTo>
                <a:lnTo>
                  <a:pt x="832" y="70"/>
                </a:lnTo>
                <a:lnTo>
                  <a:pt x="872" y="90"/>
                </a:lnTo>
                <a:lnTo>
                  <a:pt x="910" y="110"/>
                </a:lnTo>
                <a:lnTo>
                  <a:pt x="976" y="150"/>
                </a:lnTo>
                <a:lnTo>
                  <a:pt x="1030" y="186"/>
                </a:lnTo>
                <a:lnTo>
                  <a:pt x="1070" y="212"/>
                </a:lnTo>
                <a:lnTo>
                  <a:pt x="1084" y="218"/>
                </a:lnTo>
                <a:lnTo>
                  <a:pt x="1094" y="220"/>
                </a:lnTo>
                <a:lnTo>
                  <a:pt x="1098" y="220"/>
                </a:lnTo>
                <a:lnTo>
                  <a:pt x="1100" y="218"/>
                </a:lnTo>
                <a:lnTo>
                  <a:pt x="1100" y="216"/>
                </a:lnTo>
                <a:lnTo>
                  <a:pt x="1102" y="212"/>
                </a:lnTo>
                <a:lnTo>
                  <a:pt x="1100" y="240"/>
                </a:lnTo>
                <a:lnTo>
                  <a:pt x="1098" y="268"/>
                </a:lnTo>
                <a:lnTo>
                  <a:pt x="1094" y="296"/>
                </a:lnTo>
                <a:lnTo>
                  <a:pt x="1090" y="322"/>
                </a:lnTo>
                <a:lnTo>
                  <a:pt x="1084" y="350"/>
                </a:lnTo>
                <a:lnTo>
                  <a:pt x="1076" y="376"/>
                </a:lnTo>
                <a:lnTo>
                  <a:pt x="1068" y="400"/>
                </a:lnTo>
                <a:lnTo>
                  <a:pt x="1058" y="426"/>
                </a:lnTo>
                <a:lnTo>
                  <a:pt x="1046" y="450"/>
                </a:lnTo>
                <a:lnTo>
                  <a:pt x="1034" y="474"/>
                </a:lnTo>
                <a:lnTo>
                  <a:pt x="1022" y="496"/>
                </a:lnTo>
                <a:lnTo>
                  <a:pt x="1008" y="518"/>
                </a:lnTo>
                <a:lnTo>
                  <a:pt x="992" y="540"/>
                </a:lnTo>
                <a:lnTo>
                  <a:pt x="976" y="562"/>
                </a:lnTo>
                <a:lnTo>
                  <a:pt x="958" y="582"/>
                </a:lnTo>
                <a:lnTo>
                  <a:pt x="940" y="600"/>
                </a:lnTo>
                <a:lnTo>
                  <a:pt x="920" y="618"/>
                </a:lnTo>
                <a:lnTo>
                  <a:pt x="900" y="636"/>
                </a:lnTo>
                <a:lnTo>
                  <a:pt x="880" y="652"/>
                </a:lnTo>
                <a:lnTo>
                  <a:pt x="858" y="668"/>
                </a:lnTo>
                <a:lnTo>
                  <a:pt x="836" y="682"/>
                </a:lnTo>
                <a:lnTo>
                  <a:pt x="814" y="694"/>
                </a:lnTo>
                <a:lnTo>
                  <a:pt x="790" y="708"/>
                </a:lnTo>
                <a:lnTo>
                  <a:pt x="764" y="718"/>
                </a:lnTo>
                <a:lnTo>
                  <a:pt x="740" y="728"/>
                </a:lnTo>
                <a:lnTo>
                  <a:pt x="714" y="736"/>
                </a:lnTo>
                <a:lnTo>
                  <a:pt x="688" y="744"/>
                </a:lnTo>
                <a:lnTo>
                  <a:pt x="662" y="750"/>
                </a:lnTo>
                <a:lnTo>
                  <a:pt x="634" y="754"/>
                </a:lnTo>
                <a:lnTo>
                  <a:pt x="608" y="758"/>
                </a:lnTo>
                <a:lnTo>
                  <a:pt x="580" y="760"/>
                </a:lnTo>
                <a:lnTo>
                  <a:pt x="550" y="7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1" name="Freeform 39"/>
          <p:cNvSpPr>
            <a:spLocks/>
          </p:cNvSpPr>
          <p:nvPr/>
        </p:nvSpPr>
        <p:spPr bwMode="auto">
          <a:xfrm rot="2693986">
            <a:off x="4252913" y="3040063"/>
            <a:ext cx="1073150" cy="534987"/>
          </a:xfrm>
          <a:custGeom>
            <a:avLst/>
            <a:gdLst>
              <a:gd name="T0" fmla="*/ 2147483647 w 1102"/>
              <a:gd name="T1" fmla="*/ 2147483647 h 550"/>
              <a:gd name="T2" fmla="*/ 2147483647 w 1102"/>
              <a:gd name="T3" fmla="*/ 2147483647 h 550"/>
              <a:gd name="T4" fmla="*/ 2147483647 w 1102"/>
              <a:gd name="T5" fmla="*/ 2147483647 h 550"/>
              <a:gd name="T6" fmla="*/ 2147483647 w 1102"/>
              <a:gd name="T7" fmla="*/ 2147483647 h 550"/>
              <a:gd name="T8" fmla="*/ 2147483647 w 1102"/>
              <a:gd name="T9" fmla="*/ 2147483647 h 550"/>
              <a:gd name="T10" fmla="*/ 2147483647 w 1102"/>
              <a:gd name="T11" fmla="*/ 2147483647 h 550"/>
              <a:gd name="T12" fmla="*/ 2147483647 w 1102"/>
              <a:gd name="T13" fmla="*/ 2147483647 h 550"/>
              <a:gd name="T14" fmla="*/ 2147483647 w 1102"/>
              <a:gd name="T15" fmla="*/ 2147483647 h 550"/>
              <a:gd name="T16" fmla="*/ 2147483647 w 1102"/>
              <a:gd name="T17" fmla="*/ 2147483647 h 550"/>
              <a:gd name="T18" fmla="*/ 2147483647 w 1102"/>
              <a:gd name="T19" fmla="*/ 2147483647 h 550"/>
              <a:gd name="T20" fmla="*/ 2147483647 w 1102"/>
              <a:gd name="T21" fmla="*/ 0 h 550"/>
              <a:gd name="T22" fmla="*/ 2147483647 w 1102"/>
              <a:gd name="T23" fmla="*/ 0 h 550"/>
              <a:gd name="T24" fmla="*/ 2147483647 w 1102"/>
              <a:gd name="T25" fmla="*/ 2147483647 h 550"/>
              <a:gd name="T26" fmla="*/ 2147483647 w 1102"/>
              <a:gd name="T27" fmla="*/ 2147483647 h 550"/>
              <a:gd name="T28" fmla="*/ 2147483647 w 1102"/>
              <a:gd name="T29" fmla="*/ 2147483647 h 550"/>
              <a:gd name="T30" fmla="*/ 2147483647 w 1102"/>
              <a:gd name="T31" fmla="*/ 2147483647 h 550"/>
              <a:gd name="T32" fmla="*/ 2147483647 w 1102"/>
              <a:gd name="T33" fmla="*/ 2147483647 h 550"/>
              <a:gd name="T34" fmla="*/ 2147483647 w 1102"/>
              <a:gd name="T35" fmla="*/ 2147483647 h 550"/>
              <a:gd name="T36" fmla="*/ 2147483647 w 1102"/>
              <a:gd name="T37" fmla="*/ 2147483647 h 550"/>
              <a:gd name="T38" fmla="*/ 2147483647 w 1102"/>
              <a:gd name="T39" fmla="*/ 2147483647 h 550"/>
              <a:gd name="T40" fmla="*/ 2147483647 w 1102"/>
              <a:gd name="T41" fmla="*/ 2147483647 h 550"/>
              <a:gd name="T42" fmla="*/ 2147483647 w 1102"/>
              <a:gd name="T43" fmla="*/ 2147483647 h 550"/>
              <a:gd name="T44" fmla="*/ 0 w 1102"/>
              <a:gd name="T45" fmla="*/ 2147483647 h 550"/>
              <a:gd name="T46" fmla="*/ 2147483647 w 1102"/>
              <a:gd name="T47" fmla="*/ 2147483647 h 550"/>
              <a:gd name="T48" fmla="*/ 2147483647 w 1102"/>
              <a:gd name="T49" fmla="*/ 2147483647 h 550"/>
              <a:gd name="T50" fmla="*/ 2147483647 w 1102"/>
              <a:gd name="T51" fmla="*/ 2147483647 h 550"/>
              <a:gd name="T52" fmla="*/ 2147483647 w 1102"/>
              <a:gd name="T53" fmla="*/ 2147483647 h 550"/>
              <a:gd name="T54" fmla="*/ 2147483647 w 1102"/>
              <a:gd name="T55" fmla="*/ 2147483647 h 550"/>
              <a:gd name="T56" fmla="*/ 2147483647 w 1102"/>
              <a:gd name="T57" fmla="*/ 2147483647 h 550"/>
              <a:gd name="T58" fmla="*/ 2147483647 w 1102"/>
              <a:gd name="T59" fmla="*/ 2147483647 h 550"/>
              <a:gd name="T60" fmla="*/ 2147483647 w 1102"/>
              <a:gd name="T61" fmla="*/ 2147483647 h 550"/>
              <a:gd name="T62" fmla="*/ 2147483647 w 1102"/>
              <a:gd name="T63" fmla="*/ 2147483647 h 550"/>
              <a:gd name="T64" fmla="*/ 2147483647 w 1102"/>
              <a:gd name="T65" fmla="*/ 2147483647 h 550"/>
              <a:gd name="T66" fmla="*/ 2147483647 w 1102"/>
              <a:gd name="T67" fmla="*/ 0 h 550"/>
              <a:gd name="T68" fmla="*/ 2147483647 w 1102"/>
              <a:gd name="T69" fmla="*/ 2147483647 h 550"/>
              <a:gd name="T70" fmla="*/ 2147483647 w 1102"/>
              <a:gd name="T71" fmla="*/ 2147483647 h 550"/>
              <a:gd name="T72" fmla="*/ 2147483647 w 1102"/>
              <a:gd name="T73" fmla="*/ 2147483647 h 550"/>
              <a:gd name="T74" fmla="*/ 2147483647 w 1102"/>
              <a:gd name="T75" fmla="*/ 2147483647 h 550"/>
              <a:gd name="T76" fmla="*/ 2147483647 w 1102"/>
              <a:gd name="T77" fmla="*/ 2147483647 h 550"/>
              <a:gd name="T78" fmla="*/ 2147483647 w 1102"/>
              <a:gd name="T79" fmla="*/ 2147483647 h 550"/>
              <a:gd name="T80" fmla="*/ 2147483647 w 1102"/>
              <a:gd name="T81" fmla="*/ 2147483647 h 550"/>
              <a:gd name="T82" fmla="*/ 2147483647 w 1102"/>
              <a:gd name="T83" fmla="*/ 2147483647 h 550"/>
              <a:gd name="T84" fmla="*/ 2147483647 w 1102"/>
              <a:gd name="T85" fmla="*/ 2147483647 h 550"/>
              <a:gd name="T86" fmla="*/ 2147483647 w 1102"/>
              <a:gd name="T87" fmla="*/ 2147483647 h 550"/>
              <a:gd name="T88" fmla="*/ 2147483647 w 1102"/>
              <a:gd name="T89" fmla="*/ 2147483647 h 5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02"/>
              <a:gd name="T136" fmla="*/ 0 h 550"/>
              <a:gd name="T137" fmla="*/ 1102 w 1102"/>
              <a:gd name="T138" fmla="*/ 550 h 5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02" h="550">
                <a:moveTo>
                  <a:pt x="1102" y="550"/>
                </a:moveTo>
                <a:lnTo>
                  <a:pt x="1102" y="550"/>
                </a:lnTo>
                <a:lnTo>
                  <a:pt x="1100" y="522"/>
                </a:lnTo>
                <a:lnTo>
                  <a:pt x="1098" y="494"/>
                </a:lnTo>
                <a:lnTo>
                  <a:pt x="1094" y="466"/>
                </a:lnTo>
                <a:lnTo>
                  <a:pt x="1088" y="440"/>
                </a:lnTo>
                <a:lnTo>
                  <a:pt x="1082" y="412"/>
                </a:lnTo>
                <a:lnTo>
                  <a:pt x="1074" y="386"/>
                </a:lnTo>
                <a:lnTo>
                  <a:pt x="1066" y="362"/>
                </a:lnTo>
                <a:lnTo>
                  <a:pt x="1056" y="336"/>
                </a:lnTo>
                <a:lnTo>
                  <a:pt x="1044" y="312"/>
                </a:lnTo>
                <a:lnTo>
                  <a:pt x="1032" y="288"/>
                </a:lnTo>
                <a:lnTo>
                  <a:pt x="1020" y="266"/>
                </a:lnTo>
                <a:lnTo>
                  <a:pt x="1004" y="242"/>
                </a:lnTo>
                <a:lnTo>
                  <a:pt x="990" y="222"/>
                </a:lnTo>
                <a:lnTo>
                  <a:pt x="974" y="200"/>
                </a:lnTo>
                <a:lnTo>
                  <a:pt x="956" y="180"/>
                </a:lnTo>
                <a:lnTo>
                  <a:pt x="938" y="162"/>
                </a:lnTo>
                <a:lnTo>
                  <a:pt x="918" y="142"/>
                </a:lnTo>
                <a:lnTo>
                  <a:pt x="900" y="126"/>
                </a:lnTo>
                <a:lnTo>
                  <a:pt x="878" y="110"/>
                </a:lnTo>
                <a:lnTo>
                  <a:pt x="858" y="94"/>
                </a:lnTo>
                <a:lnTo>
                  <a:pt x="834" y="80"/>
                </a:lnTo>
                <a:lnTo>
                  <a:pt x="812" y="66"/>
                </a:lnTo>
                <a:lnTo>
                  <a:pt x="788" y="54"/>
                </a:lnTo>
                <a:lnTo>
                  <a:pt x="764" y="44"/>
                </a:lnTo>
                <a:lnTo>
                  <a:pt x="740" y="34"/>
                </a:lnTo>
                <a:lnTo>
                  <a:pt x="714" y="24"/>
                </a:lnTo>
                <a:lnTo>
                  <a:pt x="688" y="18"/>
                </a:lnTo>
                <a:lnTo>
                  <a:pt x="662" y="12"/>
                </a:lnTo>
                <a:lnTo>
                  <a:pt x="634" y="6"/>
                </a:lnTo>
                <a:lnTo>
                  <a:pt x="608" y="2"/>
                </a:lnTo>
                <a:lnTo>
                  <a:pt x="580" y="0"/>
                </a:lnTo>
                <a:lnTo>
                  <a:pt x="550" y="0"/>
                </a:lnTo>
                <a:lnTo>
                  <a:pt x="522" y="0"/>
                </a:lnTo>
                <a:lnTo>
                  <a:pt x="494" y="2"/>
                </a:lnTo>
                <a:lnTo>
                  <a:pt x="468" y="6"/>
                </a:lnTo>
                <a:lnTo>
                  <a:pt x="440" y="12"/>
                </a:lnTo>
                <a:lnTo>
                  <a:pt x="414" y="18"/>
                </a:lnTo>
                <a:lnTo>
                  <a:pt x="388" y="24"/>
                </a:lnTo>
                <a:lnTo>
                  <a:pt x="362" y="34"/>
                </a:lnTo>
                <a:lnTo>
                  <a:pt x="338" y="44"/>
                </a:lnTo>
                <a:lnTo>
                  <a:pt x="314" y="54"/>
                </a:lnTo>
                <a:lnTo>
                  <a:pt x="290" y="66"/>
                </a:lnTo>
                <a:lnTo>
                  <a:pt x="268" y="80"/>
                </a:lnTo>
                <a:lnTo>
                  <a:pt x="246" y="94"/>
                </a:lnTo>
                <a:lnTo>
                  <a:pt x="224" y="110"/>
                </a:lnTo>
                <a:lnTo>
                  <a:pt x="204" y="126"/>
                </a:lnTo>
                <a:lnTo>
                  <a:pt x="184" y="144"/>
                </a:lnTo>
                <a:lnTo>
                  <a:pt x="164" y="162"/>
                </a:lnTo>
                <a:lnTo>
                  <a:pt x="146" y="180"/>
                </a:lnTo>
                <a:lnTo>
                  <a:pt x="130" y="200"/>
                </a:lnTo>
                <a:lnTo>
                  <a:pt x="114" y="222"/>
                </a:lnTo>
                <a:lnTo>
                  <a:pt x="98" y="242"/>
                </a:lnTo>
                <a:lnTo>
                  <a:pt x="84" y="266"/>
                </a:lnTo>
                <a:lnTo>
                  <a:pt x="70" y="288"/>
                </a:lnTo>
                <a:lnTo>
                  <a:pt x="58" y="312"/>
                </a:lnTo>
                <a:lnTo>
                  <a:pt x="48" y="336"/>
                </a:lnTo>
                <a:lnTo>
                  <a:pt x="38" y="362"/>
                </a:lnTo>
                <a:lnTo>
                  <a:pt x="28" y="386"/>
                </a:lnTo>
                <a:lnTo>
                  <a:pt x="20" y="412"/>
                </a:lnTo>
                <a:lnTo>
                  <a:pt x="14" y="440"/>
                </a:lnTo>
                <a:lnTo>
                  <a:pt x="8" y="466"/>
                </a:lnTo>
                <a:lnTo>
                  <a:pt x="4" y="494"/>
                </a:lnTo>
                <a:lnTo>
                  <a:pt x="2" y="522"/>
                </a:lnTo>
                <a:lnTo>
                  <a:pt x="0" y="550"/>
                </a:lnTo>
                <a:lnTo>
                  <a:pt x="0" y="522"/>
                </a:lnTo>
                <a:lnTo>
                  <a:pt x="2" y="494"/>
                </a:lnTo>
                <a:lnTo>
                  <a:pt x="6" y="466"/>
                </a:lnTo>
                <a:lnTo>
                  <a:pt x="12" y="440"/>
                </a:lnTo>
                <a:lnTo>
                  <a:pt x="18" y="412"/>
                </a:lnTo>
                <a:lnTo>
                  <a:pt x="24" y="386"/>
                </a:lnTo>
                <a:lnTo>
                  <a:pt x="34" y="362"/>
                </a:lnTo>
                <a:lnTo>
                  <a:pt x="44" y="336"/>
                </a:lnTo>
                <a:lnTo>
                  <a:pt x="54" y="312"/>
                </a:lnTo>
                <a:lnTo>
                  <a:pt x="66" y="288"/>
                </a:lnTo>
                <a:lnTo>
                  <a:pt x="80" y="266"/>
                </a:lnTo>
                <a:lnTo>
                  <a:pt x="94" y="242"/>
                </a:lnTo>
                <a:lnTo>
                  <a:pt x="110" y="222"/>
                </a:lnTo>
                <a:lnTo>
                  <a:pt x="126" y="200"/>
                </a:lnTo>
                <a:lnTo>
                  <a:pt x="144" y="180"/>
                </a:lnTo>
                <a:lnTo>
                  <a:pt x="162" y="162"/>
                </a:lnTo>
                <a:lnTo>
                  <a:pt x="180" y="142"/>
                </a:lnTo>
                <a:lnTo>
                  <a:pt x="200" y="126"/>
                </a:lnTo>
                <a:lnTo>
                  <a:pt x="222" y="110"/>
                </a:lnTo>
                <a:lnTo>
                  <a:pt x="242" y="94"/>
                </a:lnTo>
                <a:lnTo>
                  <a:pt x="266" y="80"/>
                </a:lnTo>
                <a:lnTo>
                  <a:pt x="288" y="66"/>
                </a:lnTo>
                <a:lnTo>
                  <a:pt x="312" y="54"/>
                </a:lnTo>
                <a:lnTo>
                  <a:pt x="336" y="44"/>
                </a:lnTo>
                <a:lnTo>
                  <a:pt x="362" y="34"/>
                </a:lnTo>
                <a:lnTo>
                  <a:pt x="388" y="24"/>
                </a:lnTo>
                <a:lnTo>
                  <a:pt x="414" y="18"/>
                </a:lnTo>
                <a:lnTo>
                  <a:pt x="440" y="12"/>
                </a:lnTo>
                <a:lnTo>
                  <a:pt x="466" y="6"/>
                </a:lnTo>
                <a:lnTo>
                  <a:pt x="494" y="2"/>
                </a:lnTo>
                <a:lnTo>
                  <a:pt x="522" y="0"/>
                </a:lnTo>
                <a:lnTo>
                  <a:pt x="550" y="0"/>
                </a:lnTo>
                <a:lnTo>
                  <a:pt x="580" y="0"/>
                </a:lnTo>
                <a:lnTo>
                  <a:pt x="608" y="2"/>
                </a:lnTo>
                <a:lnTo>
                  <a:pt x="634" y="6"/>
                </a:lnTo>
                <a:lnTo>
                  <a:pt x="662" y="12"/>
                </a:lnTo>
                <a:lnTo>
                  <a:pt x="688" y="18"/>
                </a:lnTo>
                <a:lnTo>
                  <a:pt x="714" y="24"/>
                </a:lnTo>
                <a:lnTo>
                  <a:pt x="740" y="34"/>
                </a:lnTo>
                <a:lnTo>
                  <a:pt x="766" y="44"/>
                </a:lnTo>
                <a:lnTo>
                  <a:pt x="790" y="54"/>
                </a:lnTo>
                <a:lnTo>
                  <a:pt x="814" y="66"/>
                </a:lnTo>
                <a:lnTo>
                  <a:pt x="836" y="80"/>
                </a:lnTo>
                <a:lnTo>
                  <a:pt x="858" y="94"/>
                </a:lnTo>
                <a:lnTo>
                  <a:pt x="880" y="110"/>
                </a:lnTo>
                <a:lnTo>
                  <a:pt x="902" y="126"/>
                </a:lnTo>
                <a:lnTo>
                  <a:pt x="922" y="142"/>
                </a:lnTo>
                <a:lnTo>
                  <a:pt x="940" y="162"/>
                </a:lnTo>
                <a:lnTo>
                  <a:pt x="958" y="180"/>
                </a:lnTo>
                <a:lnTo>
                  <a:pt x="976" y="200"/>
                </a:lnTo>
                <a:lnTo>
                  <a:pt x="992" y="222"/>
                </a:lnTo>
                <a:lnTo>
                  <a:pt x="1008" y="242"/>
                </a:lnTo>
                <a:lnTo>
                  <a:pt x="1022" y="266"/>
                </a:lnTo>
                <a:lnTo>
                  <a:pt x="1036" y="288"/>
                </a:lnTo>
                <a:lnTo>
                  <a:pt x="1048" y="312"/>
                </a:lnTo>
                <a:lnTo>
                  <a:pt x="1058" y="336"/>
                </a:lnTo>
                <a:lnTo>
                  <a:pt x="1068" y="362"/>
                </a:lnTo>
                <a:lnTo>
                  <a:pt x="1076" y="386"/>
                </a:lnTo>
                <a:lnTo>
                  <a:pt x="1084" y="412"/>
                </a:lnTo>
                <a:lnTo>
                  <a:pt x="1090" y="440"/>
                </a:lnTo>
                <a:lnTo>
                  <a:pt x="1096" y="466"/>
                </a:lnTo>
                <a:lnTo>
                  <a:pt x="1098" y="494"/>
                </a:lnTo>
                <a:lnTo>
                  <a:pt x="1100" y="522"/>
                </a:lnTo>
                <a:lnTo>
                  <a:pt x="1102" y="5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2" name="Freeform 41"/>
          <p:cNvSpPr>
            <a:spLocks/>
          </p:cNvSpPr>
          <p:nvPr/>
        </p:nvSpPr>
        <p:spPr bwMode="auto">
          <a:xfrm>
            <a:off x="4038901" y="2883279"/>
            <a:ext cx="1073284" cy="545408"/>
          </a:xfrm>
          <a:custGeom>
            <a:avLst/>
            <a:gdLst/>
            <a:ahLst/>
            <a:cxnLst>
              <a:cxn ang="0">
                <a:pos x="1094" y="560"/>
              </a:cxn>
              <a:cxn ang="0">
                <a:pos x="1070" y="552"/>
              </a:cxn>
              <a:cxn ang="0">
                <a:pos x="976" y="490"/>
              </a:cxn>
              <a:cxn ang="0">
                <a:pos x="872" y="430"/>
              </a:cxn>
              <a:cxn ang="0">
                <a:pos x="790" y="392"/>
              </a:cxn>
              <a:cxn ang="0">
                <a:pos x="702" y="360"/>
              </a:cxn>
              <a:cxn ang="0">
                <a:pos x="604" y="342"/>
              </a:cxn>
              <a:cxn ang="0">
                <a:pos x="554" y="340"/>
              </a:cxn>
              <a:cxn ang="0">
                <a:pos x="528" y="340"/>
              </a:cxn>
              <a:cxn ang="0">
                <a:pos x="452" y="350"/>
              </a:cxn>
              <a:cxn ang="0">
                <a:pos x="356" y="374"/>
              </a:cxn>
              <a:cxn ang="0">
                <a:pos x="266" y="408"/>
              </a:cxn>
              <a:cxn ang="0">
                <a:pos x="188" y="448"/>
              </a:cxn>
              <a:cxn ang="0">
                <a:pos x="66" y="522"/>
              </a:cxn>
              <a:cxn ang="0">
                <a:pos x="14" y="554"/>
              </a:cxn>
              <a:cxn ang="0">
                <a:pos x="4" y="556"/>
              </a:cxn>
              <a:cxn ang="0">
                <a:pos x="0" y="552"/>
              </a:cxn>
              <a:cxn ang="0">
                <a:pos x="0" y="550"/>
              </a:cxn>
              <a:cxn ang="0">
                <a:pos x="2" y="522"/>
              </a:cxn>
              <a:cxn ang="0">
                <a:pos x="8" y="466"/>
              </a:cxn>
              <a:cxn ang="0">
                <a:pos x="20" y="412"/>
              </a:cxn>
              <a:cxn ang="0">
                <a:pos x="38" y="362"/>
              </a:cxn>
              <a:cxn ang="0">
                <a:pos x="58" y="312"/>
              </a:cxn>
              <a:cxn ang="0">
                <a:pos x="84" y="266"/>
              </a:cxn>
              <a:cxn ang="0">
                <a:pos x="114" y="222"/>
              </a:cxn>
              <a:cxn ang="0">
                <a:pos x="146" y="180"/>
              </a:cxn>
              <a:cxn ang="0">
                <a:pos x="184" y="144"/>
              </a:cxn>
              <a:cxn ang="0">
                <a:pos x="224" y="110"/>
              </a:cxn>
              <a:cxn ang="0">
                <a:pos x="268" y="80"/>
              </a:cxn>
              <a:cxn ang="0">
                <a:pos x="314" y="54"/>
              </a:cxn>
              <a:cxn ang="0">
                <a:pos x="362" y="34"/>
              </a:cxn>
              <a:cxn ang="0">
                <a:pos x="414" y="18"/>
              </a:cxn>
              <a:cxn ang="0">
                <a:pos x="468" y="6"/>
              </a:cxn>
              <a:cxn ang="0">
                <a:pos x="522" y="0"/>
              </a:cxn>
              <a:cxn ang="0">
                <a:pos x="550" y="0"/>
              </a:cxn>
              <a:cxn ang="0">
                <a:pos x="608" y="2"/>
              </a:cxn>
              <a:cxn ang="0">
                <a:pos x="662" y="12"/>
              </a:cxn>
              <a:cxn ang="0">
                <a:pos x="714" y="24"/>
              </a:cxn>
              <a:cxn ang="0">
                <a:pos x="764" y="44"/>
              </a:cxn>
              <a:cxn ang="0">
                <a:pos x="812" y="66"/>
              </a:cxn>
              <a:cxn ang="0">
                <a:pos x="858" y="94"/>
              </a:cxn>
              <a:cxn ang="0">
                <a:pos x="900" y="126"/>
              </a:cxn>
              <a:cxn ang="0">
                <a:pos x="938" y="162"/>
              </a:cxn>
              <a:cxn ang="0">
                <a:pos x="974" y="200"/>
              </a:cxn>
              <a:cxn ang="0">
                <a:pos x="1004" y="242"/>
              </a:cxn>
              <a:cxn ang="0">
                <a:pos x="1032" y="288"/>
              </a:cxn>
              <a:cxn ang="0">
                <a:pos x="1056" y="336"/>
              </a:cxn>
              <a:cxn ang="0">
                <a:pos x="1074" y="386"/>
              </a:cxn>
              <a:cxn ang="0">
                <a:pos x="1088" y="440"/>
              </a:cxn>
              <a:cxn ang="0">
                <a:pos x="1098" y="494"/>
              </a:cxn>
              <a:cxn ang="0">
                <a:pos x="1102" y="550"/>
              </a:cxn>
              <a:cxn ang="0">
                <a:pos x="1102" y="552"/>
              </a:cxn>
              <a:cxn ang="0">
                <a:pos x="1100" y="556"/>
              </a:cxn>
              <a:cxn ang="0">
                <a:pos x="1098" y="560"/>
              </a:cxn>
            </a:cxnLst>
            <a:rect l="0" t="0" r="r" b="b"/>
            <a:pathLst>
              <a:path w="1102" h="560">
                <a:moveTo>
                  <a:pt x="1094" y="560"/>
                </a:moveTo>
                <a:lnTo>
                  <a:pt x="1094" y="560"/>
                </a:lnTo>
                <a:lnTo>
                  <a:pt x="1084" y="558"/>
                </a:lnTo>
                <a:lnTo>
                  <a:pt x="1070" y="552"/>
                </a:lnTo>
                <a:lnTo>
                  <a:pt x="1030" y="526"/>
                </a:lnTo>
                <a:lnTo>
                  <a:pt x="976" y="490"/>
                </a:lnTo>
                <a:lnTo>
                  <a:pt x="910" y="450"/>
                </a:lnTo>
                <a:lnTo>
                  <a:pt x="872" y="430"/>
                </a:lnTo>
                <a:lnTo>
                  <a:pt x="832" y="410"/>
                </a:lnTo>
                <a:lnTo>
                  <a:pt x="790" y="392"/>
                </a:lnTo>
                <a:lnTo>
                  <a:pt x="746" y="374"/>
                </a:lnTo>
                <a:lnTo>
                  <a:pt x="702" y="360"/>
                </a:lnTo>
                <a:lnTo>
                  <a:pt x="654" y="350"/>
                </a:lnTo>
                <a:lnTo>
                  <a:pt x="604" y="342"/>
                </a:lnTo>
                <a:lnTo>
                  <a:pt x="580" y="340"/>
                </a:lnTo>
                <a:lnTo>
                  <a:pt x="554" y="340"/>
                </a:lnTo>
                <a:lnTo>
                  <a:pt x="554" y="340"/>
                </a:lnTo>
                <a:lnTo>
                  <a:pt x="528" y="340"/>
                </a:lnTo>
                <a:lnTo>
                  <a:pt x="502" y="342"/>
                </a:lnTo>
                <a:lnTo>
                  <a:pt x="452" y="350"/>
                </a:lnTo>
                <a:lnTo>
                  <a:pt x="402" y="360"/>
                </a:lnTo>
                <a:lnTo>
                  <a:pt x="356" y="374"/>
                </a:lnTo>
                <a:lnTo>
                  <a:pt x="310" y="390"/>
                </a:lnTo>
                <a:lnTo>
                  <a:pt x="266" y="408"/>
                </a:lnTo>
                <a:lnTo>
                  <a:pt x="226" y="428"/>
                </a:lnTo>
                <a:lnTo>
                  <a:pt x="188" y="448"/>
                </a:lnTo>
                <a:lnTo>
                  <a:pt x="120" y="488"/>
                </a:lnTo>
                <a:lnTo>
                  <a:pt x="66" y="522"/>
                </a:lnTo>
                <a:lnTo>
                  <a:pt x="26" y="546"/>
                </a:lnTo>
                <a:lnTo>
                  <a:pt x="14" y="554"/>
                </a:lnTo>
                <a:lnTo>
                  <a:pt x="4" y="556"/>
                </a:lnTo>
                <a:lnTo>
                  <a:pt x="4" y="556"/>
                </a:lnTo>
                <a:lnTo>
                  <a:pt x="2" y="554"/>
                </a:lnTo>
                <a:lnTo>
                  <a:pt x="0" y="552"/>
                </a:lnTo>
                <a:lnTo>
                  <a:pt x="0" y="552"/>
                </a:lnTo>
                <a:lnTo>
                  <a:pt x="0" y="550"/>
                </a:lnTo>
                <a:lnTo>
                  <a:pt x="0" y="550"/>
                </a:lnTo>
                <a:lnTo>
                  <a:pt x="2" y="522"/>
                </a:lnTo>
                <a:lnTo>
                  <a:pt x="4" y="494"/>
                </a:lnTo>
                <a:lnTo>
                  <a:pt x="8" y="466"/>
                </a:lnTo>
                <a:lnTo>
                  <a:pt x="14" y="440"/>
                </a:lnTo>
                <a:lnTo>
                  <a:pt x="20" y="412"/>
                </a:lnTo>
                <a:lnTo>
                  <a:pt x="28" y="386"/>
                </a:lnTo>
                <a:lnTo>
                  <a:pt x="38" y="362"/>
                </a:lnTo>
                <a:lnTo>
                  <a:pt x="48" y="336"/>
                </a:lnTo>
                <a:lnTo>
                  <a:pt x="58" y="312"/>
                </a:lnTo>
                <a:lnTo>
                  <a:pt x="70" y="288"/>
                </a:lnTo>
                <a:lnTo>
                  <a:pt x="84" y="266"/>
                </a:lnTo>
                <a:lnTo>
                  <a:pt x="98" y="242"/>
                </a:lnTo>
                <a:lnTo>
                  <a:pt x="114" y="222"/>
                </a:lnTo>
                <a:lnTo>
                  <a:pt x="130" y="200"/>
                </a:lnTo>
                <a:lnTo>
                  <a:pt x="146" y="180"/>
                </a:lnTo>
                <a:lnTo>
                  <a:pt x="164" y="162"/>
                </a:lnTo>
                <a:lnTo>
                  <a:pt x="184" y="144"/>
                </a:lnTo>
                <a:lnTo>
                  <a:pt x="204" y="126"/>
                </a:lnTo>
                <a:lnTo>
                  <a:pt x="224" y="110"/>
                </a:lnTo>
                <a:lnTo>
                  <a:pt x="246" y="94"/>
                </a:lnTo>
                <a:lnTo>
                  <a:pt x="268" y="80"/>
                </a:lnTo>
                <a:lnTo>
                  <a:pt x="290" y="66"/>
                </a:lnTo>
                <a:lnTo>
                  <a:pt x="314" y="54"/>
                </a:lnTo>
                <a:lnTo>
                  <a:pt x="338" y="44"/>
                </a:lnTo>
                <a:lnTo>
                  <a:pt x="362" y="34"/>
                </a:lnTo>
                <a:lnTo>
                  <a:pt x="388" y="24"/>
                </a:lnTo>
                <a:lnTo>
                  <a:pt x="414" y="18"/>
                </a:lnTo>
                <a:lnTo>
                  <a:pt x="440" y="12"/>
                </a:lnTo>
                <a:lnTo>
                  <a:pt x="468" y="6"/>
                </a:lnTo>
                <a:lnTo>
                  <a:pt x="494" y="2"/>
                </a:lnTo>
                <a:lnTo>
                  <a:pt x="522" y="0"/>
                </a:lnTo>
                <a:lnTo>
                  <a:pt x="550" y="0"/>
                </a:lnTo>
                <a:lnTo>
                  <a:pt x="550" y="0"/>
                </a:lnTo>
                <a:lnTo>
                  <a:pt x="580" y="0"/>
                </a:lnTo>
                <a:lnTo>
                  <a:pt x="608" y="2"/>
                </a:lnTo>
                <a:lnTo>
                  <a:pt x="634" y="6"/>
                </a:lnTo>
                <a:lnTo>
                  <a:pt x="662" y="12"/>
                </a:lnTo>
                <a:lnTo>
                  <a:pt x="688" y="18"/>
                </a:lnTo>
                <a:lnTo>
                  <a:pt x="714" y="24"/>
                </a:lnTo>
                <a:lnTo>
                  <a:pt x="740" y="34"/>
                </a:lnTo>
                <a:lnTo>
                  <a:pt x="764" y="44"/>
                </a:lnTo>
                <a:lnTo>
                  <a:pt x="788" y="54"/>
                </a:lnTo>
                <a:lnTo>
                  <a:pt x="812" y="66"/>
                </a:lnTo>
                <a:lnTo>
                  <a:pt x="834" y="80"/>
                </a:lnTo>
                <a:lnTo>
                  <a:pt x="858" y="94"/>
                </a:lnTo>
                <a:lnTo>
                  <a:pt x="878" y="110"/>
                </a:lnTo>
                <a:lnTo>
                  <a:pt x="900" y="126"/>
                </a:lnTo>
                <a:lnTo>
                  <a:pt x="918" y="142"/>
                </a:lnTo>
                <a:lnTo>
                  <a:pt x="938" y="162"/>
                </a:lnTo>
                <a:lnTo>
                  <a:pt x="956" y="180"/>
                </a:lnTo>
                <a:lnTo>
                  <a:pt x="974" y="200"/>
                </a:lnTo>
                <a:lnTo>
                  <a:pt x="990" y="222"/>
                </a:lnTo>
                <a:lnTo>
                  <a:pt x="1004" y="242"/>
                </a:lnTo>
                <a:lnTo>
                  <a:pt x="1020" y="266"/>
                </a:lnTo>
                <a:lnTo>
                  <a:pt x="1032" y="288"/>
                </a:lnTo>
                <a:lnTo>
                  <a:pt x="1044" y="312"/>
                </a:lnTo>
                <a:lnTo>
                  <a:pt x="1056" y="336"/>
                </a:lnTo>
                <a:lnTo>
                  <a:pt x="1066" y="362"/>
                </a:lnTo>
                <a:lnTo>
                  <a:pt x="1074" y="386"/>
                </a:lnTo>
                <a:lnTo>
                  <a:pt x="1082" y="412"/>
                </a:lnTo>
                <a:lnTo>
                  <a:pt x="1088" y="440"/>
                </a:lnTo>
                <a:lnTo>
                  <a:pt x="1094" y="466"/>
                </a:lnTo>
                <a:lnTo>
                  <a:pt x="1098" y="494"/>
                </a:lnTo>
                <a:lnTo>
                  <a:pt x="1100" y="522"/>
                </a:lnTo>
                <a:lnTo>
                  <a:pt x="1102" y="550"/>
                </a:lnTo>
                <a:lnTo>
                  <a:pt x="1102" y="550"/>
                </a:lnTo>
                <a:lnTo>
                  <a:pt x="1102" y="552"/>
                </a:lnTo>
                <a:lnTo>
                  <a:pt x="1102" y="552"/>
                </a:lnTo>
                <a:lnTo>
                  <a:pt x="1100" y="556"/>
                </a:lnTo>
                <a:lnTo>
                  <a:pt x="1100" y="558"/>
                </a:lnTo>
                <a:lnTo>
                  <a:pt x="1098" y="560"/>
                </a:lnTo>
                <a:lnTo>
                  <a:pt x="1094" y="560"/>
                </a:lnTo>
                <a:close/>
              </a:path>
            </a:pathLst>
          </a:custGeom>
          <a:gradFill flip="none" rotWithShape="1">
            <a:gsLst>
              <a:gs pos="0">
                <a:schemeClr val="bg1">
                  <a:alpha val="0"/>
                </a:schemeClr>
              </a:gs>
              <a:gs pos="0">
                <a:schemeClr val="bg1"/>
              </a:gs>
              <a:gs pos="100000">
                <a:schemeClr val="bg1">
                  <a:alpha val="4000"/>
                </a:schemeClr>
              </a:gs>
            </a:gsLst>
            <a:lin ang="5400000" scaled="0"/>
            <a:tileRect/>
          </a:gradFill>
          <a:ln w="9525">
            <a:noFill/>
            <a:round/>
            <a:headEnd/>
            <a:tailEnd/>
          </a:ln>
          <a:effectLst>
            <a:softEdge rad="152400"/>
          </a:effec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s-MX">
              <a:latin typeface="Calibri" panose="020F0502020204030204" pitchFamily="34" charset="0"/>
            </a:endParaRPr>
          </a:p>
        </p:txBody>
      </p:sp>
      <p:sp>
        <p:nvSpPr>
          <p:cNvPr id="73" name="Freeform 42"/>
          <p:cNvSpPr>
            <a:spLocks/>
          </p:cNvSpPr>
          <p:nvPr/>
        </p:nvSpPr>
        <p:spPr bwMode="auto">
          <a:xfrm rot="2693986">
            <a:off x="4249738" y="3038475"/>
            <a:ext cx="1073150" cy="544513"/>
          </a:xfrm>
          <a:custGeom>
            <a:avLst/>
            <a:gdLst>
              <a:gd name="T0" fmla="*/ 2147483647 w 1102"/>
              <a:gd name="T1" fmla="*/ 2147483647 h 560"/>
              <a:gd name="T2" fmla="*/ 2147483647 w 1102"/>
              <a:gd name="T3" fmla="*/ 2147483647 h 560"/>
              <a:gd name="T4" fmla="*/ 2147483647 w 1102"/>
              <a:gd name="T5" fmla="*/ 2147483647 h 560"/>
              <a:gd name="T6" fmla="*/ 2147483647 w 1102"/>
              <a:gd name="T7" fmla="*/ 2147483647 h 560"/>
              <a:gd name="T8" fmla="*/ 2147483647 w 1102"/>
              <a:gd name="T9" fmla="*/ 2147483647 h 560"/>
              <a:gd name="T10" fmla="*/ 2147483647 w 1102"/>
              <a:gd name="T11" fmla="*/ 2147483647 h 560"/>
              <a:gd name="T12" fmla="*/ 2147483647 w 1102"/>
              <a:gd name="T13" fmla="*/ 2147483647 h 560"/>
              <a:gd name="T14" fmla="*/ 2147483647 w 1102"/>
              <a:gd name="T15" fmla="*/ 2147483647 h 560"/>
              <a:gd name="T16" fmla="*/ 2147483647 w 1102"/>
              <a:gd name="T17" fmla="*/ 2147483647 h 560"/>
              <a:gd name="T18" fmla="*/ 2147483647 w 1102"/>
              <a:gd name="T19" fmla="*/ 2147483647 h 560"/>
              <a:gd name="T20" fmla="*/ 2147483647 w 1102"/>
              <a:gd name="T21" fmla="*/ 2147483647 h 560"/>
              <a:gd name="T22" fmla="*/ 2147483647 w 1102"/>
              <a:gd name="T23" fmla="*/ 2147483647 h 560"/>
              <a:gd name="T24" fmla="*/ 2147483647 w 1102"/>
              <a:gd name="T25" fmla="*/ 2147483647 h 560"/>
              <a:gd name="T26" fmla="*/ 2147483647 w 1102"/>
              <a:gd name="T27" fmla="*/ 2147483647 h 560"/>
              <a:gd name="T28" fmla="*/ 2147483647 w 1102"/>
              <a:gd name="T29" fmla="*/ 2147483647 h 560"/>
              <a:gd name="T30" fmla="*/ 2147483647 w 1102"/>
              <a:gd name="T31" fmla="*/ 2147483647 h 560"/>
              <a:gd name="T32" fmla="*/ 0 w 1102"/>
              <a:gd name="T33" fmla="*/ 2147483647 h 560"/>
              <a:gd name="T34" fmla="*/ 0 w 1102"/>
              <a:gd name="T35" fmla="*/ 2147483647 h 560"/>
              <a:gd name="T36" fmla="*/ 2147483647 w 1102"/>
              <a:gd name="T37" fmla="*/ 2147483647 h 560"/>
              <a:gd name="T38" fmla="*/ 2147483647 w 1102"/>
              <a:gd name="T39" fmla="*/ 2147483647 h 560"/>
              <a:gd name="T40" fmla="*/ 2147483647 w 1102"/>
              <a:gd name="T41" fmla="*/ 2147483647 h 560"/>
              <a:gd name="T42" fmla="*/ 2147483647 w 1102"/>
              <a:gd name="T43" fmla="*/ 2147483647 h 560"/>
              <a:gd name="T44" fmla="*/ 2147483647 w 1102"/>
              <a:gd name="T45" fmla="*/ 2147483647 h 560"/>
              <a:gd name="T46" fmla="*/ 2147483647 w 1102"/>
              <a:gd name="T47" fmla="*/ 2147483647 h 560"/>
              <a:gd name="T48" fmla="*/ 2147483647 w 1102"/>
              <a:gd name="T49" fmla="*/ 2147483647 h 560"/>
              <a:gd name="T50" fmla="*/ 2147483647 w 1102"/>
              <a:gd name="T51" fmla="*/ 2147483647 h 560"/>
              <a:gd name="T52" fmla="*/ 2147483647 w 1102"/>
              <a:gd name="T53" fmla="*/ 2147483647 h 560"/>
              <a:gd name="T54" fmla="*/ 2147483647 w 1102"/>
              <a:gd name="T55" fmla="*/ 2147483647 h 560"/>
              <a:gd name="T56" fmla="*/ 2147483647 w 1102"/>
              <a:gd name="T57" fmla="*/ 2147483647 h 560"/>
              <a:gd name="T58" fmla="*/ 2147483647 w 1102"/>
              <a:gd name="T59" fmla="*/ 2147483647 h 560"/>
              <a:gd name="T60" fmla="*/ 2147483647 w 1102"/>
              <a:gd name="T61" fmla="*/ 2147483647 h 560"/>
              <a:gd name="T62" fmla="*/ 2147483647 w 1102"/>
              <a:gd name="T63" fmla="*/ 2147483647 h 560"/>
              <a:gd name="T64" fmla="*/ 2147483647 w 1102"/>
              <a:gd name="T65" fmla="*/ 2147483647 h 560"/>
              <a:gd name="T66" fmla="*/ 2147483647 w 1102"/>
              <a:gd name="T67" fmla="*/ 0 h 560"/>
              <a:gd name="T68" fmla="*/ 2147483647 w 1102"/>
              <a:gd name="T69" fmla="*/ 0 h 560"/>
              <a:gd name="T70" fmla="*/ 2147483647 w 1102"/>
              <a:gd name="T71" fmla="*/ 2147483647 h 560"/>
              <a:gd name="T72" fmla="*/ 2147483647 w 1102"/>
              <a:gd name="T73" fmla="*/ 2147483647 h 560"/>
              <a:gd name="T74" fmla="*/ 2147483647 w 1102"/>
              <a:gd name="T75" fmla="*/ 2147483647 h 560"/>
              <a:gd name="T76" fmla="*/ 2147483647 w 1102"/>
              <a:gd name="T77" fmla="*/ 2147483647 h 560"/>
              <a:gd name="T78" fmla="*/ 2147483647 w 1102"/>
              <a:gd name="T79" fmla="*/ 2147483647 h 560"/>
              <a:gd name="T80" fmla="*/ 2147483647 w 1102"/>
              <a:gd name="T81" fmla="*/ 2147483647 h 560"/>
              <a:gd name="T82" fmla="*/ 2147483647 w 1102"/>
              <a:gd name="T83" fmla="*/ 2147483647 h 560"/>
              <a:gd name="T84" fmla="*/ 2147483647 w 1102"/>
              <a:gd name="T85" fmla="*/ 2147483647 h 560"/>
              <a:gd name="T86" fmla="*/ 2147483647 w 1102"/>
              <a:gd name="T87" fmla="*/ 2147483647 h 560"/>
              <a:gd name="T88" fmla="*/ 2147483647 w 1102"/>
              <a:gd name="T89" fmla="*/ 2147483647 h 560"/>
              <a:gd name="T90" fmla="*/ 2147483647 w 1102"/>
              <a:gd name="T91" fmla="*/ 2147483647 h 560"/>
              <a:gd name="T92" fmla="*/ 2147483647 w 1102"/>
              <a:gd name="T93" fmla="*/ 2147483647 h 560"/>
              <a:gd name="T94" fmla="*/ 2147483647 w 1102"/>
              <a:gd name="T95" fmla="*/ 2147483647 h 560"/>
              <a:gd name="T96" fmla="*/ 2147483647 w 1102"/>
              <a:gd name="T97" fmla="*/ 2147483647 h 560"/>
              <a:gd name="T98" fmla="*/ 2147483647 w 1102"/>
              <a:gd name="T99" fmla="*/ 2147483647 h 560"/>
              <a:gd name="T100" fmla="*/ 2147483647 w 1102"/>
              <a:gd name="T101" fmla="*/ 2147483647 h 560"/>
              <a:gd name="T102" fmla="*/ 2147483647 w 1102"/>
              <a:gd name="T103" fmla="*/ 2147483647 h 560"/>
              <a:gd name="T104" fmla="*/ 2147483647 w 1102"/>
              <a:gd name="T105" fmla="*/ 2147483647 h 560"/>
              <a:gd name="T106" fmla="*/ 2147483647 w 1102"/>
              <a:gd name="T107" fmla="*/ 2147483647 h 5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02"/>
              <a:gd name="T163" fmla="*/ 0 h 560"/>
              <a:gd name="T164" fmla="*/ 1102 w 1102"/>
              <a:gd name="T165" fmla="*/ 560 h 5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02" h="560">
                <a:moveTo>
                  <a:pt x="1094" y="560"/>
                </a:moveTo>
                <a:lnTo>
                  <a:pt x="1094" y="560"/>
                </a:lnTo>
                <a:lnTo>
                  <a:pt x="1084" y="558"/>
                </a:lnTo>
                <a:lnTo>
                  <a:pt x="1070" y="552"/>
                </a:lnTo>
                <a:lnTo>
                  <a:pt x="1030" y="526"/>
                </a:lnTo>
                <a:lnTo>
                  <a:pt x="976" y="490"/>
                </a:lnTo>
                <a:lnTo>
                  <a:pt x="910" y="450"/>
                </a:lnTo>
                <a:lnTo>
                  <a:pt x="872" y="430"/>
                </a:lnTo>
                <a:lnTo>
                  <a:pt x="832" y="410"/>
                </a:lnTo>
                <a:lnTo>
                  <a:pt x="790" y="392"/>
                </a:lnTo>
                <a:lnTo>
                  <a:pt x="746" y="374"/>
                </a:lnTo>
                <a:lnTo>
                  <a:pt x="702" y="360"/>
                </a:lnTo>
                <a:lnTo>
                  <a:pt x="654" y="350"/>
                </a:lnTo>
                <a:lnTo>
                  <a:pt x="604" y="342"/>
                </a:lnTo>
                <a:lnTo>
                  <a:pt x="580" y="340"/>
                </a:lnTo>
                <a:lnTo>
                  <a:pt x="554" y="340"/>
                </a:lnTo>
                <a:lnTo>
                  <a:pt x="528" y="340"/>
                </a:lnTo>
                <a:lnTo>
                  <a:pt x="502" y="342"/>
                </a:lnTo>
                <a:lnTo>
                  <a:pt x="452" y="350"/>
                </a:lnTo>
                <a:lnTo>
                  <a:pt x="402" y="360"/>
                </a:lnTo>
                <a:lnTo>
                  <a:pt x="356" y="374"/>
                </a:lnTo>
                <a:lnTo>
                  <a:pt x="310" y="390"/>
                </a:lnTo>
                <a:lnTo>
                  <a:pt x="266" y="408"/>
                </a:lnTo>
                <a:lnTo>
                  <a:pt x="226" y="428"/>
                </a:lnTo>
                <a:lnTo>
                  <a:pt x="188" y="448"/>
                </a:lnTo>
                <a:lnTo>
                  <a:pt x="120" y="488"/>
                </a:lnTo>
                <a:lnTo>
                  <a:pt x="66" y="522"/>
                </a:lnTo>
                <a:lnTo>
                  <a:pt x="26" y="546"/>
                </a:lnTo>
                <a:lnTo>
                  <a:pt x="14" y="554"/>
                </a:lnTo>
                <a:lnTo>
                  <a:pt x="4" y="556"/>
                </a:lnTo>
                <a:lnTo>
                  <a:pt x="2" y="554"/>
                </a:lnTo>
                <a:lnTo>
                  <a:pt x="0" y="552"/>
                </a:lnTo>
                <a:lnTo>
                  <a:pt x="0" y="550"/>
                </a:lnTo>
                <a:lnTo>
                  <a:pt x="2" y="522"/>
                </a:lnTo>
                <a:lnTo>
                  <a:pt x="4" y="494"/>
                </a:lnTo>
                <a:lnTo>
                  <a:pt x="8" y="466"/>
                </a:lnTo>
                <a:lnTo>
                  <a:pt x="14" y="440"/>
                </a:lnTo>
                <a:lnTo>
                  <a:pt x="20" y="412"/>
                </a:lnTo>
                <a:lnTo>
                  <a:pt x="28" y="386"/>
                </a:lnTo>
                <a:lnTo>
                  <a:pt x="38" y="362"/>
                </a:lnTo>
                <a:lnTo>
                  <a:pt x="48" y="336"/>
                </a:lnTo>
                <a:lnTo>
                  <a:pt x="58" y="312"/>
                </a:lnTo>
                <a:lnTo>
                  <a:pt x="70" y="288"/>
                </a:lnTo>
                <a:lnTo>
                  <a:pt x="84" y="266"/>
                </a:lnTo>
                <a:lnTo>
                  <a:pt x="98" y="242"/>
                </a:lnTo>
                <a:lnTo>
                  <a:pt x="114" y="222"/>
                </a:lnTo>
                <a:lnTo>
                  <a:pt x="130" y="200"/>
                </a:lnTo>
                <a:lnTo>
                  <a:pt x="146" y="180"/>
                </a:lnTo>
                <a:lnTo>
                  <a:pt x="164" y="162"/>
                </a:lnTo>
                <a:lnTo>
                  <a:pt x="184" y="144"/>
                </a:lnTo>
                <a:lnTo>
                  <a:pt x="204" y="126"/>
                </a:lnTo>
                <a:lnTo>
                  <a:pt x="224" y="110"/>
                </a:lnTo>
                <a:lnTo>
                  <a:pt x="246" y="94"/>
                </a:lnTo>
                <a:lnTo>
                  <a:pt x="268" y="80"/>
                </a:lnTo>
                <a:lnTo>
                  <a:pt x="290" y="66"/>
                </a:lnTo>
                <a:lnTo>
                  <a:pt x="314" y="54"/>
                </a:lnTo>
                <a:lnTo>
                  <a:pt x="338" y="44"/>
                </a:lnTo>
                <a:lnTo>
                  <a:pt x="362" y="34"/>
                </a:lnTo>
                <a:lnTo>
                  <a:pt x="388" y="24"/>
                </a:lnTo>
                <a:lnTo>
                  <a:pt x="414" y="18"/>
                </a:lnTo>
                <a:lnTo>
                  <a:pt x="440" y="12"/>
                </a:lnTo>
                <a:lnTo>
                  <a:pt x="468" y="6"/>
                </a:lnTo>
                <a:lnTo>
                  <a:pt x="494" y="2"/>
                </a:lnTo>
                <a:lnTo>
                  <a:pt x="522" y="0"/>
                </a:lnTo>
                <a:lnTo>
                  <a:pt x="550" y="0"/>
                </a:lnTo>
                <a:lnTo>
                  <a:pt x="580" y="0"/>
                </a:lnTo>
                <a:lnTo>
                  <a:pt x="608" y="2"/>
                </a:lnTo>
                <a:lnTo>
                  <a:pt x="634" y="6"/>
                </a:lnTo>
                <a:lnTo>
                  <a:pt x="662" y="12"/>
                </a:lnTo>
                <a:lnTo>
                  <a:pt x="688" y="18"/>
                </a:lnTo>
                <a:lnTo>
                  <a:pt x="714" y="24"/>
                </a:lnTo>
                <a:lnTo>
                  <a:pt x="740" y="34"/>
                </a:lnTo>
                <a:lnTo>
                  <a:pt x="764" y="44"/>
                </a:lnTo>
                <a:lnTo>
                  <a:pt x="788" y="54"/>
                </a:lnTo>
                <a:lnTo>
                  <a:pt x="812" y="66"/>
                </a:lnTo>
                <a:lnTo>
                  <a:pt x="834" y="80"/>
                </a:lnTo>
                <a:lnTo>
                  <a:pt x="858" y="94"/>
                </a:lnTo>
                <a:lnTo>
                  <a:pt x="878" y="110"/>
                </a:lnTo>
                <a:lnTo>
                  <a:pt x="900" y="126"/>
                </a:lnTo>
                <a:lnTo>
                  <a:pt x="918" y="142"/>
                </a:lnTo>
                <a:lnTo>
                  <a:pt x="938" y="162"/>
                </a:lnTo>
                <a:lnTo>
                  <a:pt x="956" y="180"/>
                </a:lnTo>
                <a:lnTo>
                  <a:pt x="974" y="200"/>
                </a:lnTo>
                <a:lnTo>
                  <a:pt x="990" y="222"/>
                </a:lnTo>
                <a:lnTo>
                  <a:pt x="1004" y="242"/>
                </a:lnTo>
                <a:lnTo>
                  <a:pt x="1020" y="266"/>
                </a:lnTo>
                <a:lnTo>
                  <a:pt x="1032" y="288"/>
                </a:lnTo>
                <a:lnTo>
                  <a:pt x="1044" y="312"/>
                </a:lnTo>
                <a:lnTo>
                  <a:pt x="1056" y="336"/>
                </a:lnTo>
                <a:lnTo>
                  <a:pt x="1066" y="362"/>
                </a:lnTo>
                <a:lnTo>
                  <a:pt x="1074" y="386"/>
                </a:lnTo>
                <a:lnTo>
                  <a:pt x="1082" y="412"/>
                </a:lnTo>
                <a:lnTo>
                  <a:pt x="1088" y="440"/>
                </a:lnTo>
                <a:lnTo>
                  <a:pt x="1094" y="466"/>
                </a:lnTo>
                <a:lnTo>
                  <a:pt x="1098" y="494"/>
                </a:lnTo>
                <a:lnTo>
                  <a:pt x="1100" y="522"/>
                </a:lnTo>
                <a:lnTo>
                  <a:pt x="1102" y="550"/>
                </a:lnTo>
                <a:lnTo>
                  <a:pt x="1102" y="552"/>
                </a:lnTo>
                <a:lnTo>
                  <a:pt x="1100" y="556"/>
                </a:lnTo>
                <a:lnTo>
                  <a:pt x="1100" y="558"/>
                </a:lnTo>
                <a:lnTo>
                  <a:pt x="1098" y="560"/>
                </a:lnTo>
                <a:lnTo>
                  <a:pt x="1094" y="5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74" name="TextBox 58"/>
          <p:cNvSpPr txBox="1">
            <a:spLocks noChangeArrowheads="1"/>
          </p:cNvSpPr>
          <p:nvPr/>
        </p:nvSpPr>
        <p:spPr bwMode="auto">
          <a:xfrm>
            <a:off x="4221163" y="3344863"/>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nb-NO" altLang="es-MX" sz="1600" dirty="0" smtClean="0">
                <a:solidFill>
                  <a:schemeClr val="bg1"/>
                </a:solidFill>
                <a:latin typeface="Arial Narrow Bold" charset="0"/>
              </a:rPr>
              <a:t>CDA</a:t>
            </a:r>
            <a:endParaRPr lang="nb-NO" altLang="es-MX" sz="1600" dirty="0">
              <a:solidFill>
                <a:schemeClr val="bg1"/>
              </a:solidFill>
              <a:latin typeface="Arial Narrow Bold" charset="0"/>
            </a:endParaRPr>
          </a:p>
        </p:txBody>
      </p:sp>
      <p:sp>
        <p:nvSpPr>
          <p:cNvPr id="75" name="Freeform 41"/>
          <p:cNvSpPr>
            <a:spLocks/>
          </p:cNvSpPr>
          <p:nvPr/>
        </p:nvSpPr>
        <p:spPr bwMode="auto">
          <a:xfrm rot="10800000">
            <a:off x="4109007" y="3493087"/>
            <a:ext cx="1073284" cy="545408"/>
          </a:xfrm>
          <a:custGeom>
            <a:avLst/>
            <a:gdLst/>
            <a:ahLst/>
            <a:cxnLst>
              <a:cxn ang="0">
                <a:pos x="1094" y="560"/>
              </a:cxn>
              <a:cxn ang="0">
                <a:pos x="1070" y="552"/>
              </a:cxn>
              <a:cxn ang="0">
                <a:pos x="976" y="490"/>
              </a:cxn>
              <a:cxn ang="0">
                <a:pos x="872" y="430"/>
              </a:cxn>
              <a:cxn ang="0">
                <a:pos x="790" y="392"/>
              </a:cxn>
              <a:cxn ang="0">
                <a:pos x="702" y="360"/>
              </a:cxn>
              <a:cxn ang="0">
                <a:pos x="604" y="342"/>
              </a:cxn>
              <a:cxn ang="0">
                <a:pos x="554" y="340"/>
              </a:cxn>
              <a:cxn ang="0">
                <a:pos x="528" y="340"/>
              </a:cxn>
              <a:cxn ang="0">
                <a:pos x="452" y="350"/>
              </a:cxn>
              <a:cxn ang="0">
                <a:pos x="356" y="374"/>
              </a:cxn>
              <a:cxn ang="0">
                <a:pos x="266" y="408"/>
              </a:cxn>
              <a:cxn ang="0">
                <a:pos x="188" y="448"/>
              </a:cxn>
              <a:cxn ang="0">
                <a:pos x="66" y="522"/>
              </a:cxn>
              <a:cxn ang="0">
                <a:pos x="14" y="554"/>
              </a:cxn>
              <a:cxn ang="0">
                <a:pos x="4" y="556"/>
              </a:cxn>
              <a:cxn ang="0">
                <a:pos x="0" y="552"/>
              </a:cxn>
              <a:cxn ang="0">
                <a:pos x="0" y="550"/>
              </a:cxn>
              <a:cxn ang="0">
                <a:pos x="2" y="522"/>
              </a:cxn>
              <a:cxn ang="0">
                <a:pos x="8" y="466"/>
              </a:cxn>
              <a:cxn ang="0">
                <a:pos x="20" y="412"/>
              </a:cxn>
              <a:cxn ang="0">
                <a:pos x="38" y="362"/>
              </a:cxn>
              <a:cxn ang="0">
                <a:pos x="58" y="312"/>
              </a:cxn>
              <a:cxn ang="0">
                <a:pos x="84" y="266"/>
              </a:cxn>
              <a:cxn ang="0">
                <a:pos x="114" y="222"/>
              </a:cxn>
              <a:cxn ang="0">
                <a:pos x="146" y="180"/>
              </a:cxn>
              <a:cxn ang="0">
                <a:pos x="184" y="144"/>
              </a:cxn>
              <a:cxn ang="0">
                <a:pos x="224" y="110"/>
              </a:cxn>
              <a:cxn ang="0">
                <a:pos x="268" y="80"/>
              </a:cxn>
              <a:cxn ang="0">
                <a:pos x="314" y="54"/>
              </a:cxn>
              <a:cxn ang="0">
                <a:pos x="362" y="34"/>
              </a:cxn>
              <a:cxn ang="0">
                <a:pos x="414" y="18"/>
              </a:cxn>
              <a:cxn ang="0">
                <a:pos x="468" y="6"/>
              </a:cxn>
              <a:cxn ang="0">
                <a:pos x="522" y="0"/>
              </a:cxn>
              <a:cxn ang="0">
                <a:pos x="550" y="0"/>
              </a:cxn>
              <a:cxn ang="0">
                <a:pos x="608" y="2"/>
              </a:cxn>
              <a:cxn ang="0">
                <a:pos x="662" y="12"/>
              </a:cxn>
              <a:cxn ang="0">
                <a:pos x="714" y="24"/>
              </a:cxn>
              <a:cxn ang="0">
                <a:pos x="764" y="44"/>
              </a:cxn>
              <a:cxn ang="0">
                <a:pos x="812" y="66"/>
              </a:cxn>
              <a:cxn ang="0">
                <a:pos x="858" y="94"/>
              </a:cxn>
              <a:cxn ang="0">
                <a:pos x="900" y="126"/>
              </a:cxn>
              <a:cxn ang="0">
                <a:pos x="938" y="162"/>
              </a:cxn>
              <a:cxn ang="0">
                <a:pos x="974" y="200"/>
              </a:cxn>
              <a:cxn ang="0">
                <a:pos x="1004" y="242"/>
              </a:cxn>
              <a:cxn ang="0">
                <a:pos x="1032" y="288"/>
              </a:cxn>
              <a:cxn ang="0">
                <a:pos x="1056" y="336"/>
              </a:cxn>
              <a:cxn ang="0">
                <a:pos x="1074" y="386"/>
              </a:cxn>
              <a:cxn ang="0">
                <a:pos x="1088" y="440"/>
              </a:cxn>
              <a:cxn ang="0">
                <a:pos x="1098" y="494"/>
              </a:cxn>
              <a:cxn ang="0">
                <a:pos x="1102" y="550"/>
              </a:cxn>
              <a:cxn ang="0">
                <a:pos x="1102" y="552"/>
              </a:cxn>
              <a:cxn ang="0">
                <a:pos x="1100" y="556"/>
              </a:cxn>
              <a:cxn ang="0">
                <a:pos x="1098" y="560"/>
              </a:cxn>
            </a:cxnLst>
            <a:rect l="0" t="0" r="r" b="b"/>
            <a:pathLst>
              <a:path w="1102" h="560">
                <a:moveTo>
                  <a:pt x="1094" y="560"/>
                </a:moveTo>
                <a:lnTo>
                  <a:pt x="1094" y="560"/>
                </a:lnTo>
                <a:lnTo>
                  <a:pt x="1084" y="558"/>
                </a:lnTo>
                <a:lnTo>
                  <a:pt x="1070" y="552"/>
                </a:lnTo>
                <a:lnTo>
                  <a:pt x="1030" y="526"/>
                </a:lnTo>
                <a:lnTo>
                  <a:pt x="976" y="490"/>
                </a:lnTo>
                <a:lnTo>
                  <a:pt x="910" y="450"/>
                </a:lnTo>
                <a:lnTo>
                  <a:pt x="872" y="430"/>
                </a:lnTo>
                <a:lnTo>
                  <a:pt x="832" y="410"/>
                </a:lnTo>
                <a:lnTo>
                  <a:pt x="790" y="392"/>
                </a:lnTo>
                <a:lnTo>
                  <a:pt x="746" y="374"/>
                </a:lnTo>
                <a:lnTo>
                  <a:pt x="702" y="360"/>
                </a:lnTo>
                <a:lnTo>
                  <a:pt x="654" y="350"/>
                </a:lnTo>
                <a:lnTo>
                  <a:pt x="604" y="342"/>
                </a:lnTo>
                <a:lnTo>
                  <a:pt x="580" y="340"/>
                </a:lnTo>
                <a:lnTo>
                  <a:pt x="554" y="340"/>
                </a:lnTo>
                <a:lnTo>
                  <a:pt x="554" y="340"/>
                </a:lnTo>
                <a:lnTo>
                  <a:pt x="528" y="340"/>
                </a:lnTo>
                <a:lnTo>
                  <a:pt x="502" y="342"/>
                </a:lnTo>
                <a:lnTo>
                  <a:pt x="452" y="350"/>
                </a:lnTo>
                <a:lnTo>
                  <a:pt x="402" y="360"/>
                </a:lnTo>
                <a:lnTo>
                  <a:pt x="356" y="374"/>
                </a:lnTo>
                <a:lnTo>
                  <a:pt x="310" y="390"/>
                </a:lnTo>
                <a:lnTo>
                  <a:pt x="266" y="408"/>
                </a:lnTo>
                <a:lnTo>
                  <a:pt x="226" y="428"/>
                </a:lnTo>
                <a:lnTo>
                  <a:pt x="188" y="448"/>
                </a:lnTo>
                <a:lnTo>
                  <a:pt x="120" y="488"/>
                </a:lnTo>
                <a:lnTo>
                  <a:pt x="66" y="522"/>
                </a:lnTo>
                <a:lnTo>
                  <a:pt x="26" y="546"/>
                </a:lnTo>
                <a:lnTo>
                  <a:pt x="14" y="554"/>
                </a:lnTo>
                <a:lnTo>
                  <a:pt x="4" y="556"/>
                </a:lnTo>
                <a:lnTo>
                  <a:pt x="4" y="556"/>
                </a:lnTo>
                <a:lnTo>
                  <a:pt x="2" y="554"/>
                </a:lnTo>
                <a:lnTo>
                  <a:pt x="0" y="552"/>
                </a:lnTo>
                <a:lnTo>
                  <a:pt x="0" y="552"/>
                </a:lnTo>
                <a:lnTo>
                  <a:pt x="0" y="550"/>
                </a:lnTo>
                <a:lnTo>
                  <a:pt x="0" y="550"/>
                </a:lnTo>
                <a:lnTo>
                  <a:pt x="2" y="522"/>
                </a:lnTo>
                <a:lnTo>
                  <a:pt x="4" y="494"/>
                </a:lnTo>
                <a:lnTo>
                  <a:pt x="8" y="466"/>
                </a:lnTo>
                <a:lnTo>
                  <a:pt x="14" y="440"/>
                </a:lnTo>
                <a:lnTo>
                  <a:pt x="20" y="412"/>
                </a:lnTo>
                <a:lnTo>
                  <a:pt x="28" y="386"/>
                </a:lnTo>
                <a:lnTo>
                  <a:pt x="38" y="362"/>
                </a:lnTo>
                <a:lnTo>
                  <a:pt x="48" y="336"/>
                </a:lnTo>
                <a:lnTo>
                  <a:pt x="58" y="312"/>
                </a:lnTo>
                <a:lnTo>
                  <a:pt x="70" y="288"/>
                </a:lnTo>
                <a:lnTo>
                  <a:pt x="84" y="266"/>
                </a:lnTo>
                <a:lnTo>
                  <a:pt x="98" y="242"/>
                </a:lnTo>
                <a:lnTo>
                  <a:pt x="114" y="222"/>
                </a:lnTo>
                <a:lnTo>
                  <a:pt x="130" y="200"/>
                </a:lnTo>
                <a:lnTo>
                  <a:pt x="146" y="180"/>
                </a:lnTo>
                <a:lnTo>
                  <a:pt x="164" y="162"/>
                </a:lnTo>
                <a:lnTo>
                  <a:pt x="184" y="144"/>
                </a:lnTo>
                <a:lnTo>
                  <a:pt x="204" y="126"/>
                </a:lnTo>
                <a:lnTo>
                  <a:pt x="224" y="110"/>
                </a:lnTo>
                <a:lnTo>
                  <a:pt x="246" y="94"/>
                </a:lnTo>
                <a:lnTo>
                  <a:pt x="268" y="80"/>
                </a:lnTo>
                <a:lnTo>
                  <a:pt x="290" y="66"/>
                </a:lnTo>
                <a:lnTo>
                  <a:pt x="314" y="54"/>
                </a:lnTo>
                <a:lnTo>
                  <a:pt x="338" y="44"/>
                </a:lnTo>
                <a:lnTo>
                  <a:pt x="362" y="34"/>
                </a:lnTo>
                <a:lnTo>
                  <a:pt x="388" y="24"/>
                </a:lnTo>
                <a:lnTo>
                  <a:pt x="414" y="18"/>
                </a:lnTo>
                <a:lnTo>
                  <a:pt x="440" y="12"/>
                </a:lnTo>
                <a:lnTo>
                  <a:pt x="468" y="6"/>
                </a:lnTo>
                <a:lnTo>
                  <a:pt x="494" y="2"/>
                </a:lnTo>
                <a:lnTo>
                  <a:pt x="522" y="0"/>
                </a:lnTo>
                <a:lnTo>
                  <a:pt x="550" y="0"/>
                </a:lnTo>
                <a:lnTo>
                  <a:pt x="550" y="0"/>
                </a:lnTo>
                <a:lnTo>
                  <a:pt x="580" y="0"/>
                </a:lnTo>
                <a:lnTo>
                  <a:pt x="608" y="2"/>
                </a:lnTo>
                <a:lnTo>
                  <a:pt x="634" y="6"/>
                </a:lnTo>
                <a:lnTo>
                  <a:pt x="662" y="12"/>
                </a:lnTo>
                <a:lnTo>
                  <a:pt x="688" y="18"/>
                </a:lnTo>
                <a:lnTo>
                  <a:pt x="714" y="24"/>
                </a:lnTo>
                <a:lnTo>
                  <a:pt x="740" y="34"/>
                </a:lnTo>
                <a:lnTo>
                  <a:pt x="764" y="44"/>
                </a:lnTo>
                <a:lnTo>
                  <a:pt x="788" y="54"/>
                </a:lnTo>
                <a:lnTo>
                  <a:pt x="812" y="66"/>
                </a:lnTo>
                <a:lnTo>
                  <a:pt x="834" y="80"/>
                </a:lnTo>
                <a:lnTo>
                  <a:pt x="858" y="94"/>
                </a:lnTo>
                <a:lnTo>
                  <a:pt x="878" y="110"/>
                </a:lnTo>
                <a:lnTo>
                  <a:pt x="900" y="126"/>
                </a:lnTo>
                <a:lnTo>
                  <a:pt x="918" y="142"/>
                </a:lnTo>
                <a:lnTo>
                  <a:pt x="938" y="162"/>
                </a:lnTo>
                <a:lnTo>
                  <a:pt x="956" y="180"/>
                </a:lnTo>
                <a:lnTo>
                  <a:pt x="974" y="200"/>
                </a:lnTo>
                <a:lnTo>
                  <a:pt x="990" y="222"/>
                </a:lnTo>
                <a:lnTo>
                  <a:pt x="1004" y="242"/>
                </a:lnTo>
                <a:lnTo>
                  <a:pt x="1020" y="266"/>
                </a:lnTo>
                <a:lnTo>
                  <a:pt x="1032" y="288"/>
                </a:lnTo>
                <a:lnTo>
                  <a:pt x="1044" y="312"/>
                </a:lnTo>
                <a:lnTo>
                  <a:pt x="1056" y="336"/>
                </a:lnTo>
                <a:lnTo>
                  <a:pt x="1066" y="362"/>
                </a:lnTo>
                <a:lnTo>
                  <a:pt x="1074" y="386"/>
                </a:lnTo>
                <a:lnTo>
                  <a:pt x="1082" y="412"/>
                </a:lnTo>
                <a:lnTo>
                  <a:pt x="1088" y="440"/>
                </a:lnTo>
                <a:lnTo>
                  <a:pt x="1094" y="466"/>
                </a:lnTo>
                <a:lnTo>
                  <a:pt x="1098" y="494"/>
                </a:lnTo>
                <a:lnTo>
                  <a:pt x="1100" y="522"/>
                </a:lnTo>
                <a:lnTo>
                  <a:pt x="1102" y="550"/>
                </a:lnTo>
                <a:lnTo>
                  <a:pt x="1102" y="550"/>
                </a:lnTo>
                <a:lnTo>
                  <a:pt x="1102" y="552"/>
                </a:lnTo>
                <a:lnTo>
                  <a:pt x="1102" y="552"/>
                </a:lnTo>
                <a:lnTo>
                  <a:pt x="1100" y="556"/>
                </a:lnTo>
                <a:lnTo>
                  <a:pt x="1100" y="558"/>
                </a:lnTo>
                <a:lnTo>
                  <a:pt x="1098" y="560"/>
                </a:lnTo>
                <a:lnTo>
                  <a:pt x="1094" y="560"/>
                </a:lnTo>
                <a:close/>
              </a:path>
            </a:pathLst>
          </a:custGeom>
          <a:gradFill flip="none" rotWithShape="1">
            <a:gsLst>
              <a:gs pos="0">
                <a:schemeClr val="accent3">
                  <a:lumMod val="75000"/>
                </a:schemeClr>
              </a:gs>
              <a:gs pos="100000">
                <a:schemeClr val="accent3">
                  <a:lumMod val="60000"/>
                  <a:lumOff val="40000"/>
                </a:schemeClr>
              </a:gs>
            </a:gsLst>
            <a:lin ang="5400000" scaled="0"/>
            <a:tileRect/>
          </a:gradFill>
          <a:ln w="9525">
            <a:noFill/>
            <a:round/>
            <a:headEnd/>
            <a:tailEnd/>
          </a:ln>
          <a:effectLst>
            <a:softEdge rad="152400"/>
          </a:effec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s-MX">
              <a:latin typeface="Calibri" panose="020F0502020204030204" pitchFamily="34" charset="0"/>
            </a:endParaRPr>
          </a:p>
        </p:txBody>
      </p:sp>
      <p:sp>
        <p:nvSpPr>
          <p:cNvPr id="77" name="Freeform 34"/>
          <p:cNvSpPr>
            <a:spLocks noEditPoints="1"/>
          </p:cNvSpPr>
          <p:nvPr/>
        </p:nvSpPr>
        <p:spPr bwMode="auto">
          <a:xfrm rot="2693986">
            <a:off x="3971925" y="2867025"/>
            <a:ext cx="1236663" cy="1236663"/>
          </a:xfrm>
          <a:custGeom>
            <a:avLst/>
            <a:gdLst>
              <a:gd name="T0" fmla="*/ 540 w 1270"/>
              <a:gd name="T1" fmla="*/ 1262 h 1270"/>
              <a:gd name="T2" fmla="*/ 394 w 1270"/>
              <a:gd name="T3" fmla="*/ 1222 h 1270"/>
              <a:gd name="T4" fmla="*/ 264 w 1270"/>
              <a:gd name="T5" fmla="*/ 1150 h 1270"/>
              <a:gd name="T6" fmla="*/ 190 w 1270"/>
              <a:gd name="T7" fmla="*/ 1086 h 1270"/>
              <a:gd name="T8" fmla="*/ 144 w 1270"/>
              <a:gd name="T9" fmla="*/ 1036 h 1270"/>
              <a:gd name="T10" fmla="*/ 62 w 1270"/>
              <a:gd name="T11" fmla="*/ 908 h 1270"/>
              <a:gd name="T12" fmla="*/ 12 w 1270"/>
              <a:gd name="T13" fmla="*/ 762 h 1270"/>
              <a:gd name="T14" fmla="*/ 0 w 1270"/>
              <a:gd name="T15" fmla="*/ 634 h 1270"/>
              <a:gd name="T16" fmla="*/ 20 w 1270"/>
              <a:gd name="T17" fmla="*/ 480 h 1270"/>
              <a:gd name="T18" fmla="*/ 72 w 1270"/>
              <a:gd name="T19" fmla="*/ 340 h 1270"/>
              <a:gd name="T20" fmla="*/ 156 w 1270"/>
              <a:gd name="T21" fmla="*/ 218 h 1270"/>
              <a:gd name="T22" fmla="*/ 182 w 1270"/>
              <a:gd name="T23" fmla="*/ 190 h 1270"/>
              <a:gd name="T24" fmla="*/ 232 w 1270"/>
              <a:gd name="T25" fmla="*/ 142 h 1270"/>
              <a:gd name="T26" fmla="*/ 362 w 1270"/>
              <a:gd name="T27" fmla="*/ 62 h 1270"/>
              <a:gd name="T28" fmla="*/ 508 w 1270"/>
              <a:gd name="T29" fmla="*/ 12 h 1270"/>
              <a:gd name="T30" fmla="*/ 636 w 1270"/>
              <a:gd name="T31" fmla="*/ 0 h 1270"/>
              <a:gd name="T32" fmla="*/ 792 w 1270"/>
              <a:gd name="T33" fmla="*/ 18 h 1270"/>
              <a:gd name="T34" fmla="*/ 936 w 1270"/>
              <a:gd name="T35" fmla="*/ 74 h 1270"/>
              <a:gd name="T36" fmla="*/ 1060 w 1270"/>
              <a:gd name="T37" fmla="*/ 162 h 1270"/>
              <a:gd name="T38" fmla="*/ 1092 w 1270"/>
              <a:gd name="T39" fmla="*/ 194 h 1270"/>
              <a:gd name="T40" fmla="*/ 1166 w 1270"/>
              <a:gd name="T41" fmla="*/ 286 h 1270"/>
              <a:gd name="T42" fmla="*/ 1234 w 1270"/>
              <a:gd name="T43" fmla="*/ 420 h 1270"/>
              <a:gd name="T44" fmla="*/ 1268 w 1270"/>
              <a:gd name="T45" fmla="*/ 570 h 1270"/>
              <a:gd name="T46" fmla="*/ 1266 w 1270"/>
              <a:gd name="T47" fmla="*/ 698 h 1270"/>
              <a:gd name="T48" fmla="*/ 1232 w 1270"/>
              <a:gd name="T49" fmla="*/ 852 h 1270"/>
              <a:gd name="T50" fmla="*/ 1162 w 1270"/>
              <a:gd name="T51" fmla="*/ 988 h 1270"/>
              <a:gd name="T52" fmla="*/ 1086 w 1270"/>
              <a:gd name="T53" fmla="*/ 1082 h 1270"/>
              <a:gd name="T54" fmla="*/ 1052 w 1270"/>
              <a:gd name="T55" fmla="*/ 1112 h 1270"/>
              <a:gd name="T56" fmla="*/ 930 w 1270"/>
              <a:gd name="T57" fmla="*/ 1196 h 1270"/>
              <a:gd name="T58" fmla="*/ 790 w 1270"/>
              <a:gd name="T59" fmla="*/ 1250 h 1270"/>
              <a:gd name="T60" fmla="*/ 636 w 1270"/>
              <a:gd name="T61" fmla="*/ 1270 h 1270"/>
              <a:gd name="T62" fmla="*/ 102 w 1270"/>
              <a:gd name="T63" fmla="*/ 722 h 1270"/>
              <a:gd name="T64" fmla="*/ 140 w 1270"/>
              <a:gd name="T65" fmla="*/ 852 h 1270"/>
              <a:gd name="T66" fmla="*/ 206 w 1270"/>
              <a:gd name="T67" fmla="*/ 966 h 1270"/>
              <a:gd name="T68" fmla="*/ 296 w 1270"/>
              <a:gd name="T69" fmla="*/ 1062 h 1270"/>
              <a:gd name="T70" fmla="*/ 408 w 1270"/>
              <a:gd name="T71" fmla="*/ 1134 h 1270"/>
              <a:gd name="T72" fmla="*/ 536 w 1270"/>
              <a:gd name="T73" fmla="*/ 1176 h 1270"/>
              <a:gd name="T74" fmla="*/ 646 w 1270"/>
              <a:gd name="T75" fmla="*/ 1188 h 1270"/>
              <a:gd name="T76" fmla="*/ 784 w 1270"/>
              <a:gd name="T77" fmla="*/ 1170 h 1270"/>
              <a:gd name="T78" fmla="*/ 910 w 1270"/>
              <a:gd name="T79" fmla="*/ 1120 h 1270"/>
              <a:gd name="T80" fmla="*/ 1016 w 1270"/>
              <a:gd name="T81" fmla="*/ 1044 h 1270"/>
              <a:gd name="T82" fmla="*/ 1104 w 1270"/>
              <a:gd name="T83" fmla="*/ 944 h 1270"/>
              <a:gd name="T84" fmla="*/ 1164 w 1270"/>
              <a:gd name="T85" fmla="*/ 826 h 1270"/>
              <a:gd name="T86" fmla="*/ 1194 w 1270"/>
              <a:gd name="T87" fmla="*/ 694 h 1270"/>
              <a:gd name="T88" fmla="*/ 1198 w 1270"/>
              <a:gd name="T89" fmla="*/ 636 h 1270"/>
              <a:gd name="T90" fmla="*/ 1194 w 1270"/>
              <a:gd name="T91" fmla="*/ 580 h 1270"/>
              <a:gd name="T92" fmla="*/ 1164 w 1270"/>
              <a:gd name="T93" fmla="*/ 448 h 1270"/>
              <a:gd name="T94" fmla="*/ 1104 w 1270"/>
              <a:gd name="T95" fmla="*/ 328 h 1270"/>
              <a:gd name="T96" fmla="*/ 1018 w 1270"/>
              <a:gd name="T97" fmla="*/ 228 h 1270"/>
              <a:gd name="T98" fmla="*/ 910 w 1270"/>
              <a:gd name="T99" fmla="*/ 152 h 1270"/>
              <a:gd name="T100" fmla="*/ 784 w 1270"/>
              <a:gd name="T101" fmla="*/ 104 h 1270"/>
              <a:gd name="T102" fmla="*/ 646 w 1270"/>
              <a:gd name="T103" fmla="*/ 86 h 1270"/>
              <a:gd name="T104" fmla="*/ 536 w 1270"/>
              <a:gd name="T105" fmla="*/ 98 h 1270"/>
              <a:gd name="T106" fmla="*/ 408 w 1270"/>
              <a:gd name="T107" fmla="*/ 140 h 1270"/>
              <a:gd name="T108" fmla="*/ 296 w 1270"/>
              <a:gd name="T109" fmla="*/ 212 h 1270"/>
              <a:gd name="T110" fmla="*/ 206 w 1270"/>
              <a:gd name="T111" fmla="*/ 308 h 1270"/>
              <a:gd name="T112" fmla="*/ 140 w 1270"/>
              <a:gd name="T113" fmla="*/ 422 h 1270"/>
              <a:gd name="T114" fmla="*/ 102 w 1270"/>
              <a:gd name="T115" fmla="*/ 552 h 1270"/>
              <a:gd name="T116" fmla="*/ 96 w 1270"/>
              <a:gd name="T117" fmla="*/ 636 h 127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70"/>
              <a:gd name="T178" fmla="*/ 0 h 1270"/>
              <a:gd name="T179" fmla="*/ 1270 w 1270"/>
              <a:gd name="T180" fmla="*/ 1270 h 127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70" h="1270">
                <a:moveTo>
                  <a:pt x="636" y="1270"/>
                </a:moveTo>
                <a:lnTo>
                  <a:pt x="636" y="1270"/>
                </a:lnTo>
                <a:lnTo>
                  <a:pt x="604" y="1268"/>
                </a:lnTo>
                <a:lnTo>
                  <a:pt x="572" y="1266"/>
                </a:lnTo>
                <a:lnTo>
                  <a:pt x="540" y="1262"/>
                </a:lnTo>
                <a:lnTo>
                  <a:pt x="510" y="1256"/>
                </a:lnTo>
                <a:lnTo>
                  <a:pt x="480" y="1250"/>
                </a:lnTo>
                <a:lnTo>
                  <a:pt x="452" y="1242"/>
                </a:lnTo>
                <a:lnTo>
                  <a:pt x="422" y="1232"/>
                </a:lnTo>
                <a:lnTo>
                  <a:pt x="394" y="1222"/>
                </a:lnTo>
                <a:lnTo>
                  <a:pt x="366" y="1210"/>
                </a:lnTo>
                <a:lnTo>
                  <a:pt x="340" y="1196"/>
                </a:lnTo>
                <a:lnTo>
                  <a:pt x="314" y="1182"/>
                </a:lnTo>
                <a:lnTo>
                  <a:pt x="288" y="1166"/>
                </a:lnTo>
                <a:lnTo>
                  <a:pt x="264" y="1150"/>
                </a:lnTo>
                <a:lnTo>
                  <a:pt x="240" y="1132"/>
                </a:lnTo>
                <a:lnTo>
                  <a:pt x="218" y="1112"/>
                </a:lnTo>
                <a:lnTo>
                  <a:pt x="196" y="1092"/>
                </a:lnTo>
                <a:lnTo>
                  <a:pt x="190" y="1086"/>
                </a:lnTo>
                <a:lnTo>
                  <a:pt x="184" y="1082"/>
                </a:lnTo>
                <a:lnTo>
                  <a:pt x="164" y="1060"/>
                </a:lnTo>
                <a:lnTo>
                  <a:pt x="144" y="1036"/>
                </a:lnTo>
                <a:lnTo>
                  <a:pt x="124" y="1012"/>
                </a:lnTo>
                <a:lnTo>
                  <a:pt x="108" y="988"/>
                </a:lnTo>
                <a:lnTo>
                  <a:pt x="92" y="962"/>
                </a:lnTo>
                <a:lnTo>
                  <a:pt x="76" y="936"/>
                </a:lnTo>
                <a:lnTo>
                  <a:pt x="62" y="908"/>
                </a:lnTo>
                <a:lnTo>
                  <a:pt x="50" y="880"/>
                </a:lnTo>
                <a:lnTo>
                  <a:pt x="38" y="852"/>
                </a:lnTo>
                <a:lnTo>
                  <a:pt x="28" y="822"/>
                </a:lnTo>
                <a:lnTo>
                  <a:pt x="20" y="792"/>
                </a:lnTo>
                <a:lnTo>
                  <a:pt x="12" y="762"/>
                </a:lnTo>
                <a:lnTo>
                  <a:pt x="8" y="730"/>
                </a:lnTo>
                <a:lnTo>
                  <a:pt x="4" y="698"/>
                </a:lnTo>
                <a:lnTo>
                  <a:pt x="0" y="666"/>
                </a:lnTo>
                <a:lnTo>
                  <a:pt x="0" y="634"/>
                </a:lnTo>
                <a:lnTo>
                  <a:pt x="0" y="602"/>
                </a:lnTo>
                <a:lnTo>
                  <a:pt x="4" y="572"/>
                </a:lnTo>
                <a:lnTo>
                  <a:pt x="8" y="540"/>
                </a:lnTo>
                <a:lnTo>
                  <a:pt x="12" y="510"/>
                </a:lnTo>
                <a:lnTo>
                  <a:pt x="20" y="480"/>
                </a:lnTo>
                <a:lnTo>
                  <a:pt x="28" y="450"/>
                </a:lnTo>
                <a:lnTo>
                  <a:pt x="36" y="422"/>
                </a:lnTo>
                <a:lnTo>
                  <a:pt x="48" y="394"/>
                </a:lnTo>
                <a:lnTo>
                  <a:pt x="60" y="366"/>
                </a:lnTo>
                <a:lnTo>
                  <a:pt x="72" y="340"/>
                </a:lnTo>
                <a:lnTo>
                  <a:pt x="86" y="314"/>
                </a:lnTo>
                <a:lnTo>
                  <a:pt x="102" y="288"/>
                </a:lnTo>
                <a:lnTo>
                  <a:pt x="120" y="264"/>
                </a:lnTo>
                <a:lnTo>
                  <a:pt x="138" y="240"/>
                </a:lnTo>
                <a:lnTo>
                  <a:pt x="156" y="218"/>
                </a:lnTo>
                <a:lnTo>
                  <a:pt x="176" y="196"/>
                </a:lnTo>
                <a:lnTo>
                  <a:pt x="182" y="190"/>
                </a:lnTo>
                <a:lnTo>
                  <a:pt x="188" y="184"/>
                </a:lnTo>
                <a:lnTo>
                  <a:pt x="210" y="162"/>
                </a:lnTo>
                <a:lnTo>
                  <a:pt x="232" y="142"/>
                </a:lnTo>
                <a:lnTo>
                  <a:pt x="256" y="124"/>
                </a:lnTo>
                <a:lnTo>
                  <a:pt x="282" y="106"/>
                </a:lnTo>
                <a:lnTo>
                  <a:pt x="308" y="90"/>
                </a:lnTo>
                <a:lnTo>
                  <a:pt x="334" y="76"/>
                </a:lnTo>
                <a:lnTo>
                  <a:pt x="362" y="62"/>
                </a:lnTo>
                <a:lnTo>
                  <a:pt x="390" y="48"/>
                </a:lnTo>
                <a:lnTo>
                  <a:pt x="418" y="38"/>
                </a:lnTo>
                <a:lnTo>
                  <a:pt x="448" y="28"/>
                </a:lnTo>
                <a:lnTo>
                  <a:pt x="478" y="20"/>
                </a:lnTo>
                <a:lnTo>
                  <a:pt x="508" y="12"/>
                </a:lnTo>
                <a:lnTo>
                  <a:pt x="538" y="6"/>
                </a:lnTo>
                <a:lnTo>
                  <a:pt x="570" y="2"/>
                </a:lnTo>
                <a:lnTo>
                  <a:pt x="602" y="0"/>
                </a:lnTo>
                <a:lnTo>
                  <a:pt x="636" y="0"/>
                </a:lnTo>
                <a:lnTo>
                  <a:pt x="668" y="0"/>
                </a:lnTo>
                <a:lnTo>
                  <a:pt x="700" y="2"/>
                </a:lnTo>
                <a:lnTo>
                  <a:pt x="732" y="6"/>
                </a:lnTo>
                <a:lnTo>
                  <a:pt x="762" y="12"/>
                </a:lnTo>
                <a:lnTo>
                  <a:pt x="792" y="18"/>
                </a:lnTo>
                <a:lnTo>
                  <a:pt x="822" y="28"/>
                </a:lnTo>
                <a:lnTo>
                  <a:pt x="852" y="38"/>
                </a:lnTo>
                <a:lnTo>
                  <a:pt x="880" y="48"/>
                </a:lnTo>
                <a:lnTo>
                  <a:pt x="908" y="62"/>
                </a:lnTo>
                <a:lnTo>
                  <a:pt x="936" y="74"/>
                </a:lnTo>
                <a:lnTo>
                  <a:pt x="962" y="90"/>
                </a:lnTo>
                <a:lnTo>
                  <a:pt x="988" y="106"/>
                </a:lnTo>
                <a:lnTo>
                  <a:pt x="1014" y="124"/>
                </a:lnTo>
                <a:lnTo>
                  <a:pt x="1038" y="142"/>
                </a:lnTo>
                <a:lnTo>
                  <a:pt x="1060" y="162"/>
                </a:lnTo>
                <a:lnTo>
                  <a:pt x="1082" y="184"/>
                </a:lnTo>
                <a:lnTo>
                  <a:pt x="1086" y="188"/>
                </a:lnTo>
                <a:lnTo>
                  <a:pt x="1092" y="194"/>
                </a:lnTo>
                <a:lnTo>
                  <a:pt x="1112" y="216"/>
                </a:lnTo>
                <a:lnTo>
                  <a:pt x="1132" y="238"/>
                </a:lnTo>
                <a:lnTo>
                  <a:pt x="1150" y="262"/>
                </a:lnTo>
                <a:lnTo>
                  <a:pt x="1166" y="286"/>
                </a:lnTo>
                <a:lnTo>
                  <a:pt x="1182" y="312"/>
                </a:lnTo>
                <a:lnTo>
                  <a:pt x="1198" y="338"/>
                </a:lnTo>
                <a:lnTo>
                  <a:pt x="1210" y="364"/>
                </a:lnTo>
                <a:lnTo>
                  <a:pt x="1222" y="392"/>
                </a:lnTo>
                <a:lnTo>
                  <a:pt x="1234" y="420"/>
                </a:lnTo>
                <a:lnTo>
                  <a:pt x="1242" y="450"/>
                </a:lnTo>
                <a:lnTo>
                  <a:pt x="1252" y="480"/>
                </a:lnTo>
                <a:lnTo>
                  <a:pt x="1258" y="510"/>
                </a:lnTo>
                <a:lnTo>
                  <a:pt x="1264" y="540"/>
                </a:lnTo>
                <a:lnTo>
                  <a:pt x="1268" y="570"/>
                </a:lnTo>
                <a:lnTo>
                  <a:pt x="1270" y="602"/>
                </a:lnTo>
                <a:lnTo>
                  <a:pt x="1270" y="634"/>
                </a:lnTo>
                <a:lnTo>
                  <a:pt x="1270" y="666"/>
                </a:lnTo>
                <a:lnTo>
                  <a:pt x="1266" y="698"/>
                </a:lnTo>
                <a:lnTo>
                  <a:pt x="1262" y="730"/>
                </a:lnTo>
                <a:lnTo>
                  <a:pt x="1258" y="762"/>
                </a:lnTo>
                <a:lnTo>
                  <a:pt x="1250" y="792"/>
                </a:lnTo>
                <a:lnTo>
                  <a:pt x="1242" y="822"/>
                </a:lnTo>
                <a:lnTo>
                  <a:pt x="1232" y="852"/>
                </a:lnTo>
                <a:lnTo>
                  <a:pt x="1220" y="880"/>
                </a:lnTo>
                <a:lnTo>
                  <a:pt x="1208" y="908"/>
                </a:lnTo>
                <a:lnTo>
                  <a:pt x="1194" y="936"/>
                </a:lnTo>
                <a:lnTo>
                  <a:pt x="1180" y="962"/>
                </a:lnTo>
                <a:lnTo>
                  <a:pt x="1162" y="988"/>
                </a:lnTo>
                <a:lnTo>
                  <a:pt x="1146" y="1012"/>
                </a:lnTo>
                <a:lnTo>
                  <a:pt x="1126" y="1036"/>
                </a:lnTo>
                <a:lnTo>
                  <a:pt x="1106" y="1060"/>
                </a:lnTo>
                <a:lnTo>
                  <a:pt x="1086" y="1082"/>
                </a:lnTo>
                <a:lnTo>
                  <a:pt x="1080" y="1088"/>
                </a:lnTo>
                <a:lnTo>
                  <a:pt x="1074" y="1092"/>
                </a:lnTo>
                <a:lnTo>
                  <a:pt x="1052" y="1112"/>
                </a:lnTo>
                <a:lnTo>
                  <a:pt x="1030" y="1132"/>
                </a:lnTo>
                <a:lnTo>
                  <a:pt x="1006" y="1150"/>
                </a:lnTo>
                <a:lnTo>
                  <a:pt x="982" y="1166"/>
                </a:lnTo>
                <a:lnTo>
                  <a:pt x="956" y="1182"/>
                </a:lnTo>
                <a:lnTo>
                  <a:pt x="930" y="1196"/>
                </a:lnTo>
                <a:lnTo>
                  <a:pt x="904" y="1210"/>
                </a:lnTo>
                <a:lnTo>
                  <a:pt x="876" y="1222"/>
                </a:lnTo>
                <a:lnTo>
                  <a:pt x="848" y="1232"/>
                </a:lnTo>
                <a:lnTo>
                  <a:pt x="820" y="1242"/>
                </a:lnTo>
                <a:lnTo>
                  <a:pt x="790" y="1250"/>
                </a:lnTo>
                <a:lnTo>
                  <a:pt x="760" y="1258"/>
                </a:lnTo>
                <a:lnTo>
                  <a:pt x="730" y="1262"/>
                </a:lnTo>
                <a:lnTo>
                  <a:pt x="698" y="1266"/>
                </a:lnTo>
                <a:lnTo>
                  <a:pt x="666" y="1268"/>
                </a:lnTo>
                <a:lnTo>
                  <a:pt x="636" y="1270"/>
                </a:lnTo>
                <a:close/>
                <a:moveTo>
                  <a:pt x="96" y="638"/>
                </a:moveTo>
                <a:lnTo>
                  <a:pt x="96" y="638"/>
                </a:lnTo>
                <a:lnTo>
                  <a:pt x="96" y="666"/>
                </a:lnTo>
                <a:lnTo>
                  <a:pt x="100" y="694"/>
                </a:lnTo>
                <a:lnTo>
                  <a:pt x="102" y="722"/>
                </a:lnTo>
                <a:lnTo>
                  <a:pt x="108" y="748"/>
                </a:lnTo>
                <a:lnTo>
                  <a:pt x="114" y="774"/>
                </a:lnTo>
                <a:lnTo>
                  <a:pt x="122" y="800"/>
                </a:lnTo>
                <a:lnTo>
                  <a:pt x="130" y="826"/>
                </a:lnTo>
                <a:lnTo>
                  <a:pt x="140" y="852"/>
                </a:lnTo>
                <a:lnTo>
                  <a:pt x="150" y="876"/>
                </a:lnTo>
                <a:lnTo>
                  <a:pt x="162" y="900"/>
                </a:lnTo>
                <a:lnTo>
                  <a:pt x="176" y="922"/>
                </a:lnTo>
                <a:lnTo>
                  <a:pt x="190" y="944"/>
                </a:lnTo>
                <a:lnTo>
                  <a:pt x="206" y="966"/>
                </a:lnTo>
                <a:lnTo>
                  <a:pt x="222" y="988"/>
                </a:lnTo>
                <a:lnTo>
                  <a:pt x="240" y="1008"/>
                </a:lnTo>
                <a:lnTo>
                  <a:pt x="258" y="1026"/>
                </a:lnTo>
                <a:lnTo>
                  <a:pt x="276" y="1044"/>
                </a:lnTo>
                <a:lnTo>
                  <a:pt x="296" y="1062"/>
                </a:lnTo>
                <a:lnTo>
                  <a:pt x="318" y="1078"/>
                </a:lnTo>
                <a:lnTo>
                  <a:pt x="340" y="1094"/>
                </a:lnTo>
                <a:lnTo>
                  <a:pt x="362" y="1108"/>
                </a:lnTo>
                <a:lnTo>
                  <a:pt x="384" y="1120"/>
                </a:lnTo>
                <a:lnTo>
                  <a:pt x="408" y="1134"/>
                </a:lnTo>
                <a:lnTo>
                  <a:pt x="432" y="1144"/>
                </a:lnTo>
                <a:lnTo>
                  <a:pt x="458" y="1154"/>
                </a:lnTo>
                <a:lnTo>
                  <a:pt x="484" y="1162"/>
                </a:lnTo>
                <a:lnTo>
                  <a:pt x="510" y="1170"/>
                </a:lnTo>
                <a:lnTo>
                  <a:pt x="536" y="1176"/>
                </a:lnTo>
                <a:lnTo>
                  <a:pt x="564" y="1180"/>
                </a:lnTo>
                <a:lnTo>
                  <a:pt x="590" y="1184"/>
                </a:lnTo>
                <a:lnTo>
                  <a:pt x="618" y="1186"/>
                </a:lnTo>
                <a:lnTo>
                  <a:pt x="646" y="1188"/>
                </a:lnTo>
                <a:lnTo>
                  <a:pt x="676" y="1186"/>
                </a:lnTo>
                <a:lnTo>
                  <a:pt x="704" y="1184"/>
                </a:lnTo>
                <a:lnTo>
                  <a:pt x="730" y="1180"/>
                </a:lnTo>
                <a:lnTo>
                  <a:pt x="758" y="1176"/>
                </a:lnTo>
                <a:lnTo>
                  <a:pt x="784" y="1170"/>
                </a:lnTo>
                <a:lnTo>
                  <a:pt x="810" y="1162"/>
                </a:lnTo>
                <a:lnTo>
                  <a:pt x="836" y="1154"/>
                </a:lnTo>
                <a:lnTo>
                  <a:pt x="860" y="1144"/>
                </a:lnTo>
                <a:lnTo>
                  <a:pt x="886" y="1134"/>
                </a:lnTo>
                <a:lnTo>
                  <a:pt x="910" y="1120"/>
                </a:lnTo>
                <a:lnTo>
                  <a:pt x="932" y="1108"/>
                </a:lnTo>
                <a:lnTo>
                  <a:pt x="954" y="1094"/>
                </a:lnTo>
                <a:lnTo>
                  <a:pt x="976" y="1078"/>
                </a:lnTo>
                <a:lnTo>
                  <a:pt x="996" y="1062"/>
                </a:lnTo>
                <a:lnTo>
                  <a:pt x="1016" y="1044"/>
                </a:lnTo>
                <a:lnTo>
                  <a:pt x="1036" y="1026"/>
                </a:lnTo>
                <a:lnTo>
                  <a:pt x="1054" y="1008"/>
                </a:lnTo>
                <a:lnTo>
                  <a:pt x="1072" y="988"/>
                </a:lnTo>
                <a:lnTo>
                  <a:pt x="1088" y="966"/>
                </a:lnTo>
                <a:lnTo>
                  <a:pt x="1104" y="944"/>
                </a:lnTo>
                <a:lnTo>
                  <a:pt x="1118" y="922"/>
                </a:lnTo>
                <a:lnTo>
                  <a:pt x="1130" y="900"/>
                </a:lnTo>
                <a:lnTo>
                  <a:pt x="1142" y="876"/>
                </a:lnTo>
                <a:lnTo>
                  <a:pt x="1154" y="852"/>
                </a:lnTo>
                <a:lnTo>
                  <a:pt x="1164" y="826"/>
                </a:lnTo>
                <a:lnTo>
                  <a:pt x="1172" y="802"/>
                </a:lnTo>
                <a:lnTo>
                  <a:pt x="1180" y="776"/>
                </a:lnTo>
                <a:lnTo>
                  <a:pt x="1186" y="748"/>
                </a:lnTo>
                <a:lnTo>
                  <a:pt x="1190" y="722"/>
                </a:lnTo>
                <a:lnTo>
                  <a:pt x="1194" y="694"/>
                </a:lnTo>
                <a:lnTo>
                  <a:pt x="1196" y="666"/>
                </a:lnTo>
                <a:lnTo>
                  <a:pt x="1198" y="638"/>
                </a:lnTo>
                <a:lnTo>
                  <a:pt x="1198" y="636"/>
                </a:lnTo>
                <a:lnTo>
                  <a:pt x="1196" y="608"/>
                </a:lnTo>
                <a:lnTo>
                  <a:pt x="1194" y="580"/>
                </a:lnTo>
                <a:lnTo>
                  <a:pt x="1192" y="552"/>
                </a:lnTo>
                <a:lnTo>
                  <a:pt x="1186" y="526"/>
                </a:lnTo>
                <a:lnTo>
                  <a:pt x="1180" y="498"/>
                </a:lnTo>
                <a:lnTo>
                  <a:pt x="1172" y="472"/>
                </a:lnTo>
                <a:lnTo>
                  <a:pt x="1164" y="448"/>
                </a:lnTo>
                <a:lnTo>
                  <a:pt x="1154" y="422"/>
                </a:lnTo>
                <a:lnTo>
                  <a:pt x="1144" y="398"/>
                </a:lnTo>
                <a:lnTo>
                  <a:pt x="1132" y="374"/>
                </a:lnTo>
                <a:lnTo>
                  <a:pt x="1118" y="352"/>
                </a:lnTo>
                <a:lnTo>
                  <a:pt x="1104" y="328"/>
                </a:lnTo>
                <a:lnTo>
                  <a:pt x="1088" y="308"/>
                </a:lnTo>
                <a:lnTo>
                  <a:pt x="1072" y="286"/>
                </a:lnTo>
                <a:lnTo>
                  <a:pt x="1054" y="266"/>
                </a:lnTo>
                <a:lnTo>
                  <a:pt x="1036" y="248"/>
                </a:lnTo>
                <a:lnTo>
                  <a:pt x="1018" y="228"/>
                </a:lnTo>
                <a:lnTo>
                  <a:pt x="998" y="212"/>
                </a:lnTo>
                <a:lnTo>
                  <a:pt x="976" y="196"/>
                </a:lnTo>
                <a:lnTo>
                  <a:pt x="954" y="180"/>
                </a:lnTo>
                <a:lnTo>
                  <a:pt x="932" y="166"/>
                </a:lnTo>
                <a:lnTo>
                  <a:pt x="910" y="152"/>
                </a:lnTo>
                <a:lnTo>
                  <a:pt x="886" y="140"/>
                </a:lnTo>
                <a:lnTo>
                  <a:pt x="862" y="130"/>
                </a:lnTo>
                <a:lnTo>
                  <a:pt x="836" y="120"/>
                </a:lnTo>
                <a:lnTo>
                  <a:pt x="810" y="110"/>
                </a:lnTo>
                <a:lnTo>
                  <a:pt x="784" y="104"/>
                </a:lnTo>
                <a:lnTo>
                  <a:pt x="758" y="98"/>
                </a:lnTo>
                <a:lnTo>
                  <a:pt x="730" y="92"/>
                </a:lnTo>
                <a:lnTo>
                  <a:pt x="704" y="88"/>
                </a:lnTo>
                <a:lnTo>
                  <a:pt x="676" y="86"/>
                </a:lnTo>
                <a:lnTo>
                  <a:pt x="646" y="86"/>
                </a:lnTo>
                <a:lnTo>
                  <a:pt x="618" y="86"/>
                </a:lnTo>
                <a:lnTo>
                  <a:pt x="590" y="88"/>
                </a:lnTo>
                <a:lnTo>
                  <a:pt x="562" y="92"/>
                </a:lnTo>
                <a:lnTo>
                  <a:pt x="536" y="98"/>
                </a:lnTo>
                <a:lnTo>
                  <a:pt x="510" y="104"/>
                </a:lnTo>
                <a:lnTo>
                  <a:pt x="484" y="110"/>
                </a:lnTo>
                <a:lnTo>
                  <a:pt x="458" y="120"/>
                </a:lnTo>
                <a:lnTo>
                  <a:pt x="432" y="130"/>
                </a:lnTo>
                <a:lnTo>
                  <a:pt x="408" y="140"/>
                </a:lnTo>
                <a:lnTo>
                  <a:pt x="384" y="152"/>
                </a:lnTo>
                <a:lnTo>
                  <a:pt x="362" y="166"/>
                </a:lnTo>
                <a:lnTo>
                  <a:pt x="338" y="180"/>
                </a:lnTo>
                <a:lnTo>
                  <a:pt x="318" y="196"/>
                </a:lnTo>
                <a:lnTo>
                  <a:pt x="296" y="212"/>
                </a:lnTo>
                <a:lnTo>
                  <a:pt x="276" y="228"/>
                </a:lnTo>
                <a:lnTo>
                  <a:pt x="258" y="248"/>
                </a:lnTo>
                <a:lnTo>
                  <a:pt x="240" y="266"/>
                </a:lnTo>
                <a:lnTo>
                  <a:pt x="222" y="286"/>
                </a:lnTo>
                <a:lnTo>
                  <a:pt x="206" y="308"/>
                </a:lnTo>
                <a:lnTo>
                  <a:pt x="190" y="328"/>
                </a:lnTo>
                <a:lnTo>
                  <a:pt x="176" y="352"/>
                </a:lnTo>
                <a:lnTo>
                  <a:pt x="162" y="374"/>
                </a:lnTo>
                <a:lnTo>
                  <a:pt x="150" y="398"/>
                </a:lnTo>
                <a:lnTo>
                  <a:pt x="140" y="422"/>
                </a:lnTo>
                <a:lnTo>
                  <a:pt x="130" y="448"/>
                </a:lnTo>
                <a:lnTo>
                  <a:pt x="120" y="472"/>
                </a:lnTo>
                <a:lnTo>
                  <a:pt x="114" y="498"/>
                </a:lnTo>
                <a:lnTo>
                  <a:pt x="108" y="526"/>
                </a:lnTo>
                <a:lnTo>
                  <a:pt x="102" y="552"/>
                </a:lnTo>
                <a:lnTo>
                  <a:pt x="98" y="580"/>
                </a:lnTo>
                <a:lnTo>
                  <a:pt x="96" y="608"/>
                </a:lnTo>
                <a:lnTo>
                  <a:pt x="96" y="636"/>
                </a:lnTo>
                <a:lnTo>
                  <a:pt x="96" y="638"/>
                </a:lnTo>
                <a:close/>
              </a:path>
            </a:pathLst>
          </a:custGeom>
          <a:gradFill flip="none" rotWithShape="1">
            <a:gsLst>
              <a:gs pos="0">
                <a:srgbClr val="C1C1C1"/>
              </a:gs>
              <a:gs pos="100000">
                <a:schemeClr val="tx1">
                  <a:lumMod val="65000"/>
                  <a:lumOff val="35000"/>
                </a:schemeClr>
              </a:gs>
            </a:gsLst>
            <a:lin ang="0" scaled="1"/>
            <a:tileRect/>
          </a:gradFill>
          <a:ln w="9525">
            <a:noFill/>
            <a:round/>
            <a:headEnd/>
            <a:tailEnd/>
          </a:ln>
        </p:spPr>
        <p:txBody>
          <a:bodyPr/>
          <a:lstStyle/>
          <a:p>
            <a:pPr>
              <a:defRPr/>
            </a:pPr>
            <a:endParaRPr lang="en-US">
              <a:latin typeface="Calibri" pitchFamily="34" charset="0"/>
            </a:endParaRPr>
          </a:p>
        </p:txBody>
      </p:sp>
      <p:grpSp>
        <p:nvGrpSpPr>
          <p:cNvPr id="78" name="Group 50"/>
          <p:cNvGrpSpPr>
            <a:grpSpLocks/>
          </p:cNvGrpSpPr>
          <p:nvPr/>
        </p:nvGrpSpPr>
        <p:grpSpPr bwMode="auto">
          <a:xfrm>
            <a:off x="3732213" y="2627313"/>
            <a:ext cx="1716087" cy="1716087"/>
            <a:chOff x="3732213" y="2627313"/>
            <a:chExt cx="1716087" cy="1716087"/>
          </a:xfrm>
        </p:grpSpPr>
        <p:sp>
          <p:nvSpPr>
            <p:cNvPr id="79" name="Freeform 9"/>
            <p:cNvSpPr>
              <a:spLocks noEditPoints="1"/>
            </p:cNvSpPr>
            <p:nvPr/>
          </p:nvSpPr>
          <p:spPr bwMode="auto">
            <a:xfrm rot="2693986">
              <a:off x="3732213" y="2627313"/>
              <a:ext cx="1716087" cy="1716087"/>
            </a:xfrm>
            <a:custGeom>
              <a:avLst/>
              <a:gdLst/>
              <a:ahLst/>
              <a:cxnLst>
                <a:cxn ang="0">
                  <a:pos x="746" y="1752"/>
                </a:cxn>
                <a:cxn ang="0">
                  <a:pos x="538" y="1692"/>
                </a:cxn>
                <a:cxn ang="0">
                  <a:pos x="354" y="1586"/>
                </a:cxn>
                <a:cxn ang="0">
                  <a:pos x="202" y="1440"/>
                </a:cxn>
                <a:cxn ang="0">
                  <a:pos x="88" y="1262"/>
                </a:cxn>
                <a:cxn ang="0">
                  <a:pos x="18" y="1058"/>
                </a:cxn>
                <a:cxn ang="0">
                  <a:pos x="0" y="880"/>
                </a:cxn>
                <a:cxn ang="0">
                  <a:pos x="26" y="664"/>
                </a:cxn>
                <a:cxn ang="0">
                  <a:pos x="102" y="468"/>
                </a:cxn>
                <a:cxn ang="0">
                  <a:pos x="220" y="298"/>
                </a:cxn>
                <a:cxn ang="0">
                  <a:pos x="384" y="486"/>
                </a:cxn>
                <a:cxn ang="0">
                  <a:pos x="306" y="612"/>
                </a:cxn>
                <a:cxn ang="0">
                  <a:pos x="258" y="756"/>
                </a:cxn>
                <a:cxn ang="0">
                  <a:pos x="246" y="880"/>
                </a:cxn>
                <a:cxn ang="0">
                  <a:pos x="266" y="1038"/>
                </a:cxn>
                <a:cxn ang="0">
                  <a:pos x="322" y="1182"/>
                </a:cxn>
                <a:cxn ang="0">
                  <a:pos x="410" y="1306"/>
                </a:cxn>
                <a:cxn ang="0">
                  <a:pos x="268" y="1512"/>
                </a:cxn>
                <a:cxn ang="0">
                  <a:pos x="510" y="1396"/>
                </a:cxn>
                <a:cxn ang="0">
                  <a:pos x="640" y="1468"/>
                </a:cxn>
                <a:cxn ang="0">
                  <a:pos x="786" y="1508"/>
                </a:cxn>
                <a:cxn ang="0">
                  <a:pos x="912" y="1514"/>
                </a:cxn>
                <a:cxn ang="0">
                  <a:pos x="1066" y="1488"/>
                </a:cxn>
                <a:cxn ang="0">
                  <a:pos x="1202" y="1428"/>
                </a:cxn>
                <a:cxn ang="0">
                  <a:pos x="1320" y="1338"/>
                </a:cxn>
                <a:cxn ang="0">
                  <a:pos x="1332" y="1328"/>
                </a:cxn>
                <a:cxn ang="0">
                  <a:pos x="1408" y="1234"/>
                </a:cxn>
                <a:cxn ang="0">
                  <a:pos x="1478" y="1098"/>
                </a:cxn>
                <a:cxn ang="0">
                  <a:pos x="1512" y="944"/>
                </a:cxn>
                <a:cxn ang="0">
                  <a:pos x="1514" y="816"/>
                </a:cxn>
                <a:cxn ang="0">
                  <a:pos x="1480" y="666"/>
                </a:cxn>
                <a:cxn ang="0">
                  <a:pos x="1412" y="532"/>
                </a:cxn>
                <a:cxn ang="0">
                  <a:pos x="1512" y="266"/>
                </a:cxn>
                <a:cxn ang="0">
                  <a:pos x="1616" y="396"/>
                </a:cxn>
                <a:cxn ang="0">
                  <a:pos x="1710" y="582"/>
                </a:cxn>
                <a:cxn ang="0">
                  <a:pos x="1758" y="792"/>
                </a:cxn>
                <a:cxn ang="0">
                  <a:pos x="1758" y="970"/>
                </a:cxn>
                <a:cxn ang="0">
                  <a:pos x="1708" y="1184"/>
                </a:cxn>
                <a:cxn ang="0">
                  <a:pos x="1612" y="1372"/>
                </a:cxn>
                <a:cxn ang="0">
                  <a:pos x="1474" y="1532"/>
                </a:cxn>
                <a:cxn ang="0">
                  <a:pos x="1302" y="1654"/>
                </a:cxn>
                <a:cxn ang="0">
                  <a:pos x="1102" y="1734"/>
                </a:cxn>
                <a:cxn ang="0">
                  <a:pos x="882" y="1762"/>
                </a:cxn>
                <a:cxn ang="0">
                  <a:pos x="274" y="242"/>
                </a:cxn>
                <a:cxn ang="0">
                  <a:pos x="414" y="134"/>
                </a:cxn>
                <a:cxn ang="0">
                  <a:pos x="574" y="54"/>
                </a:cxn>
                <a:cxn ang="0">
                  <a:pos x="752" y="8"/>
                </a:cxn>
                <a:cxn ang="0">
                  <a:pos x="882" y="0"/>
                </a:cxn>
                <a:cxn ang="0">
                  <a:pos x="1080" y="22"/>
                </a:cxn>
                <a:cxn ang="0">
                  <a:pos x="1250" y="80"/>
                </a:cxn>
                <a:cxn ang="0">
                  <a:pos x="1400" y="168"/>
                </a:cxn>
                <a:cxn ang="0">
                  <a:pos x="1506" y="260"/>
                </a:cxn>
                <a:cxn ang="0">
                  <a:pos x="1284" y="388"/>
                </a:cxn>
                <a:cxn ang="0">
                  <a:pos x="1154" y="308"/>
                </a:cxn>
                <a:cxn ang="0">
                  <a:pos x="1008" y="258"/>
                </a:cxn>
                <a:cxn ang="0">
                  <a:pos x="882" y="246"/>
                </a:cxn>
                <a:cxn ang="0">
                  <a:pos x="724" y="266"/>
                </a:cxn>
                <a:cxn ang="0">
                  <a:pos x="580" y="322"/>
                </a:cxn>
                <a:cxn ang="0">
                  <a:pos x="456" y="408"/>
                </a:cxn>
                <a:cxn ang="0">
                  <a:pos x="428" y="436"/>
                </a:cxn>
              </a:cxnLst>
              <a:rect l="0" t="0" r="r" b="b"/>
              <a:pathLst>
                <a:path w="1762" h="1762">
                  <a:moveTo>
                    <a:pt x="882" y="1762"/>
                  </a:moveTo>
                  <a:lnTo>
                    <a:pt x="882" y="1762"/>
                  </a:lnTo>
                  <a:lnTo>
                    <a:pt x="836" y="1760"/>
                  </a:lnTo>
                  <a:lnTo>
                    <a:pt x="792" y="1756"/>
                  </a:lnTo>
                  <a:lnTo>
                    <a:pt x="746" y="1752"/>
                  </a:lnTo>
                  <a:lnTo>
                    <a:pt x="704" y="1744"/>
                  </a:lnTo>
                  <a:lnTo>
                    <a:pt x="660" y="1734"/>
                  </a:lnTo>
                  <a:lnTo>
                    <a:pt x="620" y="1722"/>
                  </a:lnTo>
                  <a:lnTo>
                    <a:pt x="578" y="1708"/>
                  </a:lnTo>
                  <a:lnTo>
                    <a:pt x="538" y="1692"/>
                  </a:lnTo>
                  <a:lnTo>
                    <a:pt x="500" y="1674"/>
                  </a:lnTo>
                  <a:lnTo>
                    <a:pt x="462" y="1654"/>
                  </a:lnTo>
                  <a:lnTo>
                    <a:pt x="424" y="1634"/>
                  </a:lnTo>
                  <a:lnTo>
                    <a:pt x="388" y="1610"/>
                  </a:lnTo>
                  <a:lnTo>
                    <a:pt x="354" y="1586"/>
                  </a:lnTo>
                  <a:lnTo>
                    <a:pt x="320" y="1560"/>
                  </a:lnTo>
                  <a:lnTo>
                    <a:pt x="288" y="1532"/>
                  </a:lnTo>
                  <a:lnTo>
                    <a:pt x="258" y="1504"/>
                  </a:lnTo>
                  <a:lnTo>
                    <a:pt x="230" y="1472"/>
                  </a:lnTo>
                  <a:lnTo>
                    <a:pt x="202" y="1440"/>
                  </a:lnTo>
                  <a:lnTo>
                    <a:pt x="176" y="1408"/>
                  </a:lnTo>
                  <a:lnTo>
                    <a:pt x="150" y="1372"/>
                  </a:lnTo>
                  <a:lnTo>
                    <a:pt x="128" y="1338"/>
                  </a:lnTo>
                  <a:lnTo>
                    <a:pt x="106" y="1300"/>
                  </a:lnTo>
                  <a:lnTo>
                    <a:pt x="88" y="1262"/>
                  </a:lnTo>
                  <a:lnTo>
                    <a:pt x="70" y="1224"/>
                  </a:lnTo>
                  <a:lnTo>
                    <a:pt x="54" y="1184"/>
                  </a:lnTo>
                  <a:lnTo>
                    <a:pt x="40" y="1142"/>
                  </a:lnTo>
                  <a:lnTo>
                    <a:pt x="28" y="1100"/>
                  </a:lnTo>
                  <a:lnTo>
                    <a:pt x="18" y="1058"/>
                  </a:lnTo>
                  <a:lnTo>
                    <a:pt x="10" y="1014"/>
                  </a:lnTo>
                  <a:lnTo>
                    <a:pt x="4" y="970"/>
                  </a:lnTo>
                  <a:lnTo>
                    <a:pt x="2" y="926"/>
                  </a:lnTo>
                  <a:lnTo>
                    <a:pt x="0" y="880"/>
                  </a:lnTo>
                  <a:lnTo>
                    <a:pt x="0" y="880"/>
                  </a:lnTo>
                  <a:lnTo>
                    <a:pt x="2" y="836"/>
                  </a:lnTo>
                  <a:lnTo>
                    <a:pt x="4" y="792"/>
                  </a:lnTo>
                  <a:lnTo>
                    <a:pt x="10" y="748"/>
                  </a:lnTo>
                  <a:lnTo>
                    <a:pt x="18" y="706"/>
                  </a:lnTo>
                  <a:lnTo>
                    <a:pt x="26" y="664"/>
                  </a:lnTo>
                  <a:lnTo>
                    <a:pt x="38" y="624"/>
                  </a:lnTo>
                  <a:lnTo>
                    <a:pt x="52" y="584"/>
                  </a:lnTo>
                  <a:lnTo>
                    <a:pt x="66" y="544"/>
                  </a:lnTo>
                  <a:lnTo>
                    <a:pt x="84" y="506"/>
                  </a:lnTo>
                  <a:lnTo>
                    <a:pt x="102" y="468"/>
                  </a:lnTo>
                  <a:lnTo>
                    <a:pt x="122" y="432"/>
                  </a:lnTo>
                  <a:lnTo>
                    <a:pt x="144" y="396"/>
                  </a:lnTo>
                  <a:lnTo>
                    <a:pt x="168" y="362"/>
                  </a:lnTo>
                  <a:lnTo>
                    <a:pt x="194" y="330"/>
                  </a:lnTo>
                  <a:lnTo>
                    <a:pt x="220" y="298"/>
                  </a:lnTo>
                  <a:lnTo>
                    <a:pt x="248" y="268"/>
                  </a:lnTo>
                  <a:lnTo>
                    <a:pt x="422" y="442"/>
                  </a:lnTo>
                  <a:lnTo>
                    <a:pt x="422" y="442"/>
                  </a:lnTo>
                  <a:lnTo>
                    <a:pt x="402" y="464"/>
                  </a:lnTo>
                  <a:lnTo>
                    <a:pt x="384" y="486"/>
                  </a:lnTo>
                  <a:lnTo>
                    <a:pt x="366" y="510"/>
                  </a:lnTo>
                  <a:lnTo>
                    <a:pt x="348" y="534"/>
                  </a:lnTo>
                  <a:lnTo>
                    <a:pt x="332" y="560"/>
                  </a:lnTo>
                  <a:lnTo>
                    <a:pt x="318" y="586"/>
                  </a:lnTo>
                  <a:lnTo>
                    <a:pt x="306" y="612"/>
                  </a:lnTo>
                  <a:lnTo>
                    <a:pt x="294" y="640"/>
                  </a:lnTo>
                  <a:lnTo>
                    <a:pt x="282" y="668"/>
                  </a:lnTo>
                  <a:lnTo>
                    <a:pt x="274" y="696"/>
                  </a:lnTo>
                  <a:lnTo>
                    <a:pt x="264" y="726"/>
                  </a:lnTo>
                  <a:lnTo>
                    <a:pt x="258" y="756"/>
                  </a:lnTo>
                  <a:lnTo>
                    <a:pt x="254" y="786"/>
                  </a:lnTo>
                  <a:lnTo>
                    <a:pt x="250" y="818"/>
                  </a:lnTo>
                  <a:lnTo>
                    <a:pt x="246" y="848"/>
                  </a:lnTo>
                  <a:lnTo>
                    <a:pt x="246" y="880"/>
                  </a:lnTo>
                  <a:lnTo>
                    <a:pt x="246" y="880"/>
                  </a:lnTo>
                  <a:lnTo>
                    <a:pt x="246" y="912"/>
                  </a:lnTo>
                  <a:lnTo>
                    <a:pt x="250" y="944"/>
                  </a:lnTo>
                  <a:lnTo>
                    <a:pt x="254" y="976"/>
                  </a:lnTo>
                  <a:lnTo>
                    <a:pt x="258" y="1008"/>
                  </a:lnTo>
                  <a:lnTo>
                    <a:pt x="266" y="1038"/>
                  </a:lnTo>
                  <a:lnTo>
                    <a:pt x="274" y="1068"/>
                  </a:lnTo>
                  <a:lnTo>
                    <a:pt x="284" y="1098"/>
                  </a:lnTo>
                  <a:lnTo>
                    <a:pt x="296" y="1126"/>
                  </a:lnTo>
                  <a:lnTo>
                    <a:pt x="308" y="1154"/>
                  </a:lnTo>
                  <a:lnTo>
                    <a:pt x="322" y="1182"/>
                  </a:lnTo>
                  <a:lnTo>
                    <a:pt x="336" y="1208"/>
                  </a:lnTo>
                  <a:lnTo>
                    <a:pt x="354" y="1234"/>
                  </a:lnTo>
                  <a:lnTo>
                    <a:pt x="370" y="1258"/>
                  </a:lnTo>
                  <a:lnTo>
                    <a:pt x="390" y="1282"/>
                  </a:lnTo>
                  <a:lnTo>
                    <a:pt x="410" y="1306"/>
                  </a:lnTo>
                  <a:lnTo>
                    <a:pt x="430" y="1328"/>
                  </a:lnTo>
                  <a:lnTo>
                    <a:pt x="256" y="1500"/>
                  </a:lnTo>
                  <a:lnTo>
                    <a:pt x="262" y="1506"/>
                  </a:lnTo>
                  <a:lnTo>
                    <a:pt x="262" y="1506"/>
                  </a:lnTo>
                  <a:lnTo>
                    <a:pt x="268" y="1512"/>
                  </a:lnTo>
                  <a:lnTo>
                    <a:pt x="442" y="1338"/>
                  </a:lnTo>
                  <a:lnTo>
                    <a:pt x="442" y="1338"/>
                  </a:lnTo>
                  <a:lnTo>
                    <a:pt x="464" y="1358"/>
                  </a:lnTo>
                  <a:lnTo>
                    <a:pt x="486" y="1378"/>
                  </a:lnTo>
                  <a:lnTo>
                    <a:pt x="510" y="1396"/>
                  </a:lnTo>
                  <a:lnTo>
                    <a:pt x="534" y="1412"/>
                  </a:lnTo>
                  <a:lnTo>
                    <a:pt x="560" y="1428"/>
                  </a:lnTo>
                  <a:lnTo>
                    <a:pt x="586" y="1442"/>
                  </a:lnTo>
                  <a:lnTo>
                    <a:pt x="612" y="1456"/>
                  </a:lnTo>
                  <a:lnTo>
                    <a:pt x="640" y="1468"/>
                  </a:lnTo>
                  <a:lnTo>
                    <a:pt x="668" y="1478"/>
                  </a:lnTo>
                  <a:lnTo>
                    <a:pt x="698" y="1488"/>
                  </a:lnTo>
                  <a:lnTo>
                    <a:pt x="726" y="1496"/>
                  </a:lnTo>
                  <a:lnTo>
                    <a:pt x="756" y="1502"/>
                  </a:lnTo>
                  <a:lnTo>
                    <a:pt x="786" y="1508"/>
                  </a:lnTo>
                  <a:lnTo>
                    <a:pt x="818" y="1512"/>
                  </a:lnTo>
                  <a:lnTo>
                    <a:pt x="850" y="1514"/>
                  </a:lnTo>
                  <a:lnTo>
                    <a:pt x="882" y="1516"/>
                  </a:lnTo>
                  <a:lnTo>
                    <a:pt x="882" y="1516"/>
                  </a:lnTo>
                  <a:lnTo>
                    <a:pt x="912" y="1514"/>
                  </a:lnTo>
                  <a:lnTo>
                    <a:pt x="944" y="1512"/>
                  </a:lnTo>
                  <a:lnTo>
                    <a:pt x="976" y="1508"/>
                  </a:lnTo>
                  <a:lnTo>
                    <a:pt x="1006" y="1504"/>
                  </a:lnTo>
                  <a:lnTo>
                    <a:pt x="1036" y="1496"/>
                  </a:lnTo>
                  <a:lnTo>
                    <a:pt x="1066" y="1488"/>
                  </a:lnTo>
                  <a:lnTo>
                    <a:pt x="1094" y="1478"/>
                  </a:lnTo>
                  <a:lnTo>
                    <a:pt x="1122" y="1468"/>
                  </a:lnTo>
                  <a:lnTo>
                    <a:pt x="1150" y="1456"/>
                  </a:lnTo>
                  <a:lnTo>
                    <a:pt x="1176" y="1442"/>
                  </a:lnTo>
                  <a:lnTo>
                    <a:pt x="1202" y="1428"/>
                  </a:lnTo>
                  <a:lnTo>
                    <a:pt x="1228" y="1412"/>
                  </a:lnTo>
                  <a:lnTo>
                    <a:pt x="1252" y="1396"/>
                  </a:lnTo>
                  <a:lnTo>
                    <a:pt x="1276" y="1378"/>
                  </a:lnTo>
                  <a:lnTo>
                    <a:pt x="1298" y="1358"/>
                  </a:lnTo>
                  <a:lnTo>
                    <a:pt x="1320" y="1338"/>
                  </a:lnTo>
                  <a:lnTo>
                    <a:pt x="1494" y="1512"/>
                  </a:lnTo>
                  <a:lnTo>
                    <a:pt x="1500" y="1506"/>
                  </a:lnTo>
                  <a:lnTo>
                    <a:pt x="1500" y="1506"/>
                  </a:lnTo>
                  <a:lnTo>
                    <a:pt x="1504" y="1500"/>
                  </a:lnTo>
                  <a:lnTo>
                    <a:pt x="1332" y="1328"/>
                  </a:lnTo>
                  <a:lnTo>
                    <a:pt x="1332" y="1328"/>
                  </a:lnTo>
                  <a:lnTo>
                    <a:pt x="1352" y="1306"/>
                  </a:lnTo>
                  <a:lnTo>
                    <a:pt x="1372" y="1282"/>
                  </a:lnTo>
                  <a:lnTo>
                    <a:pt x="1392" y="1258"/>
                  </a:lnTo>
                  <a:lnTo>
                    <a:pt x="1408" y="1234"/>
                  </a:lnTo>
                  <a:lnTo>
                    <a:pt x="1426" y="1208"/>
                  </a:lnTo>
                  <a:lnTo>
                    <a:pt x="1440" y="1182"/>
                  </a:lnTo>
                  <a:lnTo>
                    <a:pt x="1454" y="1154"/>
                  </a:lnTo>
                  <a:lnTo>
                    <a:pt x="1466" y="1126"/>
                  </a:lnTo>
                  <a:lnTo>
                    <a:pt x="1478" y="1098"/>
                  </a:lnTo>
                  <a:lnTo>
                    <a:pt x="1488" y="1068"/>
                  </a:lnTo>
                  <a:lnTo>
                    <a:pt x="1496" y="1038"/>
                  </a:lnTo>
                  <a:lnTo>
                    <a:pt x="1504" y="1008"/>
                  </a:lnTo>
                  <a:lnTo>
                    <a:pt x="1508" y="976"/>
                  </a:lnTo>
                  <a:lnTo>
                    <a:pt x="1512" y="944"/>
                  </a:lnTo>
                  <a:lnTo>
                    <a:pt x="1516" y="912"/>
                  </a:lnTo>
                  <a:lnTo>
                    <a:pt x="1516" y="880"/>
                  </a:lnTo>
                  <a:lnTo>
                    <a:pt x="1516" y="880"/>
                  </a:lnTo>
                  <a:lnTo>
                    <a:pt x="1516" y="848"/>
                  </a:lnTo>
                  <a:lnTo>
                    <a:pt x="1514" y="816"/>
                  </a:lnTo>
                  <a:lnTo>
                    <a:pt x="1510" y="786"/>
                  </a:lnTo>
                  <a:lnTo>
                    <a:pt x="1504" y="756"/>
                  </a:lnTo>
                  <a:lnTo>
                    <a:pt x="1498" y="726"/>
                  </a:lnTo>
                  <a:lnTo>
                    <a:pt x="1488" y="696"/>
                  </a:lnTo>
                  <a:lnTo>
                    <a:pt x="1480" y="666"/>
                  </a:lnTo>
                  <a:lnTo>
                    <a:pt x="1468" y="638"/>
                  </a:lnTo>
                  <a:lnTo>
                    <a:pt x="1456" y="610"/>
                  </a:lnTo>
                  <a:lnTo>
                    <a:pt x="1444" y="584"/>
                  </a:lnTo>
                  <a:lnTo>
                    <a:pt x="1428" y="558"/>
                  </a:lnTo>
                  <a:lnTo>
                    <a:pt x="1412" y="532"/>
                  </a:lnTo>
                  <a:lnTo>
                    <a:pt x="1396" y="508"/>
                  </a:lnTo>
                  <a:lnTo>
                    <a:pt x="1378" y="484"/>
                  </a:lnTo>
                  <a:lnTo>
                    <a:pt x="1358" y="462"/>
                  </a:lnTo>
                  <a:lnTo>
                    <a:pt x="1338" y="440"/>
                  </a:lnTo>
                  <a:lnTo>
                    <a:pt x="1512" y="266"/>
                  </a:lnTo>
                  <a:lnTo>
                    <a:pt x="1512" y="266"/>
                  </a:lnTo>
                  <a:lnTo>
                    <a:pt x="1540" y="296"/>
                  </a:lnTo>
                  <a:lnTo>
                    <a:pt x="1568" y="328"/>
                  </a:lnTo>
                  <a:lnTo>
                    <a:pt x="1592" y="360"/>
                  </a:lnTo>
                  <a:lnTo>
                    <a:pt x="1616" y="396"/>
                  </a:lnTo>
                  <a:lnTo>
                    <a:pt x="1638" y="430"/>
                  </a:lnTo>
                  <a:lnTo>
                    <a:pt x="1660" y="466"/>
                  </a:lnTo>
                  <a:lnTo>
                    <a:pt x="1678" y="504"/>
                  </a:lnTo>
                  <a:lnTo>
                    <a:pt x="1696" y="542"/>
                  </a:lnTo>
                  <a:lnTo>
                    <a:pt x="1710" y="582"/>
                  </a:lnTo>
                  <a:lnTo>
                    <a:pt x="1724" y="622"/>
                  </a:lnTo>
                  <a:lnTo>
                    <a:pt x="1736" y="664"/>
                  </a:lnTo>
                  <a:lnTo>
                    <a:pt x="1744" y="706"/>
                  </a:lnTo>
                  <a:lnTo>
                    <a:pt x="1752" y="748"/>
                  </a:lnTo>
                  <a:lnTo>
                    <a:pt x="1758" y="792"/>
                  </a:lnTo>
                  <a:lnTo>
                    <a:pt x="1762" y="836"/>
                  </a:lnTo>
                  <a:lnTo>
                    <a:pt x="1762" y="880"/>
                  </a:lnTo>
                  <a:lnTo>
                    <a:pt x="1762" y="880"/>
                  </a:lnTo>
                  <a:lnTo>
                    <a:pt x="1760" y="926"/>
                  </a:lnTo>
                  <a:lnTo>
                    <a:pt x="1758" y="970"/>
                  </a:lnTo>
                  <a:lnTo>
                    <a:pt x="1752" y="1014"/>
                  </a:lnTo>
                  <a:lnTo>
                    <a:pt x="1744" y="1058"/>
                  </a:lnTo>
                  <a:lnTo>
                    <a:pt x="1734" y="1100"/>
                  </a:lnTo>
                  <a:lnTo>
                    <a:pt x="1722" y="1142"/>
                  </a:lnTo>
                  <a:lnTo>
                    <a:pt x="1708" y="1184"/>
                  </a:lnTo>
                  <a:lnTo>
                    <a:pt x="1692" y="1224"/>
                  </a:lnTo>
                  <a:lnTo>
                    <a:pt x="1676" y="1262"/>
                  </a:lnTo>
                  <a:lnTo>
                    <a:pt x="1656" y="1300"/>
                  </a:lnTo>
                  <a:lnTo>
                    <a:pt x="1634" y="1338"/>
                  </a:lnTo>
                  <a:lnTo>
                    <a:pt x="1612" y="1372"/>
                  </a:lnTo>
                  <a:lnTo>
                    <a:pt x="1588" y="1408"/>
                  </a:lnTo>
                  <a:lnTo>
                    <a:pt x="1560" y="1440"/>
                  </a:lnTo>
                  <a:lnTo>
                    <a:pt x="1534" y="1472"/>
                  </a:lnTo>
                  <a:lnTo>
                    <a:pt x="1504" y="1504"/>
                  </a:lnTo>
                  <a:lnTo>
                    <a:pt x="1474" y="1532"/>
                  </a:lnTo>
                  <a:lnTo>
                    <a:pt x="1442" y="1560"/>
                  </a:lnTo>
                  <a:lnTo>
                    <a:pt x="1408" y="1586"/>
                  </a:lnTo>
                  <a:lnTo>
                    <a:pt x="1374" y="1610"/>
                  </a:lnTo>
                  <a:lnTo>
                    <a:pt x="1338" y="1634"/>
                  </a:lnTo>
                  <a:lnTo>
                    <a:pt x="1302" y="1654"/>
                  </a:lnTo>
                  <a:lnTo>
                    <a:pt x="1264" y="1674"/>
                  </a:lnTo>
                  <a:lnTo>
                    <a:pt x="1224" y="1692"/>
                  </a:lnTo>
                  <a:lnTo>
                    <a:pt x="1184" y="1708"/>
                  </a:lnTo>
                  <a:lnTo>
                    <a:pt x="1144" y="1722"/>
                  </a:lnTo>
                  <a:lnTo>
                    <a:pt x="1102" y="1734"/>
                  </a:lnTo>
                  <a:lnTo>
                    <a:pt x="1058" y="1744"/>
                  </a:lnTo>
                  <a:lnTo>
                    <a:pt x="1016" y="1752"/>
                  </a:lnTo>
                  <a:lnTo>
                    <a:pt x="972" y="1756"/>
                  </a:lnTo>
                  <a:lnTo>
                    <a:pt x="926" y="1760"/>
                  </a:lnTo>
                  <a:lnTo>
                    <a:pt x="882" y="1762"/>
                  </a:lnTo>
                  <a:close/>
                  <a:moveTo>
                    <a:pt x="428" y="436"/>
                  </a:moveTo>
                  <a:lnTo>
                    <a:pt x="254" y="262"/>
                  </a:lnTo>
                  <a:lnTo>
                    <a:pt x="248" y="268"/>
                  </a:lnTo>
                  <a:lnTo>
                    <a:pt x="248" y="268"/>
                  </a:lnTo>
                  <a:lnTo>
                    <a:pt x="274" y="242"/>
                  </a:lnTo>
                  <a:lnTo>
                    <a:pt x="300" y="218"/>
                  </a:lnTo>
                  <a:lnTo>
                    <a:pt x="328" y="196"/>
                  </a:lnTo>
                  <a:lnTo>
                    <a:pt x="356" y="174"/>
                  </a:lnTo>
                  <a:lnTo>
                    <a:pt x="384" y="152"/>
                  </a:lnTo>
                  <a:lnTo>
                    <a:pt x="414" y="134"/>
                  </a:lnTo>
                  <a:lnTo>
                    <a:pt x="444" y="114"/>
                  </a:lnTo>
                  <a:lnTo>
                    <a:pt x="476" y="98"/>
                  </a:lnTo>
                  <a:lnTo>
                    <a:pt x="508" y="82"/>
                  </a:lnTo>
                  <a:lnTo>
                    <a:pt x="542" y="68"/>
                  </a:lnTo>
                  <a:lnTo>
                    <a:pt x="574" y="54"/>
                  </a:lnTo>
                  <a:lnTo>
                    <a:pt x="608" y="42"/>
                  </a:lnTo>
                  <a:lnTo>
                    <a:pt x="644" y="32"/>
                  </a:lnTo>
                  <a:lnTo>
                    <a:pt x="680" y="22"/>
                  </a:lnTo>
                  <a:lnTo>
                    <a:pt x="716" y="14"/>
                  </a:lnTo>
                  <a:lnTo>
                    <a:pt x="752" y="8"/>
                  </a:lnTo>
                  <a:lnTo>
                    <a:pt x="752" y="8"/>
                  </a:lnTo>
                  <a:lnTo>
                    <a:pt x="816" y="2"/>
                  </a:lnTo>
                  <a:lnTo>
                    <a:pt x="848" y="0"/>
                  </a:lnTo>
                  <a:lnTo>
                    <a:pt x="882" y="0"/>
                  </a:lnTo>
                  <a:lnTo>
                    <a:pt x="882" y="0"/>
                  </a:lnTo>
                  <a:lnTo>
                    <a:pt x="946" y="2"/>
                  </a:lnTo>
                  <a:lnTo>
                    <a:pt x="1010" y="8"/>
                  </a:lnTo>
                  <a:lnTo>
                    <a:pt x="1010" y="8"/>
                  </a:lnTo>
                  <a:lnTo>
                    <a:pt x="1046" y="14"/>
                  </a:lnTo>
                  <a:lnTo>
                    <a:pt x="1080" y="22"/>
                  </a:lnTo>
                  <a:lnTo>
                    <a:pt x="1116" y="30"/>
                  </a:lnTo>
                  <a:lnTo>
                    <a:pt x="1150" y="42"/>
                  </a:lnTo>
                  <a:lnTo>
                    <a:pt x="1184" y="52"/>
                  </a:lnTo>
                  <a:lnTo>
                    <a:pt x="1218" y="66"/>
                  </a:lnTo>
                  <a:lnTo>
                    <a:pt x="1250" y="80"/>
                  </a:lnTo>
                  <a:lnTo>
                    <a:pt x="1282" y="96"/>
                  </a:lnTo>
                  <a:lnTo>
                    <a:pt x="1312" y="112"/>
                  </a:lnTo>
                  <a:lnTo>
                    <a:pt x="1342" y="130"/>
                  </a:lnTo>
                  <a:lnTo>
                    <a:pt x="1372" y="148"/>
                  </a:lnTo>
                  <a:lnTo>
                    <a:pt x="1400" y="168"/>
                  </a:lnTo>
                  <a:lnTo>
                    <a:pt x="1428" y="190"/>
                  </a:lnTo>
                  <a:lnTo>
                    <a:pt x="1456" y="212"/>
                  </a:lnTo>
                  <a:lnTo>
                    <a:pt x="1482" y="236"/>
                  </a:lnTo>
                  <a:lnTo>
                    <a:pt x="1506" y="260"/>
                  </a:lnTo>
                  <a:lnTo>
                    <a:pt x="1506" y="260"/>
                  </a:lnTo>
                  <a:lnTo>
                    <a:pt x="1502" y="256"/>
                  </a:lnTo>
                  <a:lnTo>
                    <a:pt x="1328" y="430"/>
                  </a:lnTo>
                  <a:lnTo>
                    <a:pt x="1328" y="430"/>
                  </a:lnTo>
                  <a:lnTo>
                    <a:pt x="1306" y="408"/>
                  </a:lnTo>
                  <a:lnTo>
                    <a:pt x="1284" y="388"/>
                  </a:lnTo>
                  <a:lnTo>
                    <a:pt x="1260" y="370"/>
                  </a:lnTo>
                  <a:lnTo>
                    <a:pt x="1234" y="352"/>
                  </a:lnTo>
                  <a:lnTo>
                    <a:pt x="1208" y="336"/>
                  </a:lnTo>
                  <a:lnTo>
                    <a:pt x="1182" y="320"/>
                  </a:lnTo>
                  <a:lnTo>
                    <a:pt x="1154" y="308"/>
                  </a:lnTo>
                  <a:lnTo>
                    <a:pt x="1126" y="294"/>
                  </a:lnTo>
                  <a:lnTo>
                    <a:pt x="1098" y="284"/>
                  </a:lnTo>
                  <a:lnTo>
                    <a:pt x="1068" y="274"/>
                  </a:lnTo>
                  <a:lnTo>
                    <a:pt x="1038" y="264"/>
                  </a:lnTo>
                  <a:lnTo>
                    <a:pt x="1008" y="258"/>
                  </a:lnTo>
                  <a:lnTo>
                    <a:pt x="978" y="252"/>
                  </a:lnTo>
                  <a:lnTo>
                    <a:pt x="946" y="248"/>
                  </a:lnTo>
                  <a:lnTo>
                    <a:pt x="914" y="246"/>
                  </a:lnTo>
                  <a:lnTo>
                    <a:pt x="882" y="246"/>
                  </a:lnTo>
                  <a:lnTo>
                    <a:pt x="882" y="246"/>
                  </a:lnTo>
                  <a:lnTo>
                    <a:pt x="848" y="246"/>
                  </a:lnTo>
                  <a:lnTo>
                    <a:pt x="816" y="248"/>
                  </a:lnTo>
                  <a:lnTo>
                    <a:pt x="784" y="252"/>
                  </a:lnTo>
                  <a:lnTo>
                    <a:pt x="754" y="258"/>
                  </a:lnTo>
                  <a:lnTo>
                    <a:pt x="724" y="266"/>
                  </a:lnTo>
                  <a:lnTo>
                    <a:pt x="694" y="274"/>
                  </a:lnTo>
                  <a:lnTo>
                    <a:pt x="664" y="284"/>
                  </a:lnTo>
                  <a:lnTo>
                    <a:pt x="636" y="294"/>
                  </a:lnTo>
                  <a:lnTo>
                    <a:pt x="608" y="308"/>
                  </a:lnTo>
                  <a:lnTo>
                    <a:pt x="580" y="322"/>
                  </a:lnTo>
                  <a:lnTo>
                    <a:pt x="554" y="336"/>
                  </a:lnTo>
                  <a:lnTo>
                    <a:pt x="528" y="352"/>
                  </a:lnTo>
                  <a:lnTo>
                    <a:pt x="502" y="370"/>
                  </a:lnTo>
                  <a:lnTo>
                    <a:pt x="478" y="388"/>
                  </a:lnTo>
                  <a:lnTo>
                    <a:pt x="456" y="408"/>
                  </a:lnTo>
                  <a:lnTo>
                    <a:pt x="434" y="430"/>
                  </a:lnTo>
                  <a:lnTo>
                    <a:pt x="260" y="256"/>
                  </a:lnTo>
                  <a:lnTo>
                    <a:pt x="254" y="262"/>
                  </a:lnTo>
                  <a:lnTo>
                    <a:pt x="428" y="436"/>
                  </a:lnTo>
                  <a:lnTo>
                    <a:pt x="428" y="436"/>
                  </a:lnTo>
                  <a:lnTo>
                    <a:pt x="428" y="436"/>
                  </a:lnTo>
                  <a:close/>
                </a:path>
              </a:pathLst>
            </a:custGeom>
            <a:gradFill flip="none" rotWithShape="1">
              <a:gsLst>
                <a:gs pos="0">
                  <a:schemeClr val="bg1">
                    <a:lumMod val="50000"/>
                  </a:schemeClr>
                </a:gs>
                <a:gs pos="0">
                  <a:schemeClr val="bg1"/>
                </a:gs>
                <a:gs pos="64000">
                  <a:schemeClr val="bg1">
                    <a:lumMod val="50000"/>
                  </a:schemeClr>
                </a:gs>
              </a:gsLst>
              <a:path path="circle">
                <a:fillToRect l="50000" t="50000" r="50000" b="50000"/>
              </a:path>
              <a:tileRect/>
            </a:gradFill>
            <a:ln w="9525">
              <a:noFill/>
              <a:round/>
              <a:headEnd/>
              <a:tailEnd/>
            </a:ln>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s-MX">
                <a:latin typeface="Calibri" panose="020F0502020204030204" pitchFamily="34" charset="0"/>
              </a:endParaRPr>
            </a:p>
          </p:txBody>
        </p:sp>
        <p:cxnSp>
          <p:nvCxnSpPr>
            <p:cNvPr id="80" name="Straight Connector 62"/>
            <p:cNvCxnSpPr/>
            <p:nvPr/>
          </p:nvCxnSpPr>
          <p:spPr bwMode="auto">
            <a:xfrm rot="8093986" flipH="1" flipV="1">
              <a:off x="5226050" y="3413125"/>
              <a:ext cx="185738" cy="185738"/>
            </a:xfrm>
            <a:prstGeom prst="line">
              <a:avLst/>
            </a:prstGeom>
            <a:ln w="12700" cap="flat" cmpd="sng" algn="ctr">
              <a:solidFill>
                <a:srgbClr val="595959"/>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1" name="Straight Connector 63"/>
            <p:cNvCxnSpPr/>
            <p:nvPr/>
          </p:nvCxnSpPr>
          <p:spPr bwMode="auto">
            <a:xfrm rot="8093986" flipH="1" flipV="1">
              <a:off x="3770313" y="3414713"/>
              <a:ext cx="187325" cy="187325"/>
            </a:xfrm>
            <a:prstGeom prst="line">
              <a:avLst/>
            </a:prstGeom>
            <a:ln w="12700" cap="flat" cmpd="sng" algn="ctr">
              <a:solidFill>
                <a:srgbClr val="595959"/>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2" name="Straight Connector 64"/>
            <p:cNvCxnSpPr/>
            <p:nvPr/>
          </p:nvCxnSpPr>
          <p:spPr bwMode="auto">
            <a:xfrm rot="18893986" flipV="1">
              <a:off x="4473575" y="2662238"/>
              <a:ext cx="187325" cy="187325"/>
            </a:xfrm>
            <a:prstGeom prst="line">
              <a:avLst/>
            </a:prstGeom>
            <a:ln w="12700" cap="flat" cmpd="sng" algn="ctr">
              <a:solidFill>
                <a:schemeClr val="tx1">
                  <a:lumMod val="65000"/>
                  <a:lumOff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3" name="Straight Connector 77"/>
            <p:cNvCxnSpPr/>
            <p:nvPr/>
          </p:nvCxnSpPr>
          <p:spPr bwMode="auto">
            <a:xfrm rot="18893986" flipV="1">
              <a:off x="4473575" y="4103688"/>
              <a:ext cx="187325" cy="187325"/>
            </a:xfrm>
            <a:prstGeom prst="line">
              <a:avLst/>
            </a:prstGeom>
            <a:ln w="12700" cap="flat" cmpd="sng" algn="ctr">
              <a:solidFill>
                <a:schemeClr val="tx1">
                  <a:lumMod val="65000"/>
                  <a:lumOff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84" name="TextBox 73"/>
          <p:cNvSpPr txBox="1">
            <a:spLocks noChangeArrowheads="1"/>
          </p:cNvSpPr>
          <p:nvPr/>
        </p:nvSpPr>
        <p:spPr bwMode="auto">
          <a:xfrm>
            <a:off x="3938588" y="2824163"/>
            <a:ext cx="3540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nb-NO" altLang="es-MX" sz="1000" dirty="0" smtClean="0">
                <a:solidFill>
                  <a:schemeClr val="bg1"/>
                </a:solidFill>
                <a:latin typeface="Calibri" panose="020F0502020204030204" pitchFamily="34" charset="0"/>
              </a:rPr>
              <a:t>P</a:t>
            </a:r>
            <a:endParaRPr lang="nb-NO" altLang="es-MX" sz="1000" dirty="0">
              <a:solidFill>
                <a:schemeClr val="bg1"/>
              </a:solidFill>
              <a:latin typeface="Calibri" panose="020F0502020204030204" pitchFamily="34" charset="0"/>
            </a:endParaRPr>
          </a:p>
        </p:txBody>
      </p:sp>
      <p:sp>
        <p:nvSpPr>
          <p:cNvPr id="85" name="TextBox 74"/>
          <p:cNvSpPr txBox="1">
            <a:spLocks noChangeArrowheads="1"/>
          </p:cNvSpPr>
          <p:nvPr/>
        </p:nvSpPr>
        <p:spPr bwMode="auto">
          <a:xfrm>
            <a:off x="4968875" y="2817813"/>
            <a:ext cx="3540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nb-NO" altLang="es-MX" sz="1000" dirty="0" smtClean="0">
                <a:solidFill>
                  <a:schemeClr val="bg1"/>
                </a:solidFill>
                <a:latin typeface="Calibri" panose="020F0502020204030204" pitchFamily="34" charset="0"/>
              </a:rPr>
              <a:t>A</a:t>
            </a:r>
            <a:endParaRPr lang="nb-NO" altLang="es-MX" sz="1000" dirty="0">
              <a:solidFill>
                <a:schemeClr val="bg1"/>
              </a:solidFill>
              <a:latin typeface="Calibri" panose="020F0502020204030204" pitchFamily="34" charset="0"/>
            </a:endParaRPr>
          </a:p>
        </p:txBody>
      </p:sp>
      <p:grpSp>
        <p:nvGrpSpPr>
          <p:cNvPr id="86" name="Group 53"/>
          <p:cNvGrpSpPr>
            <a:grpSpLocks/>
          </p:cNvGrpSpPr>
          <p:nvPr/>
        </p:nvGrpSpPr>
        <p:grpSpPr bwMode="auto">
          <a:xfrm>
            <a:off x="3829050" y="2735263"/>
            <a:ext cx="1514475" cy="1498600"/>
            <a:chOff x="3828887" y="2735520"/>
            <a:chExt cx="1514983" cy="1497554"/>
          </a:xfrm>
        </p:grpSpPr>
        <p:sp>
          <p:nvSpPr>
            <p:cNvPr id="87" name="Freeform 16"/>
            <p:cNvSpPr>
              <a:spLocks/>
            </p:cNvSpPr>
            <p:nvPr/>
          </p:nvSpPr>
          <p:spPr bwMode="auto">
            <a:xfrm rot="2693986" flipH="1">
              <a:off x="5157067" y="3989589"/>
              <a:ext cx="122717" cy="243485"/>
            </a:xfrm>
            <a:custGeom>
              <a:avLst/>
              <a:gdLst>
                <a:gd name="T0" fmla="*/ 2147483647 w 126"/>
                <a:gd name="T1" fmla="*/ 0 h 250"/>
                <a:gd name="T2" fmla="*/ 0 w 126"/>
                <a:gd name="T3" fmla="*/ 2147483647 h 250"/>
                <a:gd name="T4" fmla="*/ 2147483647 w 126"/>
                <a:gd name="T5" fmla="*/ 2147483647 h 250"/>
                <a:gd name="T6" fmla="*/ 2147483647 w 126"/>
                <a:gd name="T7" fmla="*/ 0 h 250"/>
                <a:gd name="T8" fmla="*/ 0 60000 65536"/>
                <a:gd name="T9" fmla="*/ 0 60000 65536"/>
                <a:gd name="T10" fmla="*/ 0 60000 65536"/>
                <a:gd name="T11" fmla="*/ 0 60000 65536"/>
                <a:gd name="T12" fmla="*/ 0 w 126"/>
                <a:gd name="T13" fmla="*/ 0 h 250"/>
                <a:gd name="T14" fmla="*/ 126 w 126"/>
                <a:gd name="T15" fmla="*/ 250 h 250"/>
              </a:gdLst>
              <a:ahLst/>
              <a:cxnLst>
                <a:cxn ang="T8">
                  <a:pos x="T0" y="T1"/>
                </a:cxn>
                <a:cxn ang="T9">
                  <a:pos x="T2" y="T3"/>
                </a:cxn>
                <a:cxn ang="T10">
                  <a:pos x="T4" y="T5"/>
                </a:cxn>
                <a:cxn ang="T11">
                  <a:pos x="T6" y="T7"/>
                </a:cxn>
              </a:cxnLst>
              <a:rect l="T12" t="T13" r="T14" b="T15"/>
              <a:pathLst>
                <a:path w="126" h="250">
                  <a:moveTo>
                    <a:pt x="126" y="0"/>
                  </a:moveTo>
                  <a:lnTo>
                    <a:pt x="0" y="124"/>
                  </a:lnTo>
                  <a:lnTo>
                    <a:pt x="126" y="250"/>
                  </a:lnTo>
                  <a:lnTo>
                    <a:pt x="126"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88" name="Freeform 12"/>
            <p:cNvSpPr>
              <a:spLocks/>
            </p:cNvSpPr>
            <p:nvPr/>
          </p:nvSpPr>
          <p:spPr bwMode="auto">
            <a:xfrm rot="2693986">
              <a:off x="5098436" y="2771556"/>
              <a:ext cx="245434" cy="122717"/>
            </a:xfrm>
            <a:custGeom>
              <a:avLst/>
              <a:gdLst>
                <a:gd name="T0" fmla="*/ 2147483647 w 252"/>
                <a:gd name="T1" fmla="*/ 2147483647 h 126"/>
                <a:gd name="T2" fmla="*/ 2147483647 w 252"/>
                <a:gd name="T3" fmla="*/ 0 h 126"/>
                <a:gd name="T4" fmla="*/ 0 w 252"/>
                <a:gd name="T5" fmla="*/ 2147483647 h 126"/>
                <a:gd name="T6" fmla="*/ 2147483647 w 252"/>
                <a:gd name="T7" fmla="*/ 2147483647 h 126"/>
                <a:gd name="T8" fmla="*/ 0 60000 65536"/>
                <a:gd name="T9" fmla="*/ 0 60000 65536"/>
                <a:gd name="T10" fmla="*/ 0 60000 65536"/>
                <a:gd name="T11" fmla="*/ 0 60000 65536"/>
                <a:gd name="T12" fmla="*/ 0 w 252"/>
                <a:gd name="T13" fmla="*/ 0 h 126"/>
                <a:gd name="T14" fmla="*/ 252 w 252"/>
                <a:gd name="T15" fmla="*/ 126 h 126"/>
              </a:gdLst>
              <a:ahLst/>
              <a:cxnLst>
                <a:cxn ang="T8">
                  <a:pos x="T0" y="T1"/>
                </a:cxn>
                <a:cxn ang="T9">
                  <a:pos x="T2" y="T3"/>
                </a:cxn>
                <a:cxn ang="T10">
                  <a:pos x="T4" y="T5"/>
                </a:cxn>
                <a:cxn ang="T11">
                  <a:pos x="T6" y="T7"/>
                </a:cxn>
              </a:cxnLst>
              <a:rect l="T12" t="T13" r="T14" b="T15"/>
              <a:pathLst>
                <a:path w="252" h="126">
                  <a:moveTo>
                    <a:pt x="252" y="126"/>
                  </a:moveTo>
                  <a:lnTo>
                    <a:pt x="126" y="0"/>
                  </a:lnTo>
                  <a:lnTo>
                    <a:pt x="0" y="126"/>
                  </a:lnTo>
                  <a:lnTo>
                    <a:pt x="252" y="126"/>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89" name="Group 52"/>
            <p:cNvGrpSpPr>
              <a:grpSpLocks/>
            </p:cNvGrpSpPr>
            <p:nvPr/>
          </p:nvGrpSpPr>
          <p:grpSpPr bwMode="auto">
            <a:xfrm>
              <a:off x="3828887" y="2735520"/>
              <a:ext cx="245434" cy="1458985"/>
              <a:chOff x="3828887" y="2735520"/>
              <a:chExt cx="245434" cy="1458985"/>
            </a:xfrm>
          </p:grpSpPr>
          <p:sp>
            <p:nvSpPr>
              <p:cNvPr id="90" name="Freeform 14"/>
              <p:cNvSpPr>
                <a:spLocks/>
              </p:cNvSpPr>
              <p:nvPr/>
            </p:nvSpPr>
            <p:spPr bwMode="auto">
              <a:xfrm rot="2693986">
                <a:off x="3828887" y="4071788"/>
                <a:ext cx="245434" cy="122717"/>
              </a:xfrm>
              <a:custGeom>
                <a:avLst/>
                <a:gdLst>
                  <a:gd name="T0" fmla="*/ 0 w 252"/>
                  <a:gd name="T1" fmla="*/ 0 h 126"/>
                  <a:gd name="T2" fmla="*/ 2147483647 w 252"/>
                  <a:gd name="T3" fmla="*/ 2147483647 h 126"/>
                  <a:gd name="T4" fmla="*/ 2147483647 w 252"/>
                  <a:gd name="T5" fmla="*/ 0 h 126"/>
                  <a:gd name="T6" fmla="*/ 0 w 252"/>
                  <a:gd name="T7" fmla="*/ 0 h 126"/>
                  <a:gd name="T8" fmla="*/ 0 60000 65536"/>
                  <a:gd name="T9" fmla="*/ 0 60000 65536"/>
                  <a:gd name="T10" fmla="*/ 0 60000 65536"/>
                  <a:gd name="T11" fmla="*/ 0 60000 65536"/>
                  <a:gd name="T12" fmla="*/ 0 w 252"/>
                  <a:gd name="T13" fmla="*/ 0 h 126"/>
                  <a:gd name="T14" fmla="*/ 252 w 252"/>
                  <a:gd name="T15" fmla="*/ 126 h 126"/>
                </a:gdLst>
                <a:ahLst/>
                <a:cxnLst>
                  <a:cxn ang="T8">
                    <a:pos x="T0" y="T1"/>
                  </a:cxn>
                  <a:cxn ang="T9">
                    <a:pos x="T2" y="T3"/>
                  </a:cxn>
                  <a:cxn ang="T10">
                    <a:pos x="T4" y="T5"/>
                  </a:cxn>
                  <a:cxn ang="T11">
                    <a:pos x="T6" y="T7"/>
                  </a:cxn>
                </a:cxnLst>
                <a:rect l="T12" t="T13" r="T14" b="T15"/>
                <a:pathLst>
                  <a:path w="252" h="126">
                    <a:moveTo>
                      <a:pt x="0" y="0"/>
                    </a:moveTo>
                    <a:lnTo>
                      <a:pt x="126" y="126"/>
                    </a:lnTo>
                    <a:lnTo>
                      <a:pt x="252" y="0"/>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1" name="Freeform 16"/>
              <p:cNvSpPr>
                <a:spLocks/>
              </p:cNvSpPr>
              <p:nvPr/>
            </p:nvSpPr>
            <p:spPr bwMode="auto">
              <a:xfrm rot="2693986">
                <a:off x="3878836" y="2735520"/>
                <a:ext cx="122717" cy="243485"/>
              </a:xfrm>
              <a:custGeom>
                <a:avLst/>
                <a:gdLst>
                  <a:gd name="T0" fmla="*/ 2147483647 w 126"/>
                  <a:gd name="T1" fmla="*/ 0 h 250"/>
                  <a:gd name="T2" fmla="*/ 0 w 126"/>
                  <a:gd name="T3" fmla="*/ 2147483647 h 250"/>
                  <a:gd name="T4" fmla="*/ 2147483647 w 126"/>
                  <a:gd name="T5" fmla="*/ 2147483647 h 250"/>
                  <a:gd name="T6" fmla="*/ 2147483647 w 126"/>
                  <a:gd name="T7" fmla="*/ 0 h 250"/>
                  <a:gd name="T8" fmla="*/ 0 60000 65536"/>
                  <a:gd name="T9" fmla="*/ 0 60000 65536"/>
                  <a:gd name="T10" fmla="*/ 0 60000 65536"/>
                  <a:gd name="T11" fmla="*/ 0 60000 65536"/>
                  <a:gd name="T12" fmla="*/ 0 w 126"/>
                  <a:gd name="T13" fmla="*/ 0 h 250"/>
                  <a:gd name="T14" fmla="*/ 126 w 126"/>
                  <a:gd name="T15" fmla="*/ 250 h 250"/>
                </a:gdLst>
                <a:ahLst/>
                <a:cxnLst>
                  <a:cxn ang="T8">
                    <a:pos x="T0" y="T1"/>
                  </a:cxn>
                  <a:cxn ang="T9">
                    <a:pos x="T2" y="T3"/>
                  </a:cxn>
                  <a:cxn ang="T10">
                    <a:pos x="T4" y="T5"/>
                  </a:cxn>
                  <a:cxn ang="T11">
                    <a:pos x="T6" y="T7"/>
                  </a:cxn>
                </a:cxnLst>
                <a:rect l="T12" t="T13" r="T14" b="T15"/>
                <a:pathLst>
                  <a:path w="126" h="250">
                    <a:moveTo>
                      <a:pt x="126" y="0"/>
                    </a:moveTo>
                    <a:lnTo>
                      <a:pt x="0" y="124"/>
                    </a:lnTo>
                    <a:lnTo>
                      <a:pt x="126" y="250"/>
                    </a:lnTo>
                    <a:lnTo>
                      <a:pt x="126"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sp>
        <p:nvSpPr>
          <p:cNvPr id="92" name="TextBox 75"/>
          <p:cNvSpPr txBox="1">
            <a:spLocks noChangeArrowheads="1"/>
          </p:cNvSpPr>
          <p:nvPr/>
        </p:nvSpPr>
        <p:spPr bwMode="auto">
          <a:xfrm>
            <a:off x="3913188" y="3871913"/>
            <a:ext cx="3540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nb-NO" altLang="es-MX" sz="1000" dirty="0" smtClean="0">
                <a:solidFill>
                  <a:schemeClr val="bg1"/>
                </a:solidFill>
                <a:latin typeface="Calibri" panose="020F0502020204030204" pitchFamily="34" charset="0"/>
              </a:rPr>
              <a:t>I</a:t>
            </a:r>
            <a:endParaRPr lang="nb-NO" altLang="es-MX" sz="1000" dirty="0">
              <a:solidFill>
                <a:schemeClr val="bg1"/>
              </a:solidFill>
              <a:latin typeface="Calibri" panose="020F0502020204030204" pitchFamily="34" charset="0"/>
            </a:endParaRPr>
          </a:p>
        </p:txBody>
      </p:sp>
      <p:sp>
        <p:nvSpPr>
          <p:cNvPr id="93" name="TextBox 76"/>
          <p:cNvSpPr txBox="1">
            <a:spLocks noChangeArrowheads="1"/>
          </p:cNvSpPr>
          <p:nvPr/>
        </p:nvSpPr>
        <p:spPr bwMode="auto">
          <a:xfrm>
            <a:off x="4987925" y="3852863"/>
            <a:ext cx="3540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nb-NO" altLang="es-MX" sz="1000" dirty="0" smtClean="0">
                <a:solidFill>
                  <a:schemeClr val="bg1"/>
                </a:solidFill>
                <a:latin typeface="Calibri" panose="020F0502020204030204" pitchFamily="34" charset="0"/>
              </a:rPr>
              <a:t>R</a:t>
            </a:r>
            <a:endParaRPr lang="nb-NO" altLang="es-MX" sz="1000" dirty="0">
              <a:solidFill>
                <a:schemeClr val="bg1"/>
              </a:solidFill>
              <a:latin typeface="Calibri" panose="020F0502020204030204" pitchFamily="34" charset="0"/>
            </a:endParaRPr>
          </a:p>
        </p:txBody>
      </p:sp>
      <p:grpSp>
        <p:nvGrpSpPr>
          <p:cNvPr id="94" name="Group 69"/>
          <p:cNvGrpSpPr>
            <a:grpSpLocks/>
          </p:cNvGrpSpPr>
          <p:nvPr/>
        </p:nvGrpSpPr>
        <p:grpSpPr bwMode="auto">
          <a:xfrm rot="-2756257">
            <a:off x="3618707" y="2510631"/>
            <a:ext cx="1931988" cy="1939925"/>
            <a:chOff x="3627221" y="5290501"/>
            <a:chExt cx="1931148" cy="1939347"/>
          </a:xfrm>
        </p:grpSpPr>
        <p:sp>
          <p:nvSpPr>
            <p:cNvPr id="95" name="Freeform 16"/>
            <p:cNvSpPr>
              <a:spLocks/>
            </p:cNvSpPr>
            <p:nvPr/>
          </p:nvSpPr>
          <p:spPr bwMode="auto">
            <a:xfrm rot="5400000">
              <a:off x="4531436" y="5230117"/>
              <a:ext cx="122717" cy="243485"/>
            </a:xfrm>
            <a:custGeom>
              <a:avLst/>
              <a:gdLst>
                <a:gd name="T0" fmla="*/ 2147483647 w 126"/>
                <a:gd name="T1" fmla="*/ 0 h 250"/>
                <a:gd name="T2" fmla="*/ 0 w 126"/>
                <a:gd name="T3" fmla="*/ 2147483647 h 250"/>
                <a:gd name="T4" fmla="*/ 2147483647 w 126"/>
                <a:gd name="T5" fmla="*/ 2147483647 h 250"/>
                <a:gd name="T6" fmla="*/ 2147483647 w 126"/>
                <a:gd name="T7" fmla="*/ 0 h 250"/>
                <a:gd name="T8" fmla="*/ 0 60000 65536"/>
                <a:gd name="T9" fmla="*/ 0 60000 65536"/>
                <a:gd name="T10" fmla="*/ 0 60000 65536"/>
                <a:gd name="T11" fmla="*/ 0 60000 65536"/>
                <a:gd name="T12" fmla="*/ 0 w 126"/>
                <a:gd name="T13" fmla="*/ 0 h 250"/>
                <a:gd name="T14" fmla="*/ 126 w 126"/>
                <a:gd name="T15" fmla="*/ 250 h 250"/>
              </a:gdLst>
              <a:ahLst/>
              <a:cxnLst>
                <a:cxn ang="T8">
                  <a:pos x="T0" y="T1"/>
                </a:cxn>
                <a:cxn ang="T9">
                  <a:pos x="T2" y="T3"/>
                </a:cxn>
                <a:cxn ang="T10">
                  <a:pos x="T4" y="T5"/>
                </a:cxn>
                <a:cxn ang="T11">
                  <a:pos x="T6" y="T7"/>
                </a:cxn>
              </a:cxnLst>
              <a:rect l="T12" t="T13" r="T14" b="T15"/>
              <a:pathLst>
                <a:path w="126" h="250">
                  <a:moveTo>
                    <a:pt x="126" y="0"/>
                  </a:moveTo>
                  <a:lnTo>
                    <a:pt x="0" y="124"/>
                  </a:lnTo>
                  <a:lnTo>
                    <a:pt x="126" y="250"/>
                  </a:lnTo>
                  <a:lnTo>
                    <a:pt x="126" y="0"/>
                  </a:lnTo>
                  <a:close/>
                </a:path>
              </a:pathLst>
            </a:custGeom>
            <a:solidFill>
              <a:srgbClr val="88C1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6" name="Oval 68"/>
            <p:cNvSpPr/>
            <p:nvPr/>
          </p:nvSpPr>
          <p:spPr>
            <a:xfrm>
              <a:off x="3626596" y="5298387"/>
              <a:ext cx="1931148" cy="1931411"/>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s-MX">
                <a:solidFill>
                  <a:srgbClr val="FFFFFF"/>
                </a:solidFill>
                <a:latin typeface="Calibri" panose="020F0502020204030204" pitchFamily="34" charset="0"/>
              </a:endParaRPr>
            </a:p>
          </p:txBody>
        </p:sp>
      </p:grpSp>
      <p:sp>
        <p:nvSpPr>
          <p:cNvPr id="54" name="CuadroTexto 53"/>
          <p:cNvSpPr txBox="1"/>
          <p:nvPr/>
        </p:nvSpPr>
        <p:spPr>
          <a:xfrm>
            <a:off x="755576" y="6290156"/>
            <a:ext cx="8387132" cy="523220"/>
          </a:xfrm>
          <a:prstGeom prst="rect">
            <a:avLst/>
          </a:prstGeom>
          <a:noFill/>
        </p:spPr>
        <p:txBody>
          <a:bodyPr wrap="square" rtlCol="0">
            <a:spAutoFit/>
          </a:bodyPr>
          <a:lstStyle/>
          <a:p>
            <a:r>
              <a:rPr lang="es-MX" sz="1400" dirty="0" smtClean="0"/>
              <a:t>Fuente: </a:t>
            </a:r>
            <a:r>
              <a:rPr lang="es-MX" sz="1400" dirty="0"/>
              <a:t>Fuente: Elaboración propia a partir de información publicad en http://www.hl7.org/implement/standards/product_brief.cfm?product_id=7</a:t>
            </a:r>
          </a:p>
        </p:txBody>
      </p:sp>
    </p:spTree>
    <p:extLst>
      <p:ext uri="{BB962C8B-B14F-4D97-AF65-F5344CB8AC3E}">
        <p14:creationId xmlns:p14="http://schemas.microsoft.com/office/powerpoint/2010/main" val="343524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 fill="hold"/>
                                        <p:tgtEl>
                                          <p:spTgt spid="78"/>
                                        </p:tgtEl>
                                        <p:attrNameLst>
                                          <p:attrName>r</p:attrName>
                                        </p:attrNameLst>
                                      </p:cBhvr>
                                    </p:animRot>
                                  </p:childTnLst>
                                </p:cTn>
                              </p:par>
                              <p:par>
                                <p:cTn id="7" presetID="8" presetClass="emph" presetSubtype="0" fill="hold" nodeType="withEffect">
                                  <p:stCondLst>
                                    <p:cond delay="0"/>
                                  </p:stCondLst>
                                  <p:childTnLst>
                                    <p:animRot by="21600000">
                                      <p:cBhvr>
                                        <p:cTn id="8" dur="5000" fill="hold"/>
                                        <p:tgtEl>
                                          <p:spTgt spid="86"/>
                                        </p:tgtEl>
                                        <p:attrNameLst>
                                          <p:attrName>r</p:attrName>
                                        </p:attrNameLst>
                                      </p:cBhvr>
                                    </p:animRot>
                                  </p:childTnLst>
                                </p:cTn>
                              </p:par>
                            </p:childTnLst>
                          </p:cTn>
                        </p:par>
                        <p:par>
                          <p:cTn id="9" fill="hold">
                            <p:stCondLst>
                              <p:cond delay="5000"/>
                            </p:stCondLst>
                            <p:childTnLst>
                              <p:par>
                                <p:cTn id="10" presetID="1" presetClass="entr" presetSubtype="0"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childTnLst>
                                </p:cTn>
                              </p:par>
                            </p:childTnLst>
                          </p:cTn>
                        </p:par>
                        <p:par>
                          <p:cTn id="12" fill="hold">
                            <p:stCondLst>
                              <p:cond delay="5000"/>
                            </p:stCondLst>
                            <p:childTnLst>
                              <p:par>
                                <p:cTn id="13" presetID="18" presetClass="entr" presetSubtype="9" fill="hold" nodeType="afterEffect">
                                  <p:stCondLst>
                                    <p:cond delay="700"/>
                                  </p:stCondLst>
                                  <p:childTnLst>
                                    <p:set>
                                      <p:cBhvr>
                                        <p:cTn id="14" dur="1" fill="hold">
                                          <p:stCondLst>
                                            <p:cond delay="0"/>
                                          </p:stCondLst>
                                        </p:cTn>
                                        <p:tgtEl>
                                          <p:spTgt spid="30"/>
                                        </p:tgtEl>
                                        <p:attrNameLst>
                                          <p:attrName>style.visibility</p:attrName>
                                        </p:attrNameLst>
                                      </p:cBhvr>
                                      <p:to>
                                        <p:strVal val="visible"/>
                                      </p:to>
                                    </p:set>
                                    <p:animEffect transition="in" filter="strips(upLeft)">
                                      <p:cBhvr>
                                        <p:cTn id="15" dur="500"/>
                                        <p:tgtEl>
                                          <p:spTgt spid="30"/>
                                        </p:tgtEl>
                                      </p:cBhvr>
                                    </p:animEffect>
                                  </p:childTnLst>
                                </p:cTn>
                              </p:par>
                            </p:childTnLst>
                          </p:cTn>
                        </p:par>
                        <p:par>
                          <p:cTn id="16" fill="hold">
                            <p:stCondLst>
                              <p:cond delay="6200"/>
                            </p:stCondLst>
                            <p:childTnLst>
                              <p:par>
                                <p:cTn id="17" presetID="8" presetClass="emph" presetSubtype="0" fill="hold" nodeType="afterEffect">
                                  <p:stCondLst>
                                    <p:cond delay="1200"/>
                                  </p:stCondLst>
                                  <p:childTnLst>
                                    <p:animRot by="5400000">
                                      <p:cBhvr>
                                        <p:cTn id="18" dur="600" fill="hold"/>
                                        <p:tgtEl>
                                          <p:spTgt spid="94"/>
                                        </p:tgtEl>
                                        <p:attrNameLst>
                                          <p:attrName>r</p:attrName>
                                        </p:attrNameLst>
                                      </p:cBhvr>
                                    </p:animRot>
                                  </p:childTnLst>
                                </p:cTn>
                              </p:par>
                            </p:childTnLst>
                          </p:cTn>
                        </p:par>
                        <p:par>
                          <p:cTn id="19" fill="hold">
                            <p:stCondLst>
                              <p:cond delay="8000"/>
                            </p:stCondLst>
                            <p:childTnLst>
                              <p:par>
                                <p:cTn id="20" presetID="18" presetClass="entr" presetSubtype="3" fill="hold" nodeType="afterEffect">
                                  <p:stCondLst>
                                    <p:cond delay="200"/>
                                  </p:stCondLst>
                                  <p:childTnLst>
                                    <p:set>
                                      <p:cBhvr>
                                        <p:cTn id="21" dur="1" fill="hold">
                                          <p:stCondLst>
                                            <p:cond delay="0"/>
                                          </p:stCondLst>
                                        </p:cTn>
                                        <p:tgtEl>
                                          <p:spTgt spid="59"/>
                                        </p:tgtEl>
                                        <p:attrNameLst>
                                          <p:attrName>style.visibility</p:attrName>
                                        </p:attrNameLst>
                                      </p:cBhvr>
                                      <p:to>
                                        <p:strVal val="visible"/>
                                      </p:to>
                                    </p:set>
                                    <p:animEffect transition="in" filter="strips(upRight)">
                                      <p:cBhvr>
                                        <p:cTn id="22" dur="500"/>
                                        <p:tgtEl>
                                          <p:spTgt spid="59"/>
                                        </p:tgtEl>
                                      </p:cBhvr>
                                    </p:animEffect>
                                  </p:childTnLst>
                                </p:cTn>
                              </p:par>
                            </p:childTnLst>
                          </p:cTn>
                        </p:par>
                        <p:par>
                          <p:cTn id="23" fill="hold">
                            <p:stCondLst>
                              <p:cond delay="8700"/>
                            </p:stCondLst>
                            <p:childTnLst>
                              <p:par>
                                <p:cTn id="24" presetID="8" presetClass="emph" presetSubtype="0" fill="hold" nodeType="afterEffect">
                                  <p:stCondLst>
                                    <p:cond delay="1100"/>
                                  </p:stCondLst>
                                  <p:childTnLst>
                                    <p:animRot by="5400000">
                                      <p:cBhvr>
                                        <p:cTn id="25" dur="500" fill="hold"/>
                                        <p:tgtEl>
                                          <p:spTgt spid="94"/>
                                        </p:tgtEl>
                                        <p:attrNameLst>
                                          <p:attrName>r</p:attrName>
                                        </p:attrNameLst>
                                      </p:cBhvr>
                                    </p:animRot>
                                  </p:childTnLst>
                                </p:cTn>
                              </p:par>
                            </p:childTnLst>
                          </p:cTn>
                        </p:par>
                        <p:par>
                          <p:cTn id="26" fill="hold">
                            <p:stCondLst>
                              <p:cond delay="10300"/>
                            </p:stCondLst>
                            <p:childTnLst>
                              <p:par>
                                <p:cTn id="27" presetID="18" presetClass="entr" presetSubtype="6" fill="hold" nodeType="afterEffect">
                                  <p:stCondLst>
                                    <p:cond delay="300"/>
                                  </p:stCondLst>
                                  <p:childTnLst>
                                    <p:set>
                                      <p:cBhvr>
                                        <p:cTn id="28" dur="1" fill="hold">
                                          <p:stCondLst>
                                            <p:cond delay="0"/>
                                          </p:stCondLst>
                                        </p:cTn>
                                        <p:tgtEl>
                                          <p:spTgt spid="34"/>
                                        </p:tgtEl>
                                        <p:attrNameLst>
                                          <p:attrName>style.visibility</p:attrName>
                                        </p:attrNameLst>
                                      </p:cBhvr>
                                      <p:to>
                                        <p:strVal val="visible"/>
                                      </p:to>
                                    </p:set>
                                    <p:animEffect transition="in" filter="strips(downRight)">
                                      <p:cBhvr>
                                        <p:cTn id="29" dur="500"/>
                                        <p:tgtEl>
                                          <p:spTgt spid="34"/>
                                        </p:tgtEl>
                                      </p:cBhvr>
                                    </p:animEffect>
                                  </p:childTnLst>
                                </p:cTn>
                              </p:par>
                            </p:childTnLst>
                          </p:cTn>
                        </p:par>
                        <p:par>
                          <p:cTn id="30" fill="hold">
                            <p:stCondLst>
                              <p:cond delay="11100"/>
                            </p:stCondLst>
                            <p:childTnLst>
                              <p:par>
                                <p:cTn id="31" presetID="8" presetClass="emph" presetSubtype="0" fill="hold" nodeType="afterEffect">
                                  <p:stCondLst>
                                    <p:cond delay="1200"/>
                                  </p:stCondLst>
                                  <p:childTnLst>
                                    <p:animRot by="5400000">
                                      <p:cBhvr>
                                        <p:cTn id="32" dur="600" fill="hold"/>
                                        <p:tgtEl>
                                          <p:spTgt spid="94"/>
                                        </p:tgtEl>
                                        <p:attrNameLst>
                                          <p:attrName>r</p:attrName>
                                        </p:attrNameLst>
                                      </p:cBhvr>
                                    </p:animRot>
                                  </p:childTnLst>
                                </p:cTn>
                              </p:par>
                            </p:childTnLst>
                          </p:cTn>
                        </p:par>
                        <p:par>
                          <p:cTn id="33" fill="hold">
                            <p:stCondLst>
                              <p:cond delay="12900"/>
                            </p:stCondLst>
                            <p:childTnLst>
                              <p:par>
                                <p:cTn id="34" presetID="18" presetClass="entr" presetSubtype="12" fill="hold" nodeType="afterEffect">
                                  <p:stCondLst>
                                    <p:cond delay="200"/>
                                  </p:stCondLst>
                                  <p:childTnLst>
                                    <p:set>
                                      <p:cBhvr>
                                        <p:cTn id="35" dur="1" fill="hold">
                                          <p:stCondLst>
                                            <p:cond delay="0"/>
                                          </p:stCondLst>
                                        </p:cTn>
                                        <p:tgtEl>
                                          <p:spTgt spid="38"/>
                                        </p:tgtEl>
                                        <p:attrNameLst>
                                          <p:attrName>style.visibility</p:attrName>
                                        </p:attrNameLst>
                                      </p:cBhvr>
                                      <p:to>
                                        <p:strVal val="visible"/>
                                      </p:to>
                                    </p:set>
                                    <p:animEffect transition="in" filter="strips(downLeft)">
                                      <p:cBhvr>
                                        <p:cTn id="3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p:cNvSpPr/>
          <p:nvPr/>
        </p:nvSpPr>
        <p:spPr>
          <a:xfrm>
            <a:off x="7400889" y="4267004"/>
            <a:ext cx="1671673" cy="1034204"/>
          </a:xfrm>
          <a:prstGeom prst="roundRect">
            <a:avLst/>
          </a:prstGeom>
          <a:solidFill>
            <a:srgbClr val="FFFFFF"/>
          </a:solidFill>
          <a:ln w="3175" algn="ctr">
            <a:solidFill>
              <a:srgbClr val="0860A8"/>
            </a:solidFill>
            <a:miter lim="800000"/>
            <a:headEnd/>
            <a:tailEnd/>
          </a:ln>
        </p:spPr>
        <p:txBody>
          <a:bodyPr lIns="18288" tIns="18288" rIns="18288" bIns="18288" anchor="ctr"/>
          <a:lstStyle/>
          <a:p>
            <a:pPr marL="342900" indent="-342900" algn="ctr" eaLnBrk="0" fontAlgn="ctr" hangingPunct="0">
              <a:spcBef>
                <a:spcPct val="50000"/>
              </a:spcBef>
            </a:pPr>
            <a:endParaRPr lang="es-MX" sz="1000">
              <a:solidFill>
                <a:srgbClr val="0860A8"/>
              </a:solidFill>
              <a:latin typeface="Verdana" pitchFamily="34" charset="0"/>
              <a:ea typeface="ＭＳ Ｐゴシック" pitchFamily="34" charset="-128"/>
              <a:cs typeface="Arial" pitchFamily="34" charset="0"/>
            </a:endParaRPr>
          </a:p>
        </p:txBody>
      </p:sp>
      <p:sp>
        <p:nvSpPr>
          <p:cNvPr id="169" name="8 Rectángulo"/>
          <p:cNvSpPr/>
          <p:nvPr/>
        </p:nvSpPr>
        <p:spPr>
          <a:xfrm>
            <a:off x="0" y="5647165"/>
            <a:ext cx="9144000" cy="121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57200" y="274638"/>
            <a:ext cx="8229600" cy="404089"/>
          </a:xfrm>
        </p:spPr>
        <p:txBody>
          <a:bodyPr vert="horz" lIns="91440" tIns="45720" rIns="91440" bIns="45720" rtlCol="0" anchor="b">
            <a:noAutofit/>
          </a:bodyPr>
          <a:lstStyle/>
          <a:p>
            <a:pPr algn="r" fontAlgn="base">
              <a:spcAft>
                <a:spcPct val="0"/>
              </a:spcAft>
            </a:pPr>
            <a:r>
              <a:rPr lang="es-MX" sz="2400" i="1" dirty="0" smtClean="0">
                <a:effectLst>
                  <a:outerShdw blurRad="38100" dist="38100" dir="2700000" algn="tl">
                    <a:srgbClr val="000000">
                      <a:alpha val="43137"/>
                    </a:srgbClr>
                  </a:outerShdw>
                </a:effectLst>
                <a:latin typeface="Arial" pitchFamily="34" charset="0"/>
                <a:cs typeface="Arial" pitchFamily="34" charset="0"/>
              </a:rPr>
              <a:t>Ejemplo de Arquitectura</a:t>
            </a:r>
            <a:endParaRPr lang="es-MX" sz="2400" i="1" dirty="0">
              <a:effectLst>
                <a:outerShdw blurRad="38100" dist="38100" dir="2700000" algn="tl">
                  <a:srgbClr val="000000">
                    <a:alpha val="43137"/>
                  </a:srgbClr>
                </a:outerShdw>
              </a:effectLst>
              <a:latin typeface="Arial" pitchFamily="34" charset="0"/>
              <a:cs typeface="Arial" pitchFamily="34" charset="0"/>
            </a:endParaRPr>
          </a:p>
        </p:txBody>
      </p:sp>
      <p:sp>
        <p:nvSpPr>
          <p:cNvPr id="53" name="Rectangle 2"/>
          <p:cNvSpPr txBox="1">
            <a:spLocks noChangeArrowheads="1"/>
          </p:cNvSpPr>
          <p:nvPr/>
        </p:nvSpPr>
        <p:spPr>
          <a:xfrm>
            <a:off x="0" y="1085099"/>
            <a:ext cx="8275638" cy="508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defRPr/>
            </a:pPr>
            <a:r>
              <a:rPr lang="es-MX" sz="2400" kern="0" dirty="0" smtClean="0">
                <a:solidFill>
                  <a:srgbClr val="F58025"/>
                </a:solidFill>
                <a:latin typeface="Verdana" pitchFamily="34" charset="0"/>
              </a:rPr>
              <a:t>El modelo de red SOA</a:t>
            </a:r>
            <a:endParaRPr lang="es-MX" sz="2400" dirty="0">
              <a:solidFill>
                <a:prstClr val="black"/>
              </a:solidFill>
              <a:latin typeface="Verdana" pitchFamily="34" charset="0"/>
            </a:endParaRPr>
          </a:p>
        </p:txBody>
      </p:sp>
      <p:sp>
        <p:nvSpPr>
          <p:cNvPr id="54" name="AutoShape 2"/>
          <p:cNvSpPr>
            <a:spLocks noChangeArrowheads="1"/>
          </p:cNvSpPr>
          <p:nvPr/>
        </p:nvSpPr>
        <p:spPr bwMode="auto">
          <a:xfrm>
            <a:off x="4003675" y="1194637"/>
            <a:ext cx="5068888" cy="2841625"/>
          </a:xfrm>
          <a:prstGeom prst="flowChartAlternateProcess">
            <a:avLst/>
          </a:prstGeom>
          <a:solidFill>
            <a:srgbClr val="FFFFFF"/>
          </a:solidFill>
          <a:ln w="3175" algn="ctr">
            <a:solidFill>
              <a:srgbClr val="0860A8"/>
            </a:solidFill>
            <a:miter lim="800000"/>
            <a:headEnd/>
            <a:tailEnd/>
          </a:ln>
        </p:spPr>
        <p:txBody>
          <a:bodyPr lIns="18288" tIns="18288" rIns="18288" bIns="18288" anchor="ctr"/>
          <a:lstStyle/>
          <a:p>
            <a:pPr marL="342900" indent="-342900" algn="ctr" eaLnBrk="0" fontAlgn="ctr" hangingPunct="0">
              <a:spcBef>
                <a:spcPct val="50000"/>
              </a:spcBef>
            </a:pPr>
            <a:endParaRPr lang="es-MX" sz="1000" dirty="0">
              <a:solidFill>
                <a:srgbClr val="0860A8"/>
              </a:solidFill>
              <a:latin typeface="Verdana" pitchFamily="34" charset="0"/>
              <a:ea typeface="ＭＳ Ｐゴシック" pitchFamily="34" charset="-128"/>
              <a:cs typeface="Arial" pitchFamily="34" charset="0"/>
            </a:endParaRPr>
          </a:p>
        </p:txBody>
      </p:sp>
      <p:sp>
        <p:nvSpPr>
          <p:cNvPr id="76" name="Text Box 5"/>
          <p:cNvSpPr txBox="1">
            <a:spLocks noChangeArrowheads="1"/>
          </p:cNvSpPr>
          <p:nvPr/>
        </p:nvSpPr>
        <p:spPr bwMode="auto">
          <a:xfrm>
            <a:off x="5081473" y="1253374"/>
            <a:ext cx="2555251"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r>
              <a:rPr lang="es-ES_tradnl" sz="1000" b="1" dirty="0" smtClean="0"/>
              <a:t>Servicios de Información de Nivel Central</a:t>
            </a:r>
            <a:endParaRPr lang="es-MX" sz="1000" dirty="0">
              <a:solidFill>
                <a:srgbClr val="0860A8"/>
              </a:solidFill>
              <a:latin typeface="Verdana" pitchFamily="34" charset="0"/>
              <a:ea typeface="ＭＳ Ｐゴシック" pitchFamily="34" charset="-128"/>
              <a:cs typeface="Arial" pitchFamily="34" charset="0"/>
            </a:endParaRPr>
          </a:p>
        </p:txBody>
      </p:sp>
      <p:sp>
        <p:nvSpPr>
          <p:cNvPr id="101" name="AutoShape 9"/>
          <p:cNvSpPr>
            <a:spLocks noChangeArrowheads="1"/>
          </p:cNvSpPr>
          <p:nvPr/>
        </p:nvSpPr>
        <p:spPr bwMode="auto">
          <a:xfrm>
            <a:off x="5934075" y="3078344"/>
            <a:ext cx="3038476" cy="211122"/>
          </a:xfrm>
          <a:prstGeom prst="flowChartAlternateProcess">
            <a:avLst/>
          </a:prstGeom>
          <a:solidFill>
            <a:srgbClr val="FF0000"/>
          </a:solidFill>
          <a:ln w="3175" algn="ctr">
            <a:solidFill>
              <a:srgbClr val="0860A8"/>
            </a:solidFill>
            <a:miter lim="800000"/>
            <a:headEnd/>
            <a:tailEnd/>
          </a:ln>
        </p:spPr>
        <p:txBody>
          <a:bodyPr wrap="square" lIns="18288" tIns="18288" rIns="18288" bIns="18288" anchor="ctr">
            <a:spAutoFit/>
          </a:bodyPr>
          <a:lstStyle/>
          <a:p>
            <a:pPr marL="342900" indent="-342900" algn="ctr" eaLnBrk="0" hangingPunct="0"/>
            <a:r>
              <a:rPr lang="es-MX" sz="1000" dirty="0" err="1" smtClean="0">
                <a:solidFill>
                  <a:schemeClr val="bg1"/>
                </a:solidFill>
                <a:latin typeface="Verdana" pitchFamily="34" charset="0"/>
                <a:ea typeface="ＭＳ Ｐゴシック" pitchFamily="34" charset="-128"/>
                <a:cs typeface="Arial" pitchFamily="34" charset="0"/>
              </a:rPr>
              <a:t>Autenticación,Autorización</a:t>
            </a:r>
            <a:endParaRPr lang="es-MX" sz="1000" dirty="0">
              <a:solidFill>
                <a:schemeClr val="bg1"/>
              </a:solidFill>
              <a:latin typeface="Verdana" pitchFamily="34" charset="0"/>
              <a:ea typeface="ＭＳ Ｐゴシック" pitchFamily="34" charset="-128"/>
              <a:cs typeface="Arial" pitchFamily="34" charset="0"/>
            </a:endParaRPr>
          </a:p>
        </p:txBody>
      </p:sp>
      <p:sp>
        <p:nvSpPr>
          <p:cNvPr id="103" name="AutoShape 15"/>
          <p:cNvSpPr>
            <a:spLocks noChangeArrowheads="1"/>
          </p:cNvSpPr>
          <p:nvPr/>
        </p:nvSpPr>
        <p:spPr bwMode="auto">
          <a:xfrm>
            <a:off x="6030472" y="3510811"/>
            <a:ext cx="1071562" cy="381381"/>
          </a:xfrm>
          <a:prstGeom prst="flowChartAlternateProcess">
            <a:avLst/>
          </a:prstGeom>
          <a:solidFill>
            <a:srgbClr val="D5FFD5"/>
          </a:solidFill>
          <a:ln w="3175" algn="ctr">
            <a:solidFill>
              <a:srgbClr val="0860A8"/>
            </a:solidFill>
            <a:miter lim="800000"/>
            <a:headEnd/>
            <a:tailEnd/>
          </a:ln>
        </p:spPr>
        <p:txBody>
          <a:bodyPr wrap="square"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Servidor de</a:t>
            </a: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Aplicaciones</a:t>
            </a:r>
            <a:endParaRPr lang="es-MX" sz="1000" dirty="0">
              <a:solidFill>
                <a:srgbClr val="0860A8"/>
              </a:solidFill>
              <a:latin typeface="Verdana" pitchFamily="34" charset="0"/>
              <a:ea typeface="ＭＳ Ｐゴシック" pitchFamily="34" charset="-128"/>
              <a:cs typeface="Arial" pitchFamily="34" charset="0"/>
            </a:endParaRPr>
          </a:p>
        </p:txBody>
      </p:sp>
      <p:grpSp>
        <p:nvGrpSpPr>
          <p:cNvPr id="109" name="Group 24"/>
          <p:cNvGrpSpPr>
            <a:grpSpLocks/>
          </p:cNvGrpSpPr>
          <p:nvPr/>
        </p:nvGrpSpPr>
        <p:grpSpPr bwMode="auto">
          <a:xfrm>
            <a:off x="863600" y="4509339"/>
            <a:ext cx="1827213" cy="1412876"/>
            <a:chOff x="839" y="951"/>
            <a:chExt cx="1151" cy="890"/>
          </a:xfrm>
        </p:grpSpPr>
        <p:sp>
          <p:nvSpPr>
            <p:cNvPr id="110" name="AutoShape 25"/>
            <p:cNvSpPr>
              <a:spLocks noChangeArrowheads="1"/>
            </p:cNvSpPr>
            <p:nvPr/>
          </p:nvSpPr>
          <p:spPr bwMode="auto">
            <a:xfrm>
              <a:off x="839" y="951"/>
              <a:ext cx="1151" cy="836"/>
            </a:xfrm>
            <a:prstGeom prst="flowChartAlternateProcess">
              <a:avLst/>
            </a:prstGeom>
            <a:solidFill>
              <a:srgbClr val="FFFFFF"/>
            </a:solidFill>
            <a:ln w="3175" algn="ctr">
              <a:solidFill>
                <a:srgbClr val="0860A8"/>
              </a:solidFill>
              <a:miter lim="800000"/>
              <a:headEnd/>
              <a:tailEnd/>
            </a:ln>
          </p:spPr>
          <p:txBody>
            <a:bodyPr lIns="18288" tIns="18288" rIns="18288" bIns="18288" anchor="ctr"/>
            <a:lstStyle/>
            <a:p>
              <a:pPr marL="342900" indent="-342900" algn="ctr" eaLnBrk="0" fontAlgn="ctr" hangingPunct="0">
                <a:spcBef>
                  <a:spcPct val="50000"/>
                </a:spcBef>
              </a:pPr>
              <a:endParaRPr lang="es-MX" sz="1000" dirty="0">
                <a:solidFill>
                  <a:srgbClr val="0860A8"/>
                </a:solidFill>
                <a:latin typeface="Verdana" pitchFamily="34" charset="0"/>
                <a:ea typeface="ＭＳ Ｐゴシック" pitchFamily="34" charset="-128"/>
                <a:cs typeface="Arial" pitchFamily="34" charset="0"/>
              </a:endParaRPr>
            </a:p>
          </p:txBody>
        </p:sp>
        <p:sp>
          <p:nvSpPr>
            <p:cNvPr id="111" name="Text Box 26"/>
            <p:cNvSpPr txBox="1">
              <a:spLocks noChangeArrowheads="1"/>
            </p:cNvSpPr>
            <p:nvPr/>
          </p:nvSpPr>
          <p:spPr bwMode="auto">
            <a:xfrm>
              <a:off x="907" y="951"/>
              <a:ext cx="99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900" dirty="0" smtClean="0">
                  <a:solidFill>
                    <a:srgbClr val="0860A8"/>
                  </a:solidFill>
                  <a:latin typeface="Verdana" pitchFamily="34" charset="0"/>
                  <a:ea typeface="ＭＳ Ｐゴシック" pitchFamily="34" charset="-128"/>
                  <a:cs typeface="Arial" pitchFamily="34" charset="0"/>
                </a:rPr>
                <a:t>Servicios Auxiliares DX-TX</a:t>
              </a:r>
              <a:endParaRPr lang="es-MX" sz="900" dirty="0">
                <a:solidFill>
                  <a:srgbClr val="0860A8"/>
                </a:solidFill>
                <a:latin typeface="Verdana" pitchFamily="34" charset="0"/>
                <a:ea typeface="ＭＳ Ｐゴシック" pitchFamily="34" charset="-128"/>
                <a:cs typeface="Arial" pitchFamily="34" charset="0"/>
              </a:endParaRPr>
            </a:p>
          </p:txBody>
        </p:sp>
        <p:sp>
          <p:nvSpPr>
            <p:cNvPr id="112" name="AutoShape 27"/>
            <p:cNvSpPr>
              <a:spLocks noChangeArrowheads="1"/>
            </p:cNvSpPr>
            <p:nvPr/>
          </p:nvSpPr>
          <p:spPr bwMode="auto">
            <a:xfrm>
              <a:off x="918" y="1089"/>
              <a:ext cx="984" cy="133"/>
            </a:xfrm>
            <a:prstGeom prst="flowChartAlternateProcess">
              <a:avLst/>
            </a:prstGeom>
            <a:solidFill>
              <a:srgbClr val="BCEDFC"/>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Sistema Información</a:t>
              </a:r>
              <a:endParaRPr lang="es-MX" sz="1000" dirty="0">
                <a:solidFill>
                  <a:srgbClr val="0860A8"/>
                </a:solidFill>
                <a:latin typeface="Verdana" pitchFamily="34" charset="0"/>
                <a:ea typeface="ＭＳ Ｐゴシック" pitchFamily="34" charset="-128"/>
                <a:cs typeface="Arial" pitchFamily="34" charset="0"/>
              </a:endParaRPr>
            </a:p>
          </p:txBody>
        </p:sp>
        <p:grpSp>
          <p:nvGrpSpPr>
            <p:cNvPr id="113" name="Group 28"/>
            <p:cNvGrpSpPr>
              <a:grpSpLocks/>
            </p:cNvGrpSpPr>
            <p:nvPr/>
          </p:nvGrpSpPr>
          <p:grpSpPr bwMode="auto">
            <a:xfrm>
              <a:off x="943" y="1220"/>
              <a:ext cx="946" cy="621"/>
              <a:chOff x="1076" y="881"/>
              <a:chExt cx="946" cy="563"/>
            </a:xfrm>
          </p:grpSpPr>
          <p:sp>
            <p:nvSpPr>
              <p:cNvPr id="117" name="AutoShape 29"/>
              <p:cNvSpPr>
                <a:spLocks noChangeArrowheads="1"/>
              </p:cNvSpPr>
              <p:nvPr/>
            </p:nvSpPr>
            <p:spPr bwMode="auto">
              <a:xfrm>
                <a:off x="1076" y="1233"/>
                <a:ext cx="609" cy="121"/>
              </a:xfrm>
              <a:prstGeom prst="flowChartAlternateProcess">
                <a:avLst/>
              </a:prstGeom>
              <a:solidFill>
                <a:srgbClr val="FFCC99"/>
              </a:solidFill>
              <a:ln w="3175" algn="ctr">
                <a:solidFill>
                  <a:srgbClr val="0860A8"/>
                </a:solidFill>
                <a:miter lim="800000"/>
                <a:headEnd/>
                <a:tailEnd/>
              </a:ln>
            </p:spPr>
            <p:txBody>
              <a:bodyPr lIns="18288" tIns="18288" rIns="18288" bIns="18288" anchor="ctr" anchorCtr="1">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Adaptador</a:t>
                </a:r>
                <a:endParaRPr lang="es-MX" sz="1000" dirty="0">
                  <a:solidFill>
                    <a:srgbClr val="0860A8"/>
                  </a:solidFill>
                  <a:latin typeface="Verdana" pitchFamily="34" charset="0"/>
                  <a:ea typeface="ＭＳ Ｐゴシック" pitchFamily="34" charset="-128"/>
                  <a:cs typeface="Arial" pitchFamily="34" charset="0"/>
                </a:endParaRPr>
              </a:p>
            </p:txBody>
          </p:sp>
          <p:sp>
            <p:nvSpPr>
              <p:cNvPr id="118" name="AutoShape 30"/>
              <p:cNvSpPr>
                <a:spLocks noChangeArrowheads="1"/>
              </p:cNvSpPr>
              <p:nvPr/>
            </p:nvSpPr>
            <p:spPr bwMode="auto">
              <a:xfrm>
                <a:off x="1837" y="1149"/>
                <a:ext cx="185" cy="295"/>
              </a:xfrm>
              <a:prstGeom prst="can">
                <a:avLst>
                  <a:gd name="adj" fmla="val 25000"/>
                </a:avLst>
              </a:prstGeom>
              <a:solidFill>
                <a:srgbClr val="FFCC99"/>
              </a:solidFill>
              <a:ln w="3175">
                <a:solidFill>
                  <a:srgbClr val="0860A8"/>
                </a:solidFill>
                <a:round/>
                <a:headEnd/>
                <a:tailEnd/>
              </a:ln>
              <a:effectLst/>
            </p:spPr>
            <p:txBody>
              <a:bodyPr lIns="18288" tIns="18288" rIns="18288" bIns="18288" anchor="ctr">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cxnSp>
            <p:nvCxnSpPr>
              <p:cNvPr id="119" name="AutoShape 31"/>
              <p:cNvCxnSpPr>
                <a:cxnSpLocks noChangeShapeType="1"/>
                <a:endCxn id="118" idx="1"/>
              </p:cNvCxnSpPr>
              <p:nvPr/>
            </p:nvCxnSpPr>
            <p:spPr bwMode="auto">
              <a:xfrm flipH="1">
                <a:off x="1930" y="881"/>
                <a:ext cx="3" cy="268"/>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grpSp>
        <p:cxnSp>
          <p:nvCxnSpPr>
            <p:cNvPr id="114" name="AutoShape 32"/>
            <p:cNvCxnSpPr>
              <a:cxnSpLocks noChangeShapeType="1"/>
              <a:stCxn id="115" idx="2"/>
              <a:endCxn id="117" idx="0"/>
            </p:cNvCxnSpPr>
            <p:nvPr/>
          </p:nvCxnSpPr>
          <p:spPr bwMode="auto">
            <a:xfrm rot="5400000">
              <a:off x="1207" y="1434"/>
              <a:ext cx="213" cy="133"/>
            </a:xfrm>
            <a:prstGeom prst="bentConnector3">
              <a:avLst>
                <a:gd name="adj1" fmla="val 50000"/>
              </a:avLst>
            </a:prstGeom>
            <a:noFill/>
            <a:ln w="9525">
              <a:solidFill>
                <a:srgbClr val="0860A8"/>
              </a:solidFill>
              <a:miter lim="800000"/>
              <a:headEnd type="stealth" w="med" len="med"/>
              <a:tailEnd type="stealth" w="med" len="med"/>
            </a:ln>
            <a:extLst>
              <a:ext uri="{909E8E84-426E-40DD-AFC4-6F175D3DCCD1}">
                <a14:hiddenFill xmlns:a14="http://schemas.microsoft.com/office/drawing/2010/main">
                  <a:noFill/>
                </a14:hiddenFill>
              </a:ext>
            </a:extLst>
          </p:spPr>
        </p:cxnSp>
        <p:sp>
          <p:nvSpPr>
            <p:cNvPr id="115" name="AutoShape 33"/>
            <p:cNvSpPr>
              <a:spLocks noChangeArrowheads="1"/>
            </p:cNvSpPr>
            <p:nvPr/>
          </p:nvSpPr>
          <p:spPr bwMode="auto">
            <a:xfrm>
              <a:off x="1040" y="1261"/>
              <a:ext cx="680" cy="133"/>
            </a:xfrm>
            <a:prstGeom prst="flowChartAlternateProcess">
              <a:avLst/>
            </a:prstGeom>
            <a:solidFill>
              <a:srgbClr val="FF99CC"/>
            </a:solidFill>
            <a:ln w="3175" algn="ctr">
              <a:solidFill>
                <a:srgbClr val="0860A8"/>
              </a:solidFill>
              <a:prstDash val="dash"/>
              <a:miter lim="800000"/>
              <a:headEnd/>
              <a:tailEnd/>
            </a:ln>
          </p:spPr>
          <p:txBody>
            <a:bodyPr wrap="square"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HL7 CDA R2</a:t>
              </a:r>
              <a:endParaRPr lang="es-MX" sz="1000" dirty="0">
                <a:solidFill>
                  <a:srgbClr val="0860A8"/>
                </a:solidFill>
                <a:latin typeface="Verdana" pitchFamily="34" charset="0"/>
                <a:ea typeface="ＭＳ Ｐゴシック" pitchFamily="34" charset="-128"/>
                <a:cs typeface="Arial" pitchFamily="34" charset="0"/>
              </a:endParaRPr>
            </a:p>
          </p:txBody>
        </p:sp>
        <p:sp>
          <p:nvSpPr>
            <p:cNvPr id="116" name="Line 34"/>
            <p:cNvSpPr>
              <a:spLocks noChangeShapeType="1"/>
            </p:cNvSpPr>
            <p:nvPr/>
          </p:nvSpPr>
          <p:spPr bwMode="auto">
            <a:xfrm flipV="1">
              <a:off x="1398" y="1212"/>
              <a:ext cx="0" cy="48"/>
            </a:xfrm>
            <a:prstGeom prst="line">
              <a:avLst/>
            </a:prstGeom>
            <a:noFill/>
            <a:ln w="9525">
              <a:solidFill>
                <a:srgbClr val="0860A8"/>
              </a:solidFill>
              <a:round/>
              <a:headEnd/>
              <a:tailEnd/>
            </a:ln>
            <a:effectLst/>
          </p:spPr>
          <p:txBody>
            <a:bodyPr wrap="none" lIns="18288" tIns="18288" rIns="18288" bIns="18288">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grpSp>
      <p:sp>
        <p:nvSpPr>
          <p:cNvPr id="120" name="Text Box 36"/>
          <p:cNvSpPr txBox="1">
            <a:spLocks noChangeArrowheads="1"/>
          </p:cNvSpPr>
          <p:nvPr/>
        </p:nvSpPr>
        <p:spPr bwMode="auto">
          <a:xfrm>
            <a:off x="617237" y="1723864"/>
            <a:ext cx="972152" cy="498598"/>
          </a:xfrm>
          <a:prstGeom prst="rect">
            <a:avLst/>
          </a:prstGeom>
          <a:noFill/>
          <a:ln w="3175" algn="ctr">
            <a:solidFill>
              <a:srgbClr val="D5FFD5"/>
            </a:solidFill>
            <a:miter lim="800000"/>
            <a:headEnd/>
            <a:tailEnd/>
          </a:ln>
          <a:extLst>
            <a:ext uri="{909E8E84-426E-40DD-AFC4-6F175D3DCCD1}">
              <a14:hiddenFill xmlns:a14="http://schemas.microsoft.com/office/drawing/2010/main">
                <a:solidFill>
                  <a:srgbClr val="FFFFFF"/>
                </a:solidFill>
              </a14:hiddenFill>
            </a:ext>
          </a:extLst>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just"/>
            <a:r>
              <a:rPr lang="es-MX" sz="1000" dirty="0">
                <a:solidFill>
                  <a:srgbClr val="0860A8"/>
                </a:solidFill>
                <a:latin typeface="Verdana" pitchFamily="34" charset="0"/>
                <a:ea typeface="ＭＳ Ｐゴシック" pitchFamily="34" charset="-128"/>
                <a:cs typeface="Arial" pitchFamily="34" charset="0"/>
              </a:rPr>
              <a:t>Sistemas </a:t>
            </a:r>
            <a:r>
              <a:rPr lang="es-MX" sz="1000" dirty="0" smtClean="0">
                <a:solidFill>
                  <a:srgbClr val="0860A8"/>
                </a:solidFill>
                <a:latin typeface="Verdana" pitchFamily="34" charset="0"/>
                <a:ea typeface="ＭＳ Ｐゴシック" pitchFamily="34" charset="-128"/>
                <a:cs typeface="Arial" pitchFamily="34" charset="0"/>
              </a:rPr>
              <a:t>de</a:t>
            </a:r>
          </a:p>
          <a:p>
            <a:pPr algn="just"/>
            <a:r>
              <a:rPr lang="es-MX" sz="1000" dirty="0" smtClean="0">
                <a:solidFill>
                  <a:srgbClr val="0860A8"/>
                </a:solidFill>
                <a:latin typeface="Verdana" pitchFamily="34" charset="0"/>
                <a:ea typeface="ＭＳ Ｐゴシック" pitchFamily="34" charset="-128"/>
                <a:cs typeface="Arial" pitchFamily="34" charset="0"/>
              </a:rPr>
              <a:t>Información </a:t>
            </a:r>
          </a:p>
          <a:p>
            <a:pPr algn="just"/>
            <a:r>
              <a:rPr lang="es-MX" sz="1000" dirty="0" smtClean="0">
                <a:solidFill>
                  <a:srgbClr val="0860A8"/>
                </a:solidFill>
                <a:latin typeface="Verdana" pitchFamily="34" charset="0"/>
                <a:ea typeface="ＭＳ Ｐゴシック" pitchFamily="34" charset="-128"/>
                <a:cs typeface="Arial" pitchFamily="34" charset="0"/>
              </a:rPr>
              <a:t>en </a:t>
            </a:r>
            <a:r>
              <a:rPr lang="es-MX" sz="1000" dirty="0">
                <a:solidFill>
                  <a:srgbClr val="0860A8"/>
                </a:solidFill>
                <a:latin typeface="Verdana" pitchFamily="34" charset="0"/>
                <a:ea typeface="ＭＳ Ｐゴシック" pitchFamily="34" charset="-128"/>
                <a:cs typeface="Arial" pitchFamily="34" charset="0"/>
              </a:rPr>
              <a:t>IPS</a:t>
            </a:r>
          </a:p>
        </p:txBody>
      </p:sp>
      <p:sp>
        <p:nvSpPr>
          <p:cNvPr id="121" name="Text Box 37"/>
          <p:cNvSpPr txBox="1">
            <a:spLocks noChangeArrowheads="1"/>
          </p:cNvSpPr>
          <p:nvPr/>
        </p:nvSpPr>
        <p:spPr bwMode="auto">
          <a:xfrm>
            <a:off x="420687" y="5913199"/>
            <a:ext cx="885825" cy="498598"/>
          </a:xfrm>
          <a:prstGeom prst="rect">
            <a:avLst/>
          </a:prstGeom>
          <a:noFill/>
          <a:ln w="3175" algn="ctr">
            <a:solidFill>
              <a:srgbClr val="D5FFD5"/>
            </a:solidFill>
            <a:miter lim="800000"/>
            <a:headEnd/>
            <a:tailEnd/>
          </a:ln>
          <a:extLst>
            <a:ext uri="{909E8E84-426E-40DD-AFC4-6F175D3DCCD1}">
              <a14:hiddenFill xmlns:a14="http://schemas.microsoft.com/office/drawing/2010/main">
                <a:solidFill>
                  <a:srgbClr val="FFFFFF"/>
                </a:solidFill>
              </a14:hiddenFill>
            </a:ext>
          </a:extLst>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r>
              <a:rPr lang="es-MX" sz="1000" dirty="0">
                <a:solidFill>
                  <a:srgbClr val="0860A8"/>
                </a:solidFill>
                <a:latin typeface="Verdana" pitchFamily="34" charset="0"/>
                <a:ea typeface="ＭＳ Ｐゴシック" pitchFamily="34" charset="-128"/>
                <a:cs typeface="Arial" pitchFamily="34" charset="0"/>
              </a:rPr>
              <a:t>Sistemas de </a:t>
            </a:r>
            <a:endParaRPr lang="es-MX" sz="1000" dirty="0" smtClean="0">
              <a:solidFill>
                <a:srgbClr val="0860A8"/>
              </a:solidFill>
              <a:latin typeface="Verdana" pitchFamily="34" charset="0"/>
              <a:ea typeface="ＭＳ Ｐゴシック" pitchFamily="34" charset="-128"/>
              <a:cs typeface="Arial" pitchFamily="34" charset="0"/>
            </a:endParaRPr>
          </a:p>
          <a:p>
            <a:r>
              <a:rPr lang="es-MX" sz="1000" dirty="0" smtClean="0">
                <a:solidFill>
                  <a:srgbClr val="0860A8"/>
                </a:solidFill>
                <a:latin typeface="Verdana" pitchFamily="34" charset="0"/>
                <a:ea typeface="ＭＳ Ｐゴシック" pitchFamily="34" charset="-128"/>
                <a:cs typeface="Arial" pitchFamily="34" charset="0"/>
              </a:rPr>
              <a:t>Información </a:t>
            </a:r>
          </a:p>
          <a:p>
            <a:r>
              <a:rPr lang="es-MX" sz="1000" dirty="0" smtClean="0">
                <a:solidFill>
                  <a:srgbClr val="0860A8"/>
                </a:solidFill>
                <a:latin typeface="Verdana" pitchFamily="34" charset="0"/>
                <a:ea typeface="ＭＳ Ｐゴシック" pitchFamily="34" charset="-128"/>
                <a:cs typeface="Arial" pitchFamily="34" charset="0"/>
              </a:rPr>
              <a:t>en </a:t>
            </a:r>
            <a:r>
              <a:rPr lang="es-MX" sz="1000" dirty="0">
                <a:solidFill>
                  <a:srgbClr val="0860A8"/>
                </a:solidFill>
                <a:latin typeface="Verdana" pitchFamily="34" charset="0"/>
                <a:ea typeface="ＭＳ Ｐゴシック" pitchFamily="34" charset="-128"/>
                <a:cs typeface="Arial" pitchFamily="34" charset="0"/>
              </a:rPr>
              <a:t>IPS</a:t>
            </a:r>
          </a:p>
        </p:txBody>
      </p:sp>
      <p:sp>
        <p:nvSpPr>
          <p:cNvPr id="123" name="AutoShape 39"/>
          <p:cNvSpPr>
            <a:spLocks noChangeArrowheads="1"/>
          </p:cNvSpPr>
          <p:nvPr/>
        </p:nvSpPr>
        <p:spPr bwMode="auto">
          <a:xfrm>
            <a:off x="7562850" y="4847819"/>
            <a:ext cx="1087438" cy="381381"/>
          </a:xfrm>
          <a:prstGeom prst="flowChartAlternateProcess">
            <a:avLst/>
          </a:prstGeom>
          <a:solidFill>
            <a:srgbClr val="BCEDFC"/>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a:solidFill>
                  <a:srgbClr val="0860A8"/>
                </a:solidFill>
                <a:latin typeface="Verdana" pitchFamily="34" charset="0"/>
                <a:ea typeface="ＭＳ Ｐゴシック" pitchFamily="34" charset="-128"/>
                <a:cs typeface="Arial" pitchFamily="34" charset="0"/>
              </a:rPr>
              <a:t>Aplicación de </a:t>
            </a:r>
          </a:p>
          <a:p>
            <a:pPr marL="342900" indent="-342900" algn="ctr" eaLnBrk="0" hangingPunct="0"/>
            <a:r>
              <a:rPr lang="es-MX" sz="1000" dirty="0">
                <a:solidFill>
                  <a:srgbClr val="0860A8"/>
                </a:solidFill>
                <a:latin typeface="Verdana" pitchFamily="34" charset="0"/>
                <a:ea typeface="ＭＳ Ｐゴシック" pitchFamily="34" charset="-128"/>
                <a:cs typeface="Arial" pitchFamily="34" charset="0"/>
              </a:rPr>
              <a:t>Consulta HCUE</a:t>
            </a:r>
          </a:p>
        </p:txBody>
      </p:sp>
      <p:sp>
        <p:nvSpPr>
          <p:cNvPr id="124" name="AutoShape 40"/>
          <p:cNvSpPr>
            <a:spLocks noChangeArrowheads="1"/>
          </p:cNvSpPr>
          <p:nvPr/>
        </p:nvSpPr>
        <p:spPr bwMode="auto">
          <a:xfrm>
            <a:off x="7562850" y="5500541"/>
            <a:ext cx="1087438" cy="381381"/>
          </a:xfrm>
          <a:prstGeom prst="flowChartAlternateProcess">
            <a:avLst/>
          </a:prstGeom>
          <a:solidFill>
            <a:srgbClr val="D5FFD5"/>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Reportes</a:t>
            </a: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Obligatorios</a:t>
            </a:r>
            <a:endParaRPr lang="es-MX" sz="1000" dirty="0">
              <a:solidFill>
                <a:srgbClr val="0860A8"/>
              </a:solidFill>
              <a:latin typeface="Verdana" pitchFamily="34" charset="0"/>
              <a:ea typeface="ＭＳ Ｐゴシック" pitchFamily="34" charset="-128"/>
              <a:cs typeface="Arial" pitchFamily="34" charset="0"/>
            </a:endParaRPr>
          </a:p>
        </p:txBody>
      </p:sp>
      <p:cxnSp>
        <p:nvCxnSpPr>
          <p:cNvPr id="125" name="AutoShape 41"/>
          <p:cNvCxnSpPr>
            <a:cxnSpLocks noChangeShapeType="1"/>
            <a:stCxn id="123" idx="1"/>
            <a:endCxn id="127" idx="2"/>
          </p:cNvCxnSpPr>
          <p:nvPr/>
        </p:nvCxnSpPr>
        <p:spPr bwMode="auto">
          <a:xfrm rot="10800000" flipV="1">
            <a:off x="6337540" y="5038510"/>
            <a:ext cx="1225311" cy="267752"/>
          </a:xfrm>
          <a:prstGeom prst="curvedConnector3">
            <a:avLst>
              <a:gd name="adj1" fmla="val 50000"/>
            </a:avLst>
          </a:prstGeom>
          <a:noFill/>
          <a:ln w="9525">
            <a:solidFill>
              <a:srgbClr val="008000"/>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26" name="AutoShape 42"/>
          <p:cNvCxnSpPr>
            <a:cxnSpLocks noChangeShapeType="1"/>
            <a:stCxn id="124" idx="1"/>
            <a:endCxn id="127" idx="2"/>
          </p:cNvCxnSpPr>
          <p:nvPr/>
        </p:nvCxnSpPr>
        <p:spPr bwMode="auto">
          <a:xfrm rot="10800000">
            <a:off x="6337540" y="5306262"/>
            <a:ext cx="1225311" cy="384970"/>
          </a:xfrm>
          <a:prstGeom prst="curvedConnector3">
            <a:avLst>
              <a:gd name="adj1" fmla="val 50000"/>
            </a:avLst>
          </a:prstGeom>
          <a:noFill/>
          <a:ln w="9525">
            <a:solidFill>
              <a:srgbClr val="008000"/>
            </a:solidFill>
            <a:round/>
            <a:headEnd type="stealth" w="med" len="med"/>
            <a:tailEnd type="stealth" w="med" len="med"/>
          </a:ln>
          <a:extLst>
            <a:ext uri="{909E8E84-426E-40DD-AFC4-6F175D3DCCD1}">
              <a14:hiddenFill xmlns:a14="http://schemas.microsoft.com/office/drawing/2010/main">
                <a:noFill/>
              </a14:hiddenFill>
            </a:ext>
          </a:extLst>
        </p:spPr>
      </p:cxnSp>
      <p:sp>
        <p:nvSpPr>
          <p:cNvPr id="127" name="AutoShape 44"/>
          <p:cNvSpPr>
            <a:spLocks noChangeArrowheads="1"/>
          </p:cNvSpPr>
          <p:nvPr/>
        </p:nvSpPr>
        <p:spPr bwMode="auto">
          <a:xfrm>
            <a:off x="4719638" y="4731587"/>
            <a:ext cx="1619250" cy="1149350"/>
          </a:xfrm>
          <a:prstGeom prst="cloudCallout">
            <a:avLst>
              <a:gd name="adj1" fmla="val -46079"/>
              <a:gd name="adj2" fmla="val 21111"/>
            </a:avLst>
          </a:prstGeom>
          <a:solidFill>
            <a:srgbClr val="FFFFFF"/>
          </a:solidFill>
          <a:ln w="9525">
            <a:solidFill>
              <a:srgbClr val="0860A8"/>
            </a:solidFill>
            <a:round/>
            <a:headEnd/>
            <a:tailEnd/>
          </a:ln>
        </p:spPr>
        <p:txBody>
          <a:bodyPr lIns="18288" tIns="18288" rIns="18288" bIns="18288"/>
          <a:lstStyle/>
          <a:p>
            <a:pPr marL="342900" indent="-342900" algn="ctr" eaLnBrk="0" fontAlgn="ctr" hangingPunct="0">
              <a:spcBef>
                <a:spcPct val="50000"/>
              </a:spcBef>
            </a:pPr>
            <a:endParaRPr lang="es-MX" sz="1000" dirty="0">
              <a:solidFill>
                <a:srgbClr val="0860A8"/>
              </a:solidFill>
              <a:latin typeface="Verdana" pitchFamily="34" charset="0"/>
              <a:ea typeface="ＭＳ Ｐゴシック" pitchFamily="34" charset="-128"/>
              <a:cs typeface="Arial" pitchFamily="34" charset="0"/>
            </a:endParaRPr>
          </a:p>
        </p:txBody>
      </p:sp>
      <p:sp>
        <p:nvSpPr>
          <p:cNvPr id="128" name="Text Box 45"/>
          <p:cNvSpPr txBox="1">
            <a:spLocks noChangeArrowheads="1"/>
          </p:cNvSpPr>
          <p:nvPr/>
        </p:nvSpPr>
        <p:spPr bwMode="auto">
          <a:xfrm>
            <a:off x="5084540" y="4945899"/>
            <a:ext cx="1024384"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ctr" fontAlgn="ctr">
              <a:spcBef>
                <a:spcPct val="50000"/>
              </a:spcBef>
            </a:pPr>
            <a:r>
              <a:rPr lang="es-MX" sz="1000" dirty="0" smtClean="0">
                <a:solidFill>
                  <a:srgbClr val="0860A8"/>
                </a:solidFill>
                <a:latin typeface="Verdana" pitchFamily="34" charset="0"/>
                <a:ea typeface="ＭＳ Ｐゴシック" pitchFamily="34" charset="-128"/>
                <a:cs typeface="Arial" pitchFamily="34" charset="0"/>
              </a:rPr>
              <a:t>Red en la Nube</a:t>
            </a:r>
          </a:p>
          <a:p>
            <a:pPr algn="ctr" fontAlgn="ctr">
              <a:spcBef>
                <a:spcPct val="50000"/>
              </a:spcBef>
            </a:pPr>
            <a:r>
              <a:rPr lang="es-MX" sz="1000" dirty="0" smtClean="0">
                <a:solidFill>
                  <a:srgbClr val="0860A8"/>
                </a:solidFill>
                <a:latin typeface="Verdana" pitchFamily="34" charset="0"/>
                <a:ea typeface="ＭＳ Ｐゴシック" pitchFamily="34" charset="-128"/>
                <a:cs typeface="Arial" pitchFamily="34" charset="0"/>
              </a:rPr>
              <a:t>+</a:t>
            </a:r>
          </a:p>
          <a:p>
            <a:pPr algn="ctr" fontAlgn="ctr">
              <a:spcBef>
                <a:spcPct val="50000"/>
              </a:spcBef>
            </a:pPr>
            <a:r>
              <a:rPr lang="es-MX" sz="1000" dirty="0" smtClean="0">
                <a:solidFill>
                  <a:srgbClr val="0860A8"/>
                </a:solidFill>
                <a:latin typeface="Verdana" pitchFamily="34" charset="0"/>
                <a:ea typeface="ＭＳ Ｐゴシック" pitchFamily="34" charset="-128"/>
                <a:cs typeface="Arial" pitchFamily="34" charset="0"/>
              </a:rPr>
              <a:t>Orquestación</a:t>
            </a:r>
            <a:endParaRPr lang="es-MX" sz="1000" dirty="0">
              <a:solidFill>
                <a:srgbClr val="0860A8"/>
              </a:solidFill>
              <a:latin typeface="Verdana" pitchFamily="34" charset="0"/>
              <a:ea typeface="ＭＳ Ｐゴシック" pitchFamily="34" charset="-128"/>
              <a:cs typeface="Arial" pitchFamily="34" charset="0"/>
            </a:endParaRPr>
          </a:p>
        </p:txBody>
      </p:sp>
      <p:cxnSp>
        <p:nvCxnSpPr>
          <p:cNvPr id="132" name="AutoShape 51"/>
          <p:cNvCxnSpPr>
            <a:cxnSpLocks noChangeShapeType="1"/>
            <a:stCxn id="103" idx="2"/>
            <a:endCxn id="127" idx="2"/>
          </p:cNvCxnSpPr>
          <p:nvPr/>
        </p:nvCxnSpPr>
        <p:spPr bwMode="auto">
          <a:xfrm rot="5400000">
            <a:off x="5744861" y="4484870"/>
            <a:ext cx="1414070" cy="228714"/>
          </a:xfrm>
          <a:prstGeom prst="curvedConnector2">
            <a:avLst/>
          </a:prstGeom>
          <a:noFill/>
          <a:ln w="9525">
            <a:solidFill>
              <a:srgbClr val="008000"/>
            </a:solidFill>
            <a:round/>
            <a:headEnd type="stealth" w="med" len="med"/>
            <a:tailEnd type="stealth" w="med" len="med"/>
          </a:ln>
          <a:extLst>
            <a:ext uri="{909E8E84-426E-40DD-AFC4-6F175D3DCCD1}">
              <a14:hiddenFill xmlns:a14="http://schemas.microsoft.com/office/drawing/2010/main">
                <a:noFill/>
              </a14:hiddenFill>
            </a:ext>
          </a:extLst>
        </p:spPr>
      </p:cxnSp>
      <p:grpSp>
        <p:nvGrpSpPr>
          <p:cNvPr id="133" name="Group 56"/>
          <p:cNvGrpSpPr>
            <a:grpSpLocks/>
          </p:cNvGrpSpPr>
          <p:nvPr/>
        </p:nvGrpSpPr>
        <p:grpSpPr bwMode="auto">
          <a:xfrm>
            <a:off x="1549400" y="1832812"/>
            <a:ext cx="1827213" cy="1409700"/>
            <a:chOff x="839" y="951"/>
            <a:chExt cx="1151" cy="888"/>
          </a:xfrm>
        </p:grpSpPr>
        <p:sp>
          <p:nvSpPr>
            <p:cNvPr id="134" name="AutoShape 57"/>
            <p:cNvSpPr>
              <a:spLocks noChangeArrowheads="1"/>
            </p:cNvSpPr>
            <p:nvPr/>
          </p:nvSpPr>
          <p:spPr bwMode="auto">
            <a:xfrm>
              <a:off x="839" y="951"/>
              <a:ext cx="1151" cy="836"/>
            </a:xfrm>
            <a:prstGeom prst="flowChartAlternateProcess">
              <a:avLst/>
            </a:prstGeom>
            <a:solidFill>
              <a:srgbClr val="FFFFFF"/>
            </a:solidFill>
            <a:ln w="3175" algn="ctr">
              <a:solidFill>
                <a:srgbClr val="0860A8"/>
              </a:solidFill>
              <a:miter lim="800000"/>
              <a:headEnd/>
              <a:tailEnd/>
            </a:ln>
          </p:spPr>
          <p:txBody>
            <a:bodyPr lIns="18288" tIns="18288" rIns="18288" bIns="18288" anchor="ctr"/>
            <a:lstStyle/>
            <a:p>
              <a:pPr marL="342900" indent="-342900" algn="ctr" eaLnBrk="0" fontAlgn="ctr" hangingPunct="0">
                <a:spcBef>
                  <a:spcPct val="50000"/>
                </a:spcBef>
              </a:pPr>
              <a:endParaRPr lang="es-MX" sz="1000" dirty="0">
                <a:solidFill>
                  <a:srgbClr val="0860A8"/>
                </a:solidFill>
                <a:latin typeface="Verdana" pitchFamily="34" charset="0"/>
                <a:ea typeface="ＭＳ Ｐゴシック" pitchFamily="34" charset="-128"/>
                <a:cs typeface="Arial" pitchFamily="34" charset="0"/>
              </a:endParaRPr>
            </a:p>
          </p:txBody>
        </p:sp>
        <p:sp>
          <p:nvSpPr>
            <p:cNvPr id="135" name="Text Box 58"/>
            <p:cNvSpPr txBox="1">
              <a:spLocks noChangeArrowheads="1"/>
            </p:cNvSpPr>
            <p:nvPr/>
          </p:nvSpPr>
          <p:spPr bwMode="auto">
            <a:xfrm>
              <a:off x="943" y="951"/>
              <a:ext cx="878"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0860A8"/>
                  </a:solidFill>
                  <a:latin typeface="Verdana" pitchFamily="34" charset="0"/>
                  <a:ea typeface="ＭＳ Ｐゴシック" pitchFamily="34" charset="-128"/>
                  <a:cs typeface="Arial" pitchFamily="34" charset="0"/>
                </a:rPr>
                <a:t>Atención </a:t>
              </a:r>
              <a:r>
                <a:rPr lang="es-MX" sz="1000" dirty="0" err="1" smtClean="0">
                  <a:solidFill>
                    <a:srgbClr val="0860A8"/>
                  </a:solidFill>
                  <a:latin typeface="Verdana" pitchFamily="34" charset="0"/>
                  <a:ea typeface="ＭＳ Ｐゴシック" pitchFamily="34" charset="-128"/>
                  <a:cs typeface="Arial" pitchFamily="34" charset="0"/>
                </a:rPr>
                <a:t>Intra</a:t>
              </a:r>
              <a:r>
                <a:rPr lang="es-MX" sz="1000" dirty="0" smtClean="0">
                  <a:solidFill>
                    <a:srgbClr val="0860A8"/>
                  </a:solidFill>
                  <a:latin typeface="Verdana" pitchFamily="34" charset="0"/>
                  <a:ea typeface="ＭＳ Ｐゴシック" pitchFamily="34" charset="-128"/>
                  <a:cs typeface="Arial" pitchFamily="34" charset="0"/>
                </a:rPr>
                <a:t>-mural</a:t>
              </a:r>
              <a:endParaRPr lang="es-MX" sz="1000" dirty="0">
                <a:solidFill>
                  <a:srgbClr val="0860A8"/>
                </a:solidFill>
                <a:latin typeface="Verdana" pitchFamily="34" charset="0"/>
                <a:ea typeface="ＭＳ Ｐゴシック" pitchFamily="34" charset="-128"/>
                <a:cs typeface="Arial" pitchFamily="34" charset="0"/>
              </a:endParaRPr>
            </a:p>
          </p:txBody>
        </p:sp>
        <p:sp>
          <p:nvSpPr>
            <p:cNvPr id="136" name="AutoShape 59"/>
            <p:cNvSpPr>
              <a:spLocks noChangeArrowheads="1"/>
            </p:cNvSpPr>
            <p:nvPr/>
          </p:nvSpPr>
          <p:spPr bwMode="auto">
            <a:xfrm>
              <a:off x="918" y="1089"/>
              <a:ext cx="984" cy="133"/>
            </a:xfrm>
            <a:prstGeom prst="flowChartAlternateProcess">
              <a:avLst/>
            </a:prstGeom>
            <a:solidFill>
              <a:srgbClr val="BCEDFC"/>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Historia Clínica</a:t>
              </a:r>
              <a:endParaRPr lang="es-MX" sz="1000" dirty="0">
                <a:solidFill>
                  <a:srgbClr val="0860A8"/>
                </a:solidFill>
                <a:latin typeface="Verdana" pitchFamily="34" charset="0"/>
                <a:ea typeface="ＭＳ Ｐゴシック" pitchFamily="34" charset="-128"/>
                <a:cs typeface="Arial" pitchFamily="34" charset="0"/>
              </a:endParaRPr>
            </a:p>
          </p:txBody>
        </p:sp>
        <p:grpSp>
          <p:nvGrpSpPr>
            <p:cNvPr id="137" name="Group 60"/>
            <p:cNvGrpSpPr>
              <a:grpSpLocks/>
            </p:cNvGrpSpPr>
            <p:nvPr/>
          </p:nvGrpSpPr>
          <p:grpSpPr bwMode="auto">
            <a:xfrm>
              <a:off x="943" y="1222"/>
              <a:ext cx="946" cy="617"/>
              <a:chOff x="1076" y="884"/>
              <a:chExt cx="946" cy="560"/>
            </a:xfrm>
          </p:grpSpPr>
          <p:sp>
            <p:nvSpPr>
              <p:cNvPr id="141" name="AutoShape 61"/>
              <p:cNvSpPr>
                <a:spLocks noChangeArrowheads="1"/>
              </p:cNvSpPr>
              <p:nvPr/>
            </p:nvSpPr>
            <p:spPr bwMode="auto">
              <a:xfrm>
                <a:off x="1076" y="1233"/>
                <a:ext cx="609" cy="121"/>
              </a:xfrm>
              <a:prstGeom prst="flowChartAlternateProcess">
                <a:avLst/>
              </a:prstGeom>
              <a:solidFill>
                <a:srgbClr val="FFCC99"/>
              </a:solidFill>
              <a:ln w="3175" algn="ctr">
                <a:solidFill>
                  <a:srgbClr val="0860A8"/>
                </a:solidFill>
                <a:miter lim="800000"/>
                <a:headEnd/>
                <a:tailEnd/>
              </a:ln>
            </p:spPr>
            <p:txBody>
              <a:bodyPr lIns="18288" tIns="18288" rIns="18288" bIns="18288" anchor="ctr" anchorCtr="1">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Adaptador</a:t>
                </a:r>
                <a:endParaRPr lang="es-MX" sz="1000" dirty="0">
                  <a:solidFill>
                    <a:srgbClr val="0860A8"/>
                  </a:solidFill>
                  <a:latin typeface="Verdana" pitchFamily="34" charset="0"/>
                  <a:ea typeface="ＭＳ Ｐゴシック" pitchFamily="34" charset="-128"/>
                  <a:cs typeface="Arial" pitchFamily="34" charset="0"/>
                </a:endParaRPr>
              </a:p>
            </p:txBody>
          </p:sp>
          <p:sp>
            <p:nvSpPr>
              <p:cNvPr id="142" name="AutoShape 62"/>
              <p:cNvSpPr>
                <a:spLocks noChangeArrowheads="1"/>
              </p:cNvSpPr>
              <p:nvPr/>
            </p:nvSpPr>
            <p:spPr bwMode="auto">
              <a:xfrm>
                <a:off x="1837" y="1149"/>
                <a:ext cx="185" cy="295"/>
              </a:xfrm>
              <a:prstGeom prst="can">
                <a:avLst>
                  <a:gd name="adj" fmla="val 25000"/>
                </a:avLst>
              </a:prstGeom>
              <a:solidFill>
                <a:srgbClr val="FFCC99"/>
              </a:solidFill>
              <a:ln w="3175">
                <a:solidFill>
                  <a:srgbClr val="0860A8"/>
                </a:solidFill>
                <a:round/>
                <a:headEnd/>
                <a:tailEnd/>
              </a:ln>
              <a:effectLst/>
            </p:spPr>
            <p:txBody>
              <a:bodyPr lIns="18288" tIns="18288" rIns="18288" bIns="18288" anchor="ctr">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cxnSp>
            <p:nvCxnSpPr>
              <p:cNvPr id="143" name="AutoShape 63"/>
              <p:cNvCxnSpPr>
                <a:cxnSpLocks noChangeShapeType="1"/>
                <a:endCxn id="142" idx="0"/>
              </p:cNvCxnSpPr>
              <p:nvPr/>
            </p:nvCxnSpPr>
            <p:spPr bwMode="auto">
              <a:xfrm>
                <a:off x="1930" y="884"/>
                <a:ext cx="0" cy="307"/>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grpSp>
        <p:cxnSp>
          <p:nvCxnSpPr>
            <p:cNvPr id="138" name="AutoShape 64"/>
            <p:cNvCxnSpPr>
              <a:cxnSpLocks noChangeShapeType="1"/>
              <a:stCxn id="139" idx="2"/>
              <a:endCxn id="141" idx="0"/>
            </p:cNvCxnSpPr>
            <p:nvPr/>
          </p:nvCxnSpPr>
          <p:spPr bwMode="auto">
            <a:xfrm rot="5400000">
              <a:off x="1216" y="1429"/>
              <a:ext cx="210" cy="146"/>
            </a:xfrm>
            <a:prstGeom prst="bentConnector3">
              <a:avLst>
                <a:gd name="adj1" fmla="val 50000"/>
              </a:avLst>
            </a:prstGeom>
            <a:noFill/>
            <a:ln w="9525">
              <a:solidFill>
                <a:srgbClr val="0860A8"/>
              </a:solidFill>
              <a:miter lim="800000"/>
              <a:headEnd type="stealth" w="med" len="med"/>
              <a:tailEnd type="stealth" w="med" len="med"/>
            </a:ln>
            <a:extLst>
              <a:ext uri="{909E8E84-426E-40DD-AFC4-6F175D3DCCD1}">
                <a14:hiddenFill xmlns:a14="http://schemas.microsoft.com/office/drawing/2010/main">
                  <a:noFill/>
                </a14:hiddenFill>
              </a:ext>
            </a:extLst>
          </p:spPr>
        </p:cxnSp>
        <p:sp>
          <p:nvSpPr>
            <p:cNvPr id="139" name="AutoShape 65"/>
            <p:cNvSpPr>
              <a:spLocks noChangeArrowheads="1"/>
            </p:cNvSpPr>
            <p:nvPr/>
          </p:nvSpPr>
          <p:spPr bwMode="auto">
            <a:xfrm>
              <a:off x="1115" y="1264"/>
              <a:ext cx="557" cy="133"/>
            </a:xfrm>
            <a:prstGeom prst="flowChartAlternateProcess">
              <a:avLst/>
            </a:prstGeom>
            <a:solidFill>
              <a:srgbClr val="FF99CC"/>
            </a:solidFill>
            <a:ln w="3175" algn="ctr">
              <a:solidFill>
                <a:srgbClr val="0860A8"/>
              </a:solidFill>
              <a:prstDash val="dash"/>
              <a:miter lim="800000"/>
              <a:headEnd/>
              <a:tailEnd/>
            </a:ln>
          </p:spPr>
          <p:txBody>
            <a:bodyPr wrap="square"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HL7 CDA R2</a:t>
              </a:r>
              <a:endParaRPr lang="es-MX" sz="1000" dirty="0">
                <a:solidFill>
                  <a:srgbClr val="0860A8"/>
                </a:solidFill>
                <a:latin typeface="Verdana" pitchFamily="34" charset="0"/>
                <a:ea typeface="ＭＳ Ｐゴシック" pitchFamily="34" charset="-128"/>
                <a:cs typeface="Arial" pitchFamily="34" charset="0"/>
              </a:endParaRPr>
            </a:p>
          </p:txBody>
        </p:sp>
        <p:sp>
          <p:nvSpPr>
            <p:cNvPr id="140" name="Line 66"/>
            <p:cNvSpPr>
              <a:spLocks noChangeShapeType="1"/>
            </p:cNvSpPr>
            <p:nvPr/>
          </p:nvSpPr>
          <p:spPr bwMode="auto">
            <a:xfrm flipV="1">
              <a:off x="1398" y="1212"/>
              <a:ext cx="0" cy="48"/>
            </a:xfrm>
            <a:prstGeom prst="line">
              <a:avLst/>
            </a:prstGeom>
            <a:noFill/>
            <a:ln w="9525">
              <a:solidFill>
                <a:srgbClr val="0860A8"/>
              </a:solidFill>
              <a:round/>
              <a:headEnd/>
              <a:tailEnd/>
            </a:ln>
            <a:effectLst/>
          </p:spPr>
          <p:txBody>
            <a:bodyPr wrap="none" lIns="18288" tIns="18288" rIns="18288" bIns="18288">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grpSp>
      <p:sp>
        <p:nvSpPr>
          <p:cNvPr id="144" name="Text Box 67"/>
          <p:cNvSpPr txBox="1">
            <a:spLocks noChangeArrowheads="1"/>
          </p:cNvSpPr>
          <p:nvPr/>
        </p:nvSpPr>
        <p:spPr bwMode="auto">
          <a:xfrm>
            <a:off x="646113" y="2580524"/>
            <a:ext cx="1441450" cy="190500"/>
          </a:xfrm>
          <a:prstGeom prst="rect">
            <a:avLst/>
          </a:prstGeom>
          <a:solidFill>
            <a:srgbClr val="FFFFFF"/>
          </a:solidFill>
          <a:ln>
            <a:noFill/>
          </a:ln>
          <a:extLst>
            <a:ext uri="{91240B29-F687-4F45-9708-019B960494DF}">
              <a14:hiddenLine xmlns:a14="http://schemas.microsoft.com/office/drawing/2010/main" w="3175" algn="ctr">
                <a:solidFill>
                  <a:srgbClr val="000000"/>
                </a:solidFill>
                <a:miter lim="800000"/>
                <a:headEnd/>
                <a:tailEnd/>
              </a14:hiddenLine>
            </a:ext>
          </a:extLst>
        </p:spPr>
        <p:txBody>
          <a:bodyPr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0860A8"/>
                </a:solidFill>
                <a:latin typeface="Verdana" pitchFamily="34" charset="0"/>
                <a:ea typeface="ＭＳ Ｐゴシック" pitchFamily="34" charset="-128"/>
                <a:cs typeface="Arial" pitchFamily="34" charset="0"/>
              </a:rPr>
              <a:t>Infraestructura Local</a:t>
            </a:r>
            <a:endParaRPr lang="es-MX" sz="1000" dirty="0">
              <a:solidFill>
                <a:srgbClr val="0860A8"/>
              </a:solidFill>
              <a:latin typeface="Verdana" pitchFamily="34" charset="0"/>
              <a:ea typeface="ＭＳ Ｐゴシック" pitchFamily="34" charset="-128"/>
              <a:cs typeface="Arial" pitchFamily="34" charset="0"/>
            </a:endParaRPr>
          </a:p>
        </p:txBody>
      </p:sp>
      <p:sp>
        <p:nvSpPr>
          <p:cNvPr id="148" name="AutoShape 71"/>
          <p:cNvSpPr>
            <a:spLocks noChangeArrowheads="1"/>
          </p:cNvSpPr>
          <p:nvPr/>
        </p:nvSpPr>
        <p:spPr bwMode="auto">
          <a:xfrm>
            <a:off x="6445250" y="5871023"/>
            <a:ext cx="1087438" cy="551640"/>
          </a:xfrm>
          <a:prstGeom prst="flowChartAlternateProcess">
            <a:avLst/>
          </a:prstGeom>
          <a:solidFill>
            <a:srgbClr val="D5FFD5"/>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Otras…</a:t>
            </a:r>
          </a:p>
          <a:p>
            <a:pPr marL="342900" indent="-342900" algn="ctr" eaLnBrk="0" hangingPunct="0"/>
            <a:r>
              <a:rPr lang="es-MX" sz="1000" dirty="0" err="1" smtClean="0">
                <a:solidFill>
                  <a:srgbClr val="0860A8"/>
                </a:solidFill>
                <a:latin typeface="Verdana" pitchFamily="34" charset="0"/>
                <a:ea typeface="ＭＳ Ｐゴシック" pitchFamily="34" charset="-128"/>
                <a:cs typeface="Arial" pitchFamily="34" charset="0"/>
              </a:rPr>
              <a:t>Application</a:t>
            </a:r>
            <a:endParaRPr lang="es-MX" sz="1000" dirty="0" smtClean="0">
              <a:solidFill>
                <a:srgbClr val="0860A8"/>
              </a:solidFill>
              <a:latin typeface="Verdana" pitchFamily="34" charset="0"/>
              <a:ea typeface="ＭＳ Ｐゴシック" pitchFamily="34" charset="-128"/>
              <a:cs typeface="Arial" pitchFamily="34" charset="0"/>
            </a:endParaRPr>
          </a:p>
          <a:p>
            <a:pPr marL="342900" indent="-342900" algn="ctr" eaLnBrk="0" hangingPunct="0"/>
            <a:r>
              <a:rPr lang="es-MX" sz="1000" dirty="0" err="1" smtClean="0">
                <a:solidFill>
                  <a:srgbClr val="0860A8"/>
                </a:solidFill>
                <a:latin typeface="Verdana" pitchFamily="34" charset="0"/>
                <a:ea typeface="ＭＳ Ｐゴシック" pitchFamily="34" charset="-128"/>
                <a:cs typeface="Arial" pitchFamily="34" charset="0"/>
              </a:rPr>
              <a:t>Client</a:t>
            </a:r>
            <a:r>
              <a:rPr lang="es-MX" sz="1000" dirty="0" smtClean="0">
                <a:solidFill>
                  <a:srgbClr val="0860A8"/>
                </a:solidFill>
                <a:latin typeface="Verdana" pitchFamily="34" charset="0"/>
                <a:ea typeface="ＭＳ Ｐゴシック" pitchFamily="34" charset="-128"/>
                <a:cs typeface="Arial" pitchFamily="34" charset="0"/>
              </a:rPr>
              <a:t>(s)</a:t>
            </a:r>
            <a:endParaRPr lang="es-MX" sz="1000" dirty="0">
              <a:solidFill>
                <a:srgbClr val="0860A8"/>
              </a:solidFill>
              <a:latin typeface="Verdana" pitchFamily="34" charset="0"/>
              <a:ea typeface="ＭＳ Ｐゴシック" pitchFamily="34" charset="-128"/>
              <a:cs typeface="Arial" pitchFamily="34" charset="0"/>
            </a:endParaRPr>
          </a:p>
        </p:txBody>
      </p:sp>
      <p:cxnSp>
        <p:nvCxnSpPr>
          <p:cNvPr id="149" name="AutoShape 72"/>
          <p:cNvCxnSpPr>
            <a:cxnSpLocks noChangeShapeType="1"/>
          </p:cNvCxnSpPr>
          <p:nvPr/>
        </p:nvCxnSpPr>
        <p:spPr bwMode="auto">
          <a:xfrm rot="10800000">
            <a:off x="5753100" y="5733299"/>
            <a:ext cx="714375" cy="250825"/>
          </a:xfrm>
          <a:prstGeom prst="curvedConnector3">
            <a:avLst>
              <a:gd name="adj1" fmla="val 50000"/>
            </a:avLst>
          </a:prstGeom>
          <a:noFill/>
          <a:ln w="9525">
            <a:solidFill>
              <a:srgbClr val="008000"/>
            </a:solidFill>
            <a:round/>
            <a:headEnd type="stealth" w="med" len="med"/>
            <a:tailEnd type="stealth" w="med" len="med"/>
          </a:ln>
          <a:extLst>
            <a:ext uri="{909E8E84-426E-40DD-AFC4-6F175D3DCCD1}">
              <a14:hiddenFill xmlns:a14="http://schemas.microsoft.com/office/drawing/2010/main">
                <a:noFill/>
              </a14:hiddenFill>
            </a:ext>
          </a:extLst>
        </p:spPr>
      </p:cxnSp>
      <p:sp>
        <p:nvSpPr>
          <p:cNvPr id="150" name="AutoShape 76"/>
          <p:cNvSpPr>
            <a:spLocks noChangeArrowheads="1"/>
          </p:cNvSpPr>
          <p:nvPr/>
        </p:nvSpPr>
        <p:spPr bwMode="auto">
          <a:xfrm>
            <a:off x="6597650" y="6023423"/>
            <a:ext cx="1087438" cy="551640"/>
          </a:xfrm>
          <a:prstGeom prst="flowChartAlternateProcess">
            <a:avLst/>
          </a:prstGeom>
          <a:solidFill>
            <a:srgbClr val="D5FFD5"/>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Otras…</a:t>
            </a: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Aplicaciones</a:t>
            </a:r>
          </a:p>
          <a:p>
            <a:pPr marL="342900" indent="-342900" algn="ctr" eaLnBrk="0" hangingPunct="0"/>
            <a:r>
              <a:rPr lang="es-MX" sz="1000" dirty="0" err="1" smtClean="0">
                <a:solidFill>
                  <a:srgbClr val="0860A8"/>
                </a:solidFill>
                <a:latin typeface="Verdana" pitchFamily="34" charset="0"/>
                <a:ea typeface="ＭＳ Ｐゴシック" pitchFamily="34" charset="-128"/>
                <a:cs typeface="Arial" pitchFamily="34" charset="0"/>
              </a:rPr>
              <a:t>Client</a:t>
            </a:r>
            <a:r>
              <a:rPr lang="es-MX" sz="1000" dirty="0" smtClean="0">
                <a:solidFill>
                  <a:srgbClr val="0860A8"/>
                </a:solidFill>
                <a:latin typeface="Verdana" pitchFamily="34" charset="0"/>
                <a:ea typeface="ＭＳ Ｐゴシック" pitchFamily="34" charset="-128"/>
                <a:cs typeface="Arial" pitchFamily="34" charset="0"/>
              </a:rPr>
              <a:t>(s)</a:t>
            </a:r>
            <a:endParaRPr lang="es-MX" sz="1000" dirty="0">
              <a:solidFill>
                <a:srgbClr val="0860A8"/>
              </a:solidFill>
              <a:latin typeface="Verdana" pitchFamily="34" charset="0"/>
              <a:ea typeface="ＭＳ Ｐゴシック" pitchFamily="34" charset="-128"/>
              <a:cs typeface="Arial" pitchFamily="34" charset="0"/>
            </a:endParaRPr>
          </a:p>
        </p:txBody>
      </p:sp>
      <p:sp>
        <p:nvSpPr>
          <p:cNvPr id="151" name="AutoShape 77"/>
          <p:cNvSpPr>
            <a:spLocks noChangeArrowheads="1"/>
          </p:cNvSpPr>
          <p:nvPr/>
        </p:nvSpPr>
        <p:spPr bwMode="auto">
          <a:xfrm>
            <a:off x="6750050" y="6175824"/>
            <a:ext cx="1087438" cy="551640"/>
          </a:xfrm>
          <a:prstGeom prst="flowChartAlternateProcess">
            <a:avLst/>
          </a:prstGeom>
          <a:solidFill>
            <a:srgbClr val="D5FFD5"/>
          </a:solidFill>
          <a:ln w="3175" algn="ctr">
            <a:solidFill>
              <a:srgbClr val="0860A8"/>
            </a:solidFill>
            <a:miter lim="800000"/>
            <a:headEnd/>
            <a:tailEnd/>
          </a:ln>
        </p:spPr>
        <p:txBody>
          <a:bodyPr lIns="18288" tIns="18288" rIns="18288" bIns="18288" anchor="ctr">
            <a:spAutoFit/>
          </a:bodyPr>
          <a:lstStyle/>
          <a:p>
            <a:pPr marL="342900" indent="-342900" algn="ctr" eaLnBrk="0" hangingPunct="0"/>
            <a:endParaRPr lang="es-MX" sz="1000" dirty="0">
              <a:solidFill>
                <a:srgbClr val="0860A8"/>
              </a:solidFill>
              <a:latin typeface="Verdana" pitchFamily="34" charset="0"/>
              <a:ea typeface="ＭＳ Ｐゴシック" pitchFamily="34" charset="-128"/>
              <a:cs typeface="Arial" pitchFamily="34" charset="0"/>
            </a:endParaRP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Telemedicina</a:t>
            </a:r>
          </a:p>
          <a:p>
            <a:pPr marL="342900" indent="-342900" algn="ctr" eaLnBrk="0" hangingPunct="0"/>
            <a:endParaRPr lang="es-MX" sz="1000" dirty="0" smtClean="0">
              <a:solidFill>
                <a:srgbClr val="0860A8"/>
              </a:solidFill>
              <a:latin typeface="Verdana" pitchFamily="34" charset="0"/>
              <a:ea typeface="ＭＳ Ｐゴシック" pitchFamily="34" charset="-128"/>
              <a:cs typeface="Arial" pitchFamily="34" charset="0"/>
            </a:endParaRPr>
          </a:p>
        </p:txBody>
      </p:sp>
      <p:sp>
        <p:nvSpPr>
          <p:cNvPr id="152" name="AutoShape 78"/>
          <p:cNvSpPr>
            <a:spLocks noChangeArrowheads="1"/>
          </p:cNvSpPr>
          <p:nvPr/>
        </p:nvSpPr>
        <p:spPr bwMode="auto">
          <a:xfrm>
            <a:off x="4750990" y="6189728"/>
            <a:ext cx="1087438" cy="551640"/>
          </a:xfrm>
          <a:prstGeom prst="flowChartAlternateProcess">
            <a:avLst/>
          </a:prstGeom>
          <a:solidFill>
            <a:srgbClr val="D5FFD5"/>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Aplicaciones </a:t>
            </a: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APS</a:t>
            </a: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Extramural</a:t>
            </a:r>
            <a:endParaRPr lang="es-MX" sz="1000" dirty="0">
              <a:solidFill>
                <a:srgbClr val="0860A8"/>
              </a:solidFill>
              <a:latin typeface="Verdana" pitchFamily="34" charset="0"/>
              <a:ea typeface="ＭＳ Ｐゴシック" pitchFamily="34" charset="-128"/>
              <a:cs typeface="Arial" pitchFamily="34" charset="0"/>
            </a:endParaRPr>
          </a:p>
        </p:txBody>
      </p:sp>
      <p:sp>
        <p:nvSpPr>
          <p:cNvPr id="154" name="Text Box 46"/>
          <p:cNvSpPr txBox="1">
            <a:spLocks noChangeArrowheads="1"/>
          </p:cNvSpPr>
          <p:nvPr/>
        </p:nvSpPr>
        <p:spPr bwMode="auto">
          <a:xfrm>
            <a:off x="4792862" y="4308426"/>
            <a:ext cx="1507330" cy="344710"/>
          </a:xfrm>
          <a:prstGeom prst="rect">
            <a:avLst/>
          </a:prstGeom>
          <a:solidFill>
            <a:srgbClr val="FFFFFF"/>
          </a:solidFill>
          <a:ln w="3175" algn="ctr">
            <a:solidFill>
              <a:srgbClr val="FFCC00"/>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FF5C47"/>
                </a:solidFill>
                <a:latin typeface="Verdana" pitchFamily="34" charset="0"/>
                <a:ea typeface="ＭＳ Ｐゴシック" pitchFamily="34" charset="-128"/>
                <a:cs typeface="Arial" pitchFamily="34" charset="0"/>
              </a:rPr>
              <a:t>Protocolo estándar</a:t>
            </a:r>
          </a:p>
          <a:p>
            <a:r>
              <a:rPr lang="es-MX" sz="1000" dirty="0" smtClean="0">
                <a:solidFill>
                  <a:srgbClr val="FF5C47"/>
                </a:solidFill>
                <a:latin typeface="Verdana" pitchFamily="34" charset="0"/>
                <a:ea typeface="ＭＳ Ｐゴシック" pitchFamily="34" charset="-128"/>
                <a:cs typeface="Arial" pitchFamily="34" charset="0"/>
              </a:rPr>
              <a:t>Transporte HCUE-XML</a:t>
            </a:r>
            <a:endParaRPr lang="es-MX" sz="1000" dirty="0">
              <a:solidFill>
                <a:srgbClr val="FF5C47"/>
              </a:solidFill>
              <a:latin typeface="Verdana" pitchFamily="34" charset="0"/>
              <a:ea typeface="ＭＳ Ｐゴシック" pitchFamily="34" charset="-128"/>
              <a:cs typeface="Arial" pitchFamily="34" charset="0"/>
            </a:endParaRPr>
          </a:p>
        </p:txBody>
      </p:sp>
      <p:cxnSp>
        <p:nvCxnSpPr>
          <p:cNvPr id="155" name="AutoShape 14"/>
          <p:cNvCxnSpPr>
            <a:cxnSpLocks noChangeShapeType="1"/>
          </p:cNvCxnSpPr>
          <p:nvPr/>
        </p:nvCxnSpPr>
        <p:spPr bwMode="auto">
          <a:xfrm>
            <a:off x="5697538" y="3584799"/>
            <a:ext cx="311961" cy="4726"/>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56" name="AutoShape 64"/>
          <p:cNvCxnSpPr>
            <a:cxnSpLocks noChangeShapeType="1"/>
            <a:endCxn id="164" idx="2"/>
          </p:cNvCxnSpPr>
          <p:nvPr/>
        </p:nvCxnSpPr>
        <p:spPr bwMode="auto">
          <a:xfrm rot="10800000">
            <a:off x="4807892" y="2848050"/>
            <a:ext cx="1222582" cy="983376"/>
          </a:xfrm>
          <a:prstGeom prst="bentConnector2">
            <a:avLst/>
          </a:prstGeom>
          <a:noFill/>
          <a:ln w="9525">
            <a:solidFill>
              <a:srgbClr val="0860A8"/>
            </a:solidFill>
            <a:miter lim="800000"/>
            <a:headEnd type="stealth" w="med" len="med"/>
            <a:tailEnd type="stealth" w="med" len="med"/>
          </a:ln>
          <a:extLst>
            <a:ext uri="{909E8E84-426E-40DD-AFC4-6F175D3DCCD1}">
              <a14:hiddenFill xmlns:a14="http://schemas.microsoft.com/office/drawing/2010/main">
                <a:noFill/>
              </a14:hiddenFill>
            </a:ext>
          </a:extLst>
        </p:spPr>
      </p:cxnSp>
      <p:cxnSp>
        <p:nvCxnSpPr>
          <p:cNvPr id="157" name="AutoShape 72"/>
          <p:cNvCxnSpPr>
            <a:cxnSpLocks noChangeShapeType="1"/>
            <a:stCxn id="152" idx="3"/>
          </p:cNvCxnSpPr>
          <p:nvPr/>
        </p:nvCxnSpPr>
        <p:spPr bwMode="auto">
          <a:xfrm flipH="1" flipV="1">
            <a:off x="5684838" y="5832736"/>
            <a:ext cx="153590" cy="632812"/>
          </a:xfrm>
          <a:prstGeom prst="curvedConnector4">
            <a:avLst>
              <a:gd name="adj1" fmla="val -148838"/>
              <a:gd name="adj2" fmla="val 71793"/>
            </a:avLst>
          </a:prstGeom>
          <a:noFill/>
          <a:ln w="9525">
            <a:solidFill>
              <a:srgbClr val="008000"/>
            </a:solidFill>
            <a:round/>
            <a:headEnd type="stealth" w="med" len="med"/>
            <a:tailEnd type="stealth" w="med" len="med"/>
          </a:ln>
          <a:extLst>
            <a:ext uri="{909E8E84-426E-40DD-AFC4-6F175D3DCCD1}">
              <a14:hiddenFill xmlns:a14="http://schemas.microsoft.com/office/drawing/2010/main">
                <a:noFill/>
              </a14:hiddenFill>
            </a:ext>
          </a:extLst>
        </p:spPr>
      </p:cxnSp>
      <p:sp>
        <p:nvSpPr>
          <p:cNvPr id="158" name="AutoShape 15"/>
          <p:cNvSpPr>
            <a:spLocks noChangeArrowheads="1"/>
          </p:cNvSpPr>
          <p:nvPr/>
        </p:nvSpPr>
        <p:spPr bwMode="auto">
          <a:xfrm>
            <a:off x="7153973" y="3514363"/>
            <a:ext cx="1071562" cy="381381"/>
          </a:xfrm>
          <a:prstGeom prst="flowChartAlternateProcess">
            <a:avLst/>
          </a:prstGeom>
          <a:solidFill>
            <a:srgbClr val="D5FFD5"/>
          </a:solidFill>
          <a:ln w="3175" algn="ctr">
            <a:solidFill>
              <a:srgbClr val="0860A8"/>
            </a:solidFill>
            <a:miter lim="800000"/>
            <a:headEnd/>
            <a:tailEnd/>
          </a:ln>
        </p:spPr>
        <p:txBody>
          <a:bodyPr wrap="square"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Servicios</a:t>
            </a: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PACS</a:t>
            </a:r>
            <a:endParaRPr lang="es-MX" sz="1000" dirty="0">
              <a:solidFill>
                <a:srgbClr val="0860A8"/>
              </a:solidFill>
              <a:latin typeface="Verdana" pitchFamily="34" charset="0"/>
              <a:ea typeface="ＭＳ Ｐゴシック" pitchFamily="34" charset="-128"/>
              <a:cs typeface="Arial" pitchFamily="34" charset="0"/>
            </a:endParaRPr>
          </a:p>
        </p:txBody>
      </p:sp>
      <p:sp>
        <p:nvSpPr>
          <p:cNvPr id="159" name="AutoShape 13"/>
          <p:cNvSpPr>
            <a:spLocks noChangeArrowheads="1"/>
          </p:cNvSpPr>
          <p:nvPr/>
        </p:nvSpPr>
        <p:spPr bwMode="auto">
          <a:xfrm>
            <a:off x="8482368" y="3412380"/>
            <a:ext cx="293688" cy="515939"/>
          </a:xfrm>
          <a:prstGeom prst="can">
            <a:avLst>
              <a:gd name="adj" fmla="val 25000"/>
            </a:avLst>
          </a:prstGeom>
          <a:solidFill>
            <a:srgbClr val="FFCC99"/>
          </a:solidFill>
          <a:ln w="3175">
            <a:solidFill>
              <a:srgbClr val="0860A8"/>
            </a:solidFill>
            <a:round/>
            <a:headEnd/>
            <a:tailEnd/>
          </a:ln>
          <a:effectLst/>
        </p:spPr>
        <p:txBody>
          <a:bodyPr lIns="18288" tIns="18288" rIns="18288" bIns="18288" anchor="ctr">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cxnSp>
        <p:nvCxnSpPr>
          <p:cNvPr id="160" name="AutoShape 14"/>
          <p:cNvCxnSpPr>
            <a:cxnSpLocks noChangeShapeType="1"/>
          </p:cNvCxnSpPr>
          <p:nvPr/>
        </p:nvCxnSpPr>
        <p:spPr bwMode="auto">
          <a:xfrm>
            <a:off x="8239975" y="3701501"/>
            <a:ext cx="247753" cy="4395"/>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61" name="AutoShape 51"/>
          <p:cNvCxnSpPr>
            <a:cxnSpLocks noChangeShapeType="1"/>
            <a:endCxn id="127" idx="2"/>
          </p:cNvCxnSpPr>
          <p:nvPr/>
        </p:nvCxnSpPr>
        <p:spPr bwMode="auto">
          <a:xfrm rot="5400000">
            <a:off x="6184425" y="4045308"/>
            <a:ext cx="1414069" cy="1107839"/>
          </a:xfrm>
          <a:prstGeom prst="curvedConnector2">
            <a:avLst/>
          </a:prstGeom>
          <a:noFill/>
          <a:ln w="9525">
            <a:solidFill>
              <a:srgbClr val="008000"/>
            </a:solidFill>
            <a:round/>
            <a:headEnd type="stealth" w="med" len="med"/>
            <a:tailEnd type="stealth" w="med" len="med"/>
          </a:ln>
          <a:extLst>
            <a:ext uri="{909E8E84-426E-40DD-AFC4-6F175D3DCCD1}">
              <a14:hiddenFill xmlns:a14="http://schemas.microsoft.com/office/drawing/2010/main">
                <a:noFill/>
              </a14:hiddenFill>
            </a:ext>
          </a:extLst>
        </p:spPr>
      </p:cxnSp>
      <p:sp>
        <p:nvSpPr>
          <p:cNvPr id="80" name="CuadroTexto 79"/>
          <p:cNvSpPr txBox="1"/>
          <p:nvPr/>
        </p:nvSpPr>
        <p:spPr>
          <a:xfrm>
            <a:off x="755576" y="6505599"/>
            <a:ext cx="8387132" cy="307777"/>
          </a:xfrm>
          <a:prstGeom prst="rect">
            <a:avLst/>
          </a:prstGeom>
          <a:noFill/>
        </p:spPr>
        <p:txBody>
          <a:bodyPr wrap="square" rtlCol="0">
            <a:spAutoFit/>
          </a:bodyPr>
          <a:lstStyle/>
          <a:p>
            <a:r>
              <a:rPr lang="es-MX" sz="1400" dirty="0" smtClean="0"/>
              <a:t>Fuente</a:t>
            </a:r>
            <a:r>
              <a:rPr lang="es-MX" sz="1400" dirty="0"/>
              <a:t>: Elaboración </a:t>
            </a:r>
            <a:r>
              <a:rPr lang="es-MX" sz="1400" dirty="0" smtClean="0"/>
              <a:t>propia</a:t>
            </a:r>
            <a:endParaRPr lang="es-MX" sz="1400" dirty="0"/>
          </a:p>
        </p:txBody>
      </p:sp>
      <p:sp>
        <p:nvSpPr>
          <p:cNvPr id="3" name="Rectángulo redondeado 2"/>
          <p:cNvSpPr/>
          <p:nvPr/>
        </p:nvSpPr>
        <p:spPr>
          <a:xfrm>
            <a:off x="4194934" y="1468261"/>
            <a:ext cx="4697546" cy="1545080"/>
          </a:xfrm>
          <a:prstGeom prst="roundRect">
            <a:avLst/>
          </a:prstGeom>
          <a:solidFill>
            <a:srgbClr val="FFFFFF"/>
          </a:solidFill>
          <a:ln w="3175" algn="ctr">
            <a:solidFill>
              <a:srgbClr val="0860A8"/>
            </a:solidFill>
            <a:miter lim="800000"/>
            <a:headEnd/>
            <a:tailEnd/>
          </a:ln>
        </p:spPr>
        <p:txBody>
          <a:bodyPr lIns="18288" tIns="18288" rIns="18288" bIns="18288" anchor="ctr"/>
          <a:lstStyle/>
          <a:p>
            <a:pPr marL="342900" indent="-342900" algn="ctr" eaLnBrk="0" fontAlgn="ctr" hangingPunct="0">
              <a:spcBef>
                <a:spcPct val="50000"/>
              </a:spcBef>
            </a:pPr>
            <a:endParaRPr lang="es-MX" sz="1000">
              <a:solidFill>
                <a:srgbClr val="0860A8"/>
              </a:solidFill>
              <a:latin typeface="Verdana" pitchFamily="34" charset="0"/>
              <a:ea typeface="ＭＳ Ｐゴシック" pitchFamily="34" charset="-128"/>
              <a:cs typeface="Arial" pitchFamily="34" charset="0"/>
            </a:endParaRPr>
          </a:p>
        </p:txBody>
      </p:sp>
      <p:sp>
        <p:nvSpPr>
          <p:cNvPr id="98" name="AutoShape 6"/>
          <p:cNvSpPr>
            <a:spLocks noChangeArrowheads="1"/>
          </p:cNvSpPr>
          <p:nvPr/>
        </p:nvSpPr>
        <p:spPr bwMode="auto">
          <a:xfrm>
            <a:off x="5921111" y="1836517"/>
            <a:ext cx="1087438" cy="381381"/>
          </a:xfrm>
          <a:prstGeom prst="flowChartAlternateProcess">
            <a:avLst/>
          </a:prstGeom>
          <a:solidFill>
            <a:srgbClr val="BCEDFC"/>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a:solidFill>
                  <a:srgbClr val="0860A8"/>
                </a:solidFill>
                <a:latin typeface="Verdana" pitchFamily="34" charset="0"/>
                <a:ea typeface="ＭＳ Ｐゴシック" pitchFamily="34" charset="-128"/>
                <a:cs typeface="Arial" pitchFamily="34" charset="0"/>
              </a:rPr>
              <a:t>Registro de</a:t>
            </a:r>
          </a:p>
          <a:p>
            <a:pPr marL="342900" indent="-342900" algn="ctr" eaLnBrk="0" hangingPunct="0"/>
            <a:r>
              <a:rPr lang="es-MX" sz="1000" dirty="0">
                <a:solidFill>
                  <a:srgbClr val="0860A8"/>
                </a:solidFill>
                <a:latin typeface="Verdana" pitchFamily="34" charset="0"/>
                <a:ea typeface="ＭＳ Ｐゴシック" pitchFamily="34" charset="-128"/>
                <a:cs typeface="Arial" pitchFamily="34" charset="0"/>
              </a:rPr>
              <a:t>Auditoria</a:t>
            </a:r>
          </a:p>
        </p:txBody>
      </p:sp>
      <p:sp>
        <p:nvSpPr>
          <p:cNvPr id="100" name="AutoShape 8"/>
          <p:cNvSpPr>
            <a:spLocks noChangeArrowheads="1"/>
          </p:cNvSpPr>
          <p:nvPr/>
        </p:nvSpPr>
        <p:spPr bwMode="auto">
          <a:xfrm>
            <a:off x="4473634" y="1836517"/>
            <a:ext cx="1087437" cy="381381"/>
          </a:xfrm>
          <a:prstGeom prst="flowChartAlternateProcess">
            <a:avLst/>
          </a:prstGeom>
          <a:solidFill>
            <a:srgbClr val="BCEDFC"/>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a:solidFill>
                  <a:srgbClr val="0860A8"/>
                </a:solidFill>
                <a:latin typeface="Verdana" pitchFamily="34" charset="0"/>
                <a:ea typeface="ＭＳ Ｐゴシック" pitchFamily="34" charset="-128"/>
                <a:cs typeface="Arial" pitchFamily="34" charset="0"/>
              </a:rPr>
              <a:t>Registro de </a:t>
            </a:r>
            <a:endParaRPr lang="es-MX" sz="1000" dirty="0" smtClean="0">
              <a:solidFill>
                <a:srgbClr val="0860A8"/>
              </a:solidFill>
              <a:latin typeface="Verdana" pitchFamily="34" charset="0"/>
              <a:ea typeface="ＭＳ Ｐゴシック" pitchFamily="34" charset="-128"/>
              <a:cs typeface="Arial" pitchFamily="34" charset="0"/>
            </a:endParaRPr>
          </a:p>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documentos</a:t>
            </a:r>
            <a:endParaRPr lang="es-MX" sz="1000" dirty="0">
              <a:solidFill>
                <a:srgbClr val="0860A8"/>
              </a:solidFill>
              <a:latin typeface="Verdana" pitchFamily="34" charset="0"/>
              <a:ea typeface="ＭＳ Ｐゴシック" pitchFamily="34" charset="-128"/>
              <a:cs typeface="Arial" pitchFamily="34" charset="0"/>
            </a:endParaRPr>
          </a:p>
        </p:txBody>
      </p:sp>
      <p:sp>
        <p:nvSpPr>
          <p:cNvPr id="108" name="AutoShape 23"/>
          <p:cNvSpPr>
            <a:spLocks noChangeArrowheads="1"/>
          </p:cNvSpPr>
          <p:nvPr/>
        </p:nvSpPr>
        <p:spPr bwMode="auto">
          <a:xfrm>
            <a:off x="7521418" y="2353782"/>
            <a:ext cx="1214480" cy="211122"/>
          </a:xfrm>
          <a:prstGeom prst="flowChartAlternateProcess">
            <a:avLst/>
          </a:prstGeom>
          <a:solidFill>
            <a:srgbClr val="FF99CC"/>
          </a:solidFill>
          <a:ln w="3175" algn="ctr">
            <a:solidFill>
              <a:srgbClr val="0860A8"/>
            </a:solidFill>
            <a:prstDash val="dash"/>
            <a:miter lim="800000"/>
            <a:headEnd/>
            <a:tailEnd/>
          </a:ln>
        </p:spPr>
        <p:txBody>
          <a:bodyPr wrap="square" lIns="18288" tIns="18288" rIns="18288" bIns="18288" anchor="ctr">
            <a:spAutoFit/>
          </a:bodyPr>
          <a:lstStyle/>
          <a:p>
            <a:pPr marL="342900" indent="-342900" algn="ctr" eaLnBrk="0" hangingPunct="0"/>
            <a:r>
              <a:rPr lang="es-MX" sz="1000" dirty="0" smtClean="0">
                <a:solidFill>
                  <a:srgbClr val="0860A8"/>
                </a:solidFill>
                <a:latin typeface="Verdana" pitchFamily="34" charset="0"/>
                <a:ea typeface="ＭＳ Ｐゴシック" pitchFamily="34" charset="-128"/>
                <a:cs typeface="Arial" pitchFamily="34" charset="0"/>
              </a:rPr>
              <a:t>HL7 CD R2</a:t>
            </a:r>
            <a:endParaRPr lang="es-MX" sz="1000" dirty="0">
              <a:solidFill>
                <a:srgbClr val="0860A8"/>
              </a:solidFill>
              <a:latin typeface="Verdana" pitchFamily="34" charset="0"/>
              <a:ea typeface="ＭＳ Ｐゴシック" pitchFamily="34" charset="-128"/>
              <a:cs typeface="Arial" pitchFamily="34" charset="0"/>
            </a:endParaRPr>
          </a:p>
        </p:txBody>
      </p:sp>
      <p:grpSp>
        <p:nvGrpSpPr>
          <p:cNvPr id="145" name="Group 68"/>
          <p:cNvGrpSpPr>
            <a:grpSpLocks/>
          </p:cNvGrpSpPr>
          <p:nvPr/>
        </p:nvGrpSpPr>
        <p:grpSpPr bwMode="auto">
          <a:xfrm>
            <a:off x="7521418" y="1812101"/>
            <a:ext cx="1244593" cy="577851"/>
            <a:chOff x="4863" y="972"/>
            <a:chExt cx="784" cy="364"/>
          </a:xfrm>
        </p:grpSpPr>
        <p:sp>
          <p:nvSpPr>
            <p:cNvPr id="146" name="AutoShape 69"/>
            <p:cNvSpPr>
              <a:spLocks noChangeArrowheads="1"/>
            </p:cNvSpPr>
            <p:nvPr/>
          </p:nvSpPr>
          <p:spPr bwMode="auto">
            <a:xfrm>
              <a:off x="4863" y="972"/>
              <a:ext cx="678" cy="276"/>
            </a:xfrm>
            <a:prstGeom prst="roundRect">
              <a:avLst>
                <a:gd name="adj" fmla="val 16667"/>
              </a:avLst>
            </a:prstGeom>
            <a:solidFill>
              <a:srgbClr val="BCEDFC"/>
            </a:solidFill>
            <a:ln w="9525">
              <a:solidFill>
                <a:srgbClr val="0860A8"/>
              </a:solidFill>
              <a:round/>
              <a:headEnd/>
              <a:tailEnd/>
            </a:ln>
          </p:spPr>
          <p:txBody>
            <a:bodyPr anchor="ctr"/>
            <a:lstStyle/>
            <a:p>
              <a:pPr algn="ctr"/>
              <a:r>
                <a:rPr lang="es-MX" sz="1000" dirty="0" smtClean="0">
                  <a:solidFill>
                    <a:srgbClr val="0860A8"/>
                  </a:solidFill>
                  <a:latin typeface="Verdana" pitchFamily="34" charset="0"/>
                  <a:ea typeface="ＭＳ Ｐゴシック" pitchFamily="34" charset="-128"/>
                  <a:cs typeface="Arial" pitchFamily="34" charset="0"/>
                </a:rPr>
                <a:t>Repositorio</a:t>
              </a:r>
            </a:p>
            <a:p>
              <a:pPr algn="ctr"/>
              <a:r>
                <a:rPr lang="es-MX" sz="1000" dirty="0" smtClean="0">
                  <a:solidFill>
                    <a:srgbClr val="0860A8"/>
                  </a:solidFill>
                  <a:latin typeface="Verdana" pitchFamily="34" charset="0"/>
                  <a:ea typeface="ＭＳ Ｐゴシック" pitchFamily="34" charset="-128"/>
                  <a:cs typeface="Arial" pitchFamily="34" charset="0"/>
                </a:rPr>
                <a:t>HCUE - CDA</a:t>
              </a:r>
              <a:endParaRPr lang="es-MX" sz="1000" dirty="0">
                <a:solidFill>
                  <a:srgbClr val="0860A8"/>
                </a:solidFill>
                <a:latin typeface="Verdana" pitchFamily="34" charset="0"/>
                <a:ea typeface="ＭＳ Ｐゴシック" pitchFamily="34" charset="-128"/>
                <a:cs typeface="Arial" pitchFamily="34" charset="0"/>
              </a:endParaRPr>
            </a:p>
          </p:txBody>
        </p:sp>
        <p:sp>
          <p:nvSpPr>
            <p:cNvPr id="147" name="AutoShape 70"/>
            <p:cNvSpPr>
              <a:spLocks noChangeArrowheads="1"/>
            </p:cNvSpPr>
            <p:nvPr/>
          </p:nvSpPr>
          <p:spPr bwMode="auto">
            <a:xfrm>
              <a:off x="5474" y="1011"/>
              <a:ext cx="173" cy="325"/>
            </a:xfrm>
            <a:prstGeom prst="can">
              <a:avLst>
                <a:gd name="adj" fmla="val 27023"/>
              </a:avLst>
            </a:prstGeom>
            <a:solidFill>
              <a:srgbClr val="BCEDFC"/>
            </a:solidFill>
            <a:ln w="9525">
              <a:solidFill>
                <a:srgbClr val="0860A8"/>
              </a:solidFill>
              <a:round/>
              <a:headEnd/>
              <a:tailEnd/>
            </a:ln>
            <a:effectLst/>
          </p:spPr>
          <p:txBody>
            <a:bodyPr lIns="18288" tIns="18288" rIns="18288" bIns="18288" anchor="ctr">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grpSp>
      <p:cxnSp>
        <p:nvCxnSpPr>
          <p:cNvPr id="56" name="AutoShape 4"/>
          <p:cNvCxnSpPr>
            <a:cxnSpLocks noChangeShapeType="1"/>
            <a:stCxn id="164" idx="0"/>
            <a:endCxn id="98" idx="2"/>
          </p:cNvCxnSpPr>
          <p:nvPr/>
        </p:nvCxnSpPr>
        <p:spPr bwMode="auto">
          <a:xfrm flipV="1">
            <a:off x="4807892" y="2217898"/>
            <a:ext cx="1656938" cy="419014"/>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04" name="AutoShape 16"/>
          <p:cNvCxnSpPr>
            <a:cxnSpLocks noChangeShapeType="1"/>
            <a:stCxn id="164" idx="0"/>
            <a:endCxn id="146" idx="2"/>
          </p:cNvCxnSpPr>
          <p:nvPr/>
        </p:nvCxnSpPr>
        <p:spPr bwMode="auto">
          <a:xfrm flipV="1">
            <a:off x="4807892" y="2250252"/>
            <a:ext cx="3251686" cy="386660"/>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05" name="AutoShape 17"/>
          <p:cNvCxnSpPr>
            <a:cxnSpLocks noChangeShapeType="1"/>
            <a:stCxn id="100" idx="2"/>
            <a:endCxn id="164" idx="0"/>
          </p:cNvCxnSpPr>
          <p:nvPr/>
        </p:nvCxnSpPr>
        <p:spPr bwMode="auto">
          <a:xfrm flipH="1">
            <a:off x="4807892" y="2217898"/>
            <a:ext cx="209461" cy="419014"/>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sp>
        <p:nvSpPr>
          <p:cNvPr id="167" name="Text Box 22"/>
          <p:cNvSpPr txBox="1">
            <a:spLocks noChangeArrowheads="1"/>
          </p:cNvSpPr>
          <p:nvPr/>
        </p:nvSpPr>
        <p:spPr bwMode="auto">
          <a:xfrm>
            <a:off x="5436096" y="2662115"/>
            <a:ext cx="1442609" cy="190821"/>
          </a:xfrm>
          <a:prstGeom prst="rect">
            <a:avLst/>
          </a:prstGeom>
          <a:solidFill>
            <a:srgbClr val="FFFFFF"/>
          </a:solidFill>
          <a:ln w="3175" algn="ctr">
            <a:solidFill>
              <a:srgbClr val="BCEDFC"/>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0860A8"/>
                </a:solidFill>
                <a:latin typeface="Verdana" pitchFamily="34" charset="0"/>
                <a:ea typeface="ＭＳ Ｐゴシック" pitchFamily="34" charset="-128"/>
                <a:cs typeface="Arial" pitchFamily="34" charset="0"/>
              </a:rPr>
              <a:t>Servicios Interfaces</a:t>
            </a:r>
            <a:endParaRPr lang="es-MX" sz="1000" dirty="0">
              <a:solidFill>
                <a:srgbClr val="0860A8"/>
              </a:solidFill>
              <a:latin typeface="Verdana" pitchFamily="34" charset="0"/>
              <a:ea typeface="ＭＳ Ｐゴシック" pitchFamily="34" charset="-128"/>
              <a:cs typeface="Arial" pitchFamily="34" charset="0"/>
            </a:endParaRPr>
          </a:p>
        </p:txBody>
      </p:sp>
      <p:sp>
        <p:nvSpPr>
          <p:cNvPr id="83" name="Text Box 5"/>
          <p:cNvSpPr txBox="1">
            <a:spLocks noChangeArrowheads="1"/>
          </p:cNvSpPr>
          <p:nvPr/>
        </p:nvSpPr>
        <p:spPr bwMode="auto">
          <a:xfrm>
            <a:off x="4499992" y="1484784"/>
            <a:ext cx="3076227"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r>
              <a:rPr lang="es-ES_tradnl" sz="1000" b="1" dirty="0"/>
              <a:t>Componente de Interoperabilidad de nivel central</a:t>
            </a:r>
            <a:r>
              <a:rPr lang="es-ES_tradnl" sz="1000" dirty="0"/>
              <a:t> </a:t>
            </a:r>
            <a:endParaRPr lang="es-MX" sz="1000" dirty="0">
              <a:solidFill>
                <a:srgbClr val="0860A8"/>
              </a:solidFill>
              <a:latin typeface="Verdana" pitchFamily="34" charset="0"/>
              <a:ea typeface="ＭＳ Ｐゴシック" pitchFamily="34" charset="-128"/>
              <a:cs typeface="Arial" pitchFamily="34" charset="0"/>
            </a:endParaRPr>
          </a:p>
        </p:txBody>
      </p:sp>
      <p:sp>
        <p:nvSpPr>
          <p:cNvPr id="85" name="Text Box 5"/>
          <p:cNvSpPr txBox="1">
            <a:spLocks noChangeArrowheads="1"/>
          </p:cNvSpPr>
          <p:nvPr/>
        </p:nvSpPr>
        <p:spPr bwMode="auto">
          <a:xfrm>
            <a:off x="7532688" y="4298554"/>
            <a:ext cx="143986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r>
              <a:rPr lang="es-ES_tradnl" sz="1000" b="1" dirty="0"/>
              <a:t>Componente </a:t>
            </a:r>
            <a:r>
              <a:rPr lang="es-ES_tradnl" sz="1000" b="1" dirty="0" smtClean="0"/>
              <a:t>de </a:t>
            </a:r>
          </a:p>
          <a:p>
            <a:r>
              <a:rPr lang="es-ES_tradnl" sz="1000" b="1" dirty="0" smtClean="0"/>
              <a:t>Interoperabilidad </a:t>
            </a:r>
          </a:p>
          <a:p>
            <a:r>
              <a:rPr lang="es-ES_tradnl" sz="1000" b="1" dirty="0"/>
              <a:t>d</a:t>
            </a:r>
            <a:r>
              <a:rPr lang="es-ES_tradnl" sz="1000" b="1" dirty="0" smtClean="0"/>
              <a:t>e nivel central</a:t>
            </a:r>
            <a:r>
              <a:rPr lang="es-ES_tradnl" sz="1000" dirty="0" smtClean="0"/>
              <a:t> </a:t>
            </a:r>
            <a:endParaRPr lang="es-MX" sz="1000" dirty="0">
              <a:solidFill>
                <a:srgbClr val="0860A8"/>
              </a:solidFill>
              <a:latin typeface="Verdana" pitchFamily="34" charset="0"/>
              <a:ea typeface="ＭＳ Ｐゴシック" pitchFamily="34" charset="-128"/>
              <a:cs typeface="Arial" pitchFamily="34" charset="0"/>
            </a:endParaRPr>
          </a:p>
        </p:txBody>
      </p:sp>
      <p:sp>
        <p:nvSpPr>
          <p:cNvPr id="164" name="AutoShape 12"/>
          <p:cNvSpPr>
            <a:spLocks noChangeArrowheads="1"/>
          </p:cNvSpPr>
          <p:nvPr/>
        </p:nvSpPr>
        <p:spPr bwMode="auto">
          <a:xfrm>
            <a:off x="4323704" y="2636912"/>
            <a:ext cx="968376" cy="211138"/>
          </a:xfrm>
          <a:prstGeom prst="flowChartAlternateProcess">
            <a:avLst/>
          </a:prstGeom>
          <a:solidFill>
            <a:srgbClr val="BCEDFC"/>
          </a:solidFill>
          <a:ln w="3175" algn="ctr">
            <a:solidFill>
              <a:srgbClr val="0860A8"/>
            </a:solidFill>
            <a:miter lim="800000"/>
            <a:headEnd/>
            <a:tailEnd/>
          </a:ln>
        </p:spPr>
        <p:txBody>
          <a:bodyPr lIns="18288" tIns="18288" rIns="18288" bIns="18288" anchor="ctr">
            <a:spAutoFit/>
          </a:bodyPr>
          <a:lstStyle/>
          <a:p>
            <a:pPr marL="342900" indent="-342900" algn="ctr" eaLnBrk="0" hangingPunct="0"/>
            <a:r>
              <a:rPr lang="es-MX" sz="1000" dirty="0" err="1">
                <a:solidFill>
                  <a:srgbClr val="0860A8"/>
                </a:solidFill>
                <a:latin typeface="Verdana" pitchFamily="34" charset="0"/>
                <a:ea typeface="ＭＳ Ｐゴシック" pitchFamily="34" charset="-128"/>
                <a:cs typeface="Arial" pitchFamily="34" charset="0"/>
              </a:rPr>
              <a:t>Service</a:t>
            </a:r>
            <a:r>
              <a:rPr lang="es-MX" sz="1000" dirty="0">
                <a:solidFill>
                  <a:srgbClr val="0860A8"/>
                </a:solidFill>
                <a:latin typeface="Verdana" pitchFamily="34" charset="0"/>
                <a:ea typeface="ＭＳ Ｐゴシック" pitchFamily="34" charset="-128"/>
                <a:cs typeface="Arial" pitchFamily="34" charset="0"/>
              </a:rPr>
              <a:t> Bus</a:t>
            </a:r>
          </a:p>
        </p:txBody>
      </p:sp>
      <p:cxnSp>
        <p:nvCxnSpPr>
          <p:cNvPr id="55" name="AutoShape 3"/>
          <p:cNvCxnSpPr>
            <a:cxnSpLocks noChangeShapeType="1"/>
            <a:stCxn id="164" idx="3"/>
            <a:endCxn id="101" idx="1"/>
          </p:cNvCxnSpPr>
          <p:nvPr/>
        </p:nvCxnSpPr>
        <p:spPr bwMode="auto">
          <a:xfrm>
            <a:off x="5292080" y="2742481"/>
            <a:ext cx="641995" cy="441424"/>
          </a:xfrm>
          <a:prstGeom prst="straightConnector1">
            <a:avLst/>
          </a:prstGeom>
          <a:noFill/>
          <a:ln w="9525">
            <a:solidFill>
              <a:srgbClr val="0860A8"/>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62" name="AutoShape 64"/>
          <p:cNvCxnSpPr>
            <a:cxnSpLocks noChangeShapeType="1"/>
            <a:stCxn id="158" idx="0"/>
            <a:endCxn id="164" idx="2"/>
          </p:cNvCxnSpPr>
          <p:nvPr/>
        </p:nvCxnSpPr>
        <p:spPr bwMode="auto">
          <a:xfrm rot="16200000" flipV="1">
            <a:off x="5915667" y="1740276"/>
            <a:ext cx="666313" cy="2881862"/>
          </a:xfrm>
          <a:prstGeom prst="bentConnector3">
            <a:avLst>
              <a:gd name="adj1" fmla="val 19664"/>
            </a:avLst>
          </a:prstGeom>
          <a:noFill/>
          <a:ln w="9525">
            <a:solidFill>
              <a:srgbClr val="0860A8"/>
            </a:solidFill>
            <a:miter lim="800000"/>
            <a:headEnd type="stealth" w="med" len="med"/>
            <a:tailEnd type="stealth" w="med" len="med"/>
          </a:ln>
          <a:extLst>
            <a:ext uri="{909E8E84-426E-40DD-AFC4-6F175D3DCCD1}">
              <a14:hiddenFill xmlns:a14="http://schemas.microsoft.com/office/drawing/2010/main">
                <a:noFill/>
              </a14:hiddenFill>
            </a:ext>
          </a:extLst>
        </p:spPr>
      </p:cxnSp>
      <p:sp>
        <p:nvSpPr>
          <p:cNvPr id="165" name="AutoShape 13"/>
          <p:cNvSpPr>
            <a:spLocks noChangeArrowheads="1"/>
          </p:cNvSpPr>
          <p:nvPr/>
        </p:nvSpPr>
        <p:spPr bwMode="auto">
          <a:xfrm>
            <a:off x="5391152" y="3263152"/>
            <a:ext cx="293688" cy="515938"/>
          </a:xfrm>
          <a:prstGeom prst="can">
            <a:avLst>
              <a:gd name="adj" fmla="val 25000"/>
            </a:avLst>
          </a:prstGeom>
          <a:solidFill>
            <a:srgbClr val="FFCC99"/>
          </a:solidFill>
          <a:ln w="3175">
            <a:solidFill>
              <a:srgbClr val="0860A8"/>
            </a:solidFill>
            <a:round/>
            <a:headEnd/>
            <a:tailEnd/>
          </a:ln>
          <a:effectLst/>
        </p:spPr>
        <p:txBody>
          <a:bodyPr lIns="18288" tIns="18288" rIns="18288" bIns="18288" anchor="ctr">
            <a:spAutoFit/>
          </a:bodyPr>
          <a:lstStyle/>
          <a:p>
            <a:pPr algn="ctr" eaLnBrk="0" hangingPunct="0">
              <a:defRPr/>
            </a:pPr>
            <a:endParaRPr lang="es-MX" sz="2400" b="1" dirty="0">
              <a:solidFill>
                <a:srgbClr val="0860A8"/>
              </a:solidFill>
              <a:effectLst>
                <a:outerShdw blurRad="38100" dist="38100" dir="2700000" algn="tl">
                  <a:srgbClr val="000000">
                    <a:alpha val="43137"/>
                  </a:srgbClr>
                </a:outerShdw>
              </a:effectLst>
              <a:latin typeface="Verdana" pitchFamily="34" charset="0"/>
              <a:ea typeface="ＭＳ Ｐゴシック" pitchFamily="34" charset="-128"/>
              <a:cs typeface="Arial" pitchFamily="34" charset="0"/>
            </a:endParaRPr>
          </a:p>
        </p:txBody>
      </p:sp>
      <p:cxnSp>
        <p:nvCxnSpPr>
          <p:cNvPr id="131" name="AutoShape 49"/>
          <p:cNvCxnSpPr>
            <a:cxnSpLocks noChangeShapeType="1"/>
            <a:stCxn id="164" idx="1"/>
            <a:endCxn id="127" idx="0"/>
          </p:cNvCxnSpPr>
          <p:nvPr/>
        </p:nvCxnSpPr>
        <p:spPr bwMode="auto">
          <a:xfrm rot="10800000" flipH="1" flipV="1">
            <a:off x="4323703" y="2742480"/>
            <a:ext cx="400957" cy="2563781"/>
          </a:xfrm>
          <a:prstGeom prst="curvedConnector3">
            <a:avLst>
              <a:gd name="adj1" fmla="val -157838"/>
            </a:avLst>
          </a:prstGeom>
          <a:noFill/>
          <a:ln w="9525">
            <a:solidFill>
              <a:srgbClr val="FF6600"/>
            </a:solidFill>
            <a:round/>
            <a:headEnd type="stealth" w="med" len="med"/>
            <a:tailEnd type="stealth" w="med" len="med"/>
          </a:ln>
          <a:extLst>
            <a:ext uri="{909E8E84-426E-40DD-AFC4-6F175D3DCCD1}">
              <a14:hiddenFill xmlns:a14="http://schemas.microsoft.com/office/drawing/2010/main">
                <a:noFill/>
              </a14:hiddenFill>
            </a:ext>
          </a:extLst>
        </p:spPr>
      </p:cxnSp>
      <p:sp>
        <p:nvSpPr>
          <p:cNvPr id="168" name="Text Box 22"/>
          <p:cNvSpPr txBox="1">
            <a:spLocks noChangeArrowheads="1"/>
          </p:cNvSpPr>
          <p:nvPr/>
        </p:nvSpPr>
        <p:spPr bwMode="auto">
          <a:xfrm>
            <a:off x="4283968" y="3074418"/>
            <a:ext cx="518343" cy="498598"/>
          </a:xfrm>
          <a:prstGeom prst="rect">
            <a:avLst/>
          </a:prstGeom>
          <a:solidFill>
            <a:srgbClr val="FFFFFF"/>
          </a:solidFill>
          <a:ln w="3175" algn="ctr">
            <a:solidFill>
              <a:srgbClr val="BCEDFC"/>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0860A8"/>
                </a:solidFill>
                <a:latin typeface="Verdana" pitchFamily="34" charset="0"/>
                <a:ea typeface="ＭＳ Ｐゴシック" pitchFamily="34" charset="-128"/>
                <a:cs typeface="Arial" pitchFamily="34" charset="0"/>
              </a:rPr>
              <a:t>Lógica</a:t>
            </a:r>
          </a:p>
          <a:p>
            <a:r>
              <a:rPr lang="es-MX" sz="1000" dirty="0" smtClean="0">
                <a:solidFill>
                  <a:srgbClr val="0860A8"/>
                </a:solidFill>
                <a:latin typeface="Verdana" pitchFamily="34" charset="0"/>
                <a:ea typeface="ＭＳ Ｐゴシック" pitchFamily="34" charset="-128"/>
                <a:cs typeface="Arial" pitchFamily="34" charset="0"/>
              </a:rPr>
              <a:t>IHE </a:t>
            </a:r>
          </a:p>
          <a:p>
            <a:r>
              <a:rPr lang="es-MX" sz="1000" dirty="0" err="1" smtClean="0">
                <a:solidFill>
                  <a:srgbClr val="0860A8"/>
                </a:solidFill>
                <a:latin typeface="Verdana" pitchFamily="34" charset="0"/>
                <a:ea typeface="ＭＳ Ｐゴシック" pitchFamily="34" charset="-128"/>
                <a:cs typeface="Arial" pitchFamily="34" charset="0"/>
              </a:rPr>
              <a:t>XDS.b</a:t>
            </a:r>
            <a:endParaRPr lang="es-MX" sz="1000" dirty="0">
              <a:solidFill>
                <a:srgbClr val="0860A8"/>
              </a:solidFill>
              <a:latin typeface="Verdana" pitchFamily="34" charset="0"/>
              <a:ea typeface="ＭＳ Ｐゴシック" pitchFamily="34" charset="-128"/>
              <a:cs typeface="Arial" pitchFamily="34" charset="0"/>
            </a:endParaRPr>
          </a:p>
        </p:txBody>
      </p:sp>
      <p:cxnSp>
        <p:nvCxnSpPr>
          <p:cNvPr id="122" name="AutoShape 38"/>
          <p:cNvCxnSpPr>
            <a:cxnSpLocks noChangeShapeType="1"/>
            <a:endCxn id="127" idx="0"/>
          </p:cNvCxnSpPr>
          <p:nvPr/>
        </p:nvCxnSpPr>
        <p:spPr bwMode="auto">
          <a:xfrm rot="16200000" flipH="1">
            <a:off x="2351087" y="2932950"/>
            <a:ext cx="2220913" cy="2525712"/>
          </a:xfrm>
          <a:prstGeom prst="curvedConnector2">
            <a:avLst/>
          </a:prstGeom>
          <a:noFill/>
          <a:ln w="9525">
            <a:solidFill>
              <a:srgbClr val="FF6600"/>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130" name="AutoShape 47"/>
          <p:cNvCxnSpPr>
            <a:cxnSpLocks noChangeShapeType="1"/>
            <a:stCxn id="117" idx="2"/>
            <a:endCxn id="127" idx="1"/>
          </p:cNvCxnSpPr>
          <p:nvPr/>
        </p:nvCxnSpPr>
        <p:spPr bwMode="auto">
          <a:xfrm rot="16200000" flipH="1">
            <a:off x="3463132" y="3813582"/>
            <a:ext cx="115092" cy="4017169"/>
          </a:xfrm>
          <a:prstGeom prst="curvedConnector3">
            <a:avLst>
              <a:gd name="adj1" fmla="val 299687"/>
            </a:avLst>
          </a:prstGeom>
          <a:noFill/>
          <a:ln w="9525">
            <a:solidFill>
              <a:srgbClr val="FF6600"/>
            </a:solidFill>
            <a:round/>
            <a:headEnd type="stealth" w="med" len="med"/>
            <a:tailEnd type="stealth" w="med" len="med"/>
          </a:ln>
          <a:extLst>
            <a:ext uri="{909E8E84-426E-40DD-AFC4-6F175D3DCCD1}">
              <a14:hiddenFill xmlns:a14="http://schemas.microsoft.com/office/drawing/2010/main">
                <a:noFill/>
              </a14:hiddenFill>
            </a:ext>
          </a:extLst>
        </p:spPr>
      </p:cxnSp>
      <p:sp>
        <p:nvSpPr>
          <p:cNvPr id="153" name="Text Box 46"/>
          <p:cNvSpPr txBox="1">
            <a:spLocks noChangeArrowheads="1"/>
          </p:cNvSpPr>
          <p:nvPr/>
        </p:nvSpPr>
        <p:spPr bwMode="auto">
          <a:xfrm>
            <a:off x="2899967" y="5930147"/>
            <a:ext cx="1507330" cy="344710"/>
          </a:xfrm>
          <a:prstGeom prst="rect">
            <a:avLst/>
          </a:prstGeom>
          <a:solidFill>
            <a:srgbClr val="FFFFFF"/>
          </a:solidFill>
          <a:ln w="3175" algn="ctr">
            <a:solidFill>
              <a:srgbClr val="FFCC00"/>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FF5C47"/>
                </a:solidFill>
                <a:latin typeface="Verdana" pitchFamily="34" charset="0"/>
                <a:ea typeface="ＭＳ Ｐゴシック" pitchFamily="34" charset="-128"/>
                <a:cs typeface="Arial" pitchFamily="34" charset="0"/>
              </a:rPr>
              <a:t>Protocolo estándar</a:t>
            </a:r>
          </a:p>
          <a:p>
            <a:r>
              <a:rPr lang="es-MX" sz="1000" dirty="0" smtClean="0">
                <a:solidFill>
                  <a:srgbClr val="FF5C47"/>
                </a:solidFill>
                <a:latin typeface="Verdana" pitchFamily="34" charset="0"/>
                <a:ea typeface="ＭＳ Ｐゴシック" pitchFamily="34" charset="-128"/>
                <a:cs typeface="Arial" pitchFamily="34" charset="0"/>
              </a:rPr>
              <a:t>Transporte HCUE-XML</a:t>
            </a:r>
            <a:endParaRPr lang="es-MX" sz="1000" dirty="0">
              <a:solidFill>
                <a:srgbClr val="FF5C47"/>
              </a:solidFill>
              <a:latin typeface="Verdana" pitchFamily="34" charset="0"/>
              <a:ea typeface="ＭＳ Ｐゴシック" pitchFamily="34" charset="-128"/>
              <a:cs typeface="Arial" pitchFamily="34" charset="0"/>
            </a:endParaRPr>
          </a:p>
        </p:txBody>
      </p:sp>
      <p:sp>
        <p:nvSpPr>
          <p:cNvPr id="129" name="Text Box 46"/>
          <p:cNvSpPr txBox="1">
            <a:spLocks noChangeArrowheads="1"/>
          </p:cNvSpPr>
          <p:nvPr/>
        </p:nvSpPr>
        <p:spPr bwMode="auto">
          <a:xfrm>
            <a:off x="1747045" y="3789040"/>
            <a:ext cx="1507330" cy="344710"/>
          </a:xfrm>
          <a:prstGeom prst="rect">
            <a:avLst/>
          </a:prstGeom>
          <a:solidFill>
            <a:srgbClr val="FFFFFF"/>
          </a:solidFill>
          <a:ln w="3175" algn="ctr">
            <a:solidFill>
              <a:srgbClr val="FFCC00"/>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FF5C47"/>
                </a:solidFill>
                <a:latin typeface="Verdana" pitchFamily="34" charset="0"/>
                <a:ea typeface="ＭＳ Ｐゴシック" pitchFamily="34" charset="-128"/>
                <a:cs typeface="Arial" pitchFamily="34" charset="0"/>
              </a:rPr>
              <a:t>Protocolo estándar</a:t>
            </a:r>
          </a:p>
          <a:p>
            <a:r>
              <a:rPr lang="es-MX" sz="1000" dirty="0" smtClean="0">
                <a:solidFill>
                  <a:srgbClr val="FF5C47"/>
                </a:solidFill>
                <a:latin typeface="Verdana" pitchFamily="34" charset="0"/>
                <a:ea typeface="ＭＳ Ｐゴシック" pitchFamily="34" charset="-128"/>
                <a:cs typeface="Arial" pitchFamily="34" charset="0"/>
              </a:rPr>
              <a:t>Transporte HCUE-XML</a:t>
            </a:r>
            <a:endParaRPr lang="es-MX" sz="1000" dirty="0">
              <a:solidFill>
                <a:srgbClr val="FF5C47"/>
              </a:solidFill>
              <a:latin typeface="Verdana" pitchFamily="34" charset="0"/>
              <a:ea typeface="ＭＳ Ｐゴシック" pitchFamily="34" charset="-128"/>
              <a:cs typeface="Arial" pitchFamily="34" charset="0"/>
            </a:endParaRPr>
          </a:p>
        </p:txBody>
      </p:sp>
      <p:sp>
        <p:nvSpPr>
          <p:cNvPr id="170" name="Text Box 22"/>
          <p:cNvSpPr txBox="1">
            <a:spLocks noChangeArrowheads="1"/>
          </p:cNvSpPr>
          <p:nvPr/>
        </p:nvSpPr>
        <p:spPr bwMode="auto">
          <a:xfrm>
            <a:off x="1403648" y="3212976"/>
            <a:ext cx="782416" cy="344710"/>
          </a:xfrm>
          <a:prstGeom prst="rect">
            <a:avLst/>
          </a:prstGeom>
          <a:solidFill>
            <a:srgbClr val="FFFFFF"/>
          </a:solidFill>
          <a:ln w="3175" algn="ctr">
            <a:solidFill>
              <a:srgbClr val="BCEDFC"/>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0860A8"/>
                </a:solidFill>
                <a:latin typeface="Verdana" pitchFamily="34" charset="0"/>
                <a:ea typeface="ＭＳ Ｐゴシック" pitchFamily="34" charset="-128"/>
                <a:cs typeface="Arial" pitchFamily="34" charset="0"/>
              </a:rPr>
              <a:t>Lógica IHE</a:t>
            </a:r>
          </a:p>
          <a:p>
            <a:r>
              <a:rPr lang="es-MX" sz="1000" dirty="0" smtClean="0">
                <a:solidFill>
                  <a:srgbClr val="0860A8"/>
                </a:solidFill>
                <a:latin typeface="Verdana" pitchFamily="34" charset="0"/>
                <a:ea typeface="ＭＳ Ｐゴシック" pitchFamily="34" charset="-128"/>
                <a:cs typeface="Arial" pitchFamily="34" charset="0"/>
              </a:rPr>
              <a:t> </a:t>
            </a:r>
            <a:r>
              <a:rPr lang="es-MX" sz="1000" dirty="0" err="1" smtClean="0">
                <a:solidFill>
                  <a:srgbClr val="0860A8"/>
                </a:solidFill>
                <a:latin typeface="Verdana" pitchFamily="34" charset="0"/>
                <a:ea typeface="ＭＳ Ｐゴシック" pitchFamily="34" charset="-128"/>
                <a:cs typeface="Arial" pitchFamily="34" charset="0"/>
              </a:rPr>
              <a:t>XDS.b</a:t>
            </a:r>
            <a:endParaRPr lang="es-MX" sz="1000" dirty="0">
              <a:solidFill>
                <a:srgbClr val="0860A8"/>
              </a:solidFill>
              <a:latin typeface="Verdana" pitchFamily="34" charset="0"/>
              <a:ea typeface="ＭＳ Ｐゴシック" pitchFamily="34" charset="-128"/>
              <a:cs typeface="Arial" pitchFamily="34" charset="0"/>
            </a:endParaRPr>
          </a:p>
        </p:txBody>
      </p:sp>
      <p:sp>
        <p:nvSpPr>
          <p:cNvPr id="171" name="Text Box 22"/>
          <p:cNvSpPr txBox="1">
            <a:spLocks noChangeArrowheads="1"/>
          </p:cNvSpPr>
          <p:nvPr/>
        </p:nvSpPr>
        <p:spPr bwMode="auto">
          <a:xfrm>
            <a:off x="1413320" y="6036618"/>
            <a:ext cx="782416" cy="344710"/>
          </a:xfrm>
          <a:prstGeom prst="rect">
            <a:avLst/>
          </a:prstGeom>
          <a:solidFill>
            <a:srgbClr val="FFFFFF"/>
          </a:solidFill>
          <a:ln w="3175" algn="ctr">
            <a:solidFill>
              <a:srgbClr val="BCEDFC"/>
            </a:solidFill>
            <a:miter lim="800000"/>
            <a:headEnd/>
            <a:tailEnd/>
          </a:ln>
        </p:spPr>
        <p:txBody>
          <a:bodyPr wrap="square" lIns="18288" tIns="18288" rIns="18288" bIns="18288">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MX" sz="1000" dirty="0" smtClean="0">
                <a:solidFill>
                  <a:srgbClr val="0860A8"/>
                </a:solidFill>
                <a:latin typeface="Verdana" pitchFamily="34" charset="0"/>
                <a:ea typeface="ＭＳ Ｐゴシック" pitchFamily="34" charset="-128"/>
                <a:cs typeface="Arial" pitchFamily="34" charset="0"/>
              </a:rPr>
              <a:t>Lógica IHE</a:t>
            </a:r>
          </a:p>
          <a:p>
            <a:r>
              <a:rPr lang="es-MX" sz="1000" dirty="0" smtClean="0">
                <a:solidFill>
                  <a:srgbClr val="0860A8"/>
                </a:solidFill>
                <a:latin typeface="Verdana" pitchFamily="34" charset="0"/>
                <a:ea typeface="ＭＳ Ｐゴシック" pitchFamily="34" charset="-128"/>
                <a:cs typeface="Arial" pitchFamily="34" charset="0"/>
              </a:rPr>
              <a:t> </a:t>
            </a:r>
            <a:r>
              <a:rPr lang="es-MX" sz="1000" dirty="0" err="1" smtClean="0">
                <a:solidFill>
                  <a:srgbClr val="0860A8"/>
                </a:solidFill>
                <a:latin typeface="Verdana" pitchFamily="34" charset="0"/>
                <a:ea typeface="ＭＳ Ｐゴシック" pitchFamily="34" charset="-128"/>
                <a:cs typeface="Arial" pitchFamily="34" charset="0"/>
              </a:rPr>
              <a:t>XDS.b</a:t>
            </a:r>
            <a:endParaRPr lang="es-MX" sz="1000" dirty="0">
              <a:solidFill>
                <a:srgbClr val="0860A8"/>
              </a:solidFill>
              <a:latin typeface="Verdana"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58373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8 Rectángulo"/>
          <p:cNvSpPr/>
          <p:nvPr/>
        </p:nvSpPr>
        <p:spPr>
          <a:xfrm>
            <a:off x="0" y="5647165"/>
            <a:ext cx="9144000" cy="121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57200" y="274638"/>
            <a:ext cx="8229600" cy="493113"/>
          </a:xfrm>
        </p:spPr>
        <p:txBody>
          <a:bodyPr vert="horz" lIns="91440" tIns="45720" rIns="91440" bIns="45720" rtlCol="0" anchor="b">
            <a:noAutofit/>
          </a:bodyPr>
          <a:lstStyle/>
          <a:p>
            <a:pPr algn="r" fontAlgn="base">
              <a:spcAft>
                <a:spcPct val="0"/>
              </a:spcAft>
            </a:pPr>
            <a:r>
              <a:rPr lang="es-MX" sz="2400" i="1" dirty="0">
                <a:effectLst>
                  <a:outerShdw blurRad="38100" dist="38100" dir="2700000" algn="tl">
                    <a:srgbClr val="000000">
                      <a:alpha val="43137"/>
                    </a:srgbClr>
                  </a:outerShdw>
                </a:effectLst>
                <a:latin typeface="Arial" pitchFamily="34" charset="0"/>
                <a:cs typeface="Arial" pitchFamily="34" charset="0"/>
              </a:rPr>
              <a:t>Modelo de Madurez </a:t>
            </a:r>
            <a:r>
              <a:rPr lang="es-MX" sz="2400" i="1" dirty="0" smtClean="0">
                <a:effectLst>
                  <a:outerShdw blurRad="38100" dist="38100" dir="2700000" algn="tl">
                    <a:srgbClr val="000000">
                      <a:alpha val="43137"/>
                    </a:srgbClr>
                  </a:outerShdw>
                </a:effectLst>
                <a:latin typeface="Arial" pitchFamily="34" charset="0"/>
                <a:cs typeface="Arial" pitchFamily="34" charset="0"/>
              </a:rPr>
              <a:t>eSalud - GEL</a:t>
            </a:r>
            <a:endParaRPr lang="es-MX" sz="2400" i="1" dirty="0">
              <a:effectLst>
                <a:outerShdw blurRad="38100" dist="38100" dir="2700000" algn="tl">
                  <a:srgbClr val="000000">
                    <a:alpha val="43137"/>
                  </a:srgbClr>
                </a:outerShdw>
              </a:effectLst>
              <a:latin typeface="Arial" pitchFamily="34" charset="0"/>
              <a:cs typeface="Arial" pitchFamily="34" charset="0"/>
            </a:endParaRPr>
          </a:p>
        </p:txBody>
      </p:sp>
      <p:pic>
        <p:nvPicPr>
          <p:cNvPr id="15" name="Imagen 14"/>
          <p:cNvPicPr>
            <a:picLocks noChangeAspect="1"/>
          </p:cNvPicPr>
          <p:nvPr/>
        </p:nvPicPr>
        <p:blipFill rotWithShape="1">
          <a:blip r:embed="rId2"/>
          <a:srcRect l="10437" t="10577" r="7833"/>
          <a:stretch/>
        </p:blipFill>
        <p:spPr>
          <a:xfrm>
            <a:off x="1000665" y="1772566"/>
            <a:ext cx="7392838" cy="5107007"/>
          </a:xfrm>
          <a:prstGeom prst="rect">
            <a:avLst/>
          </a:prstGeom>
        </p:spPr>
      </p:pic>
      <p:sp>
        <p:nvSpPr>
          <p:cNvPr id="16" name="Rectángulo 15"/>
          <p:cNvSpPr/>
          <p:nvPr/>
        </p:nvSpPr>
        <p:spPr>
          <a:xfrm>
            <a:off x="457200" y="850689"/>
            <a:ext cx="8048445" cy="1154162"/>
          </a:xfrm>
          <a:prstGeom prst="rect">
            <a:avLst/>
          </a:prstGeom>
        </p:spPr>
        <p:txBody>
          <a:bodyPr wrap="square">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5000"/>
              </a:lnSpc>
              <a:spcAft>
                <a:spcPts val="0"/>
              </a:spcAft>
            </a:pPr>
            <a:r>
              <a:rPr lang="es-MX" sz="1500" dirty="0">
                <a:latin typeface="Century Gothic" panose="020B0502020202020204" pitchFamily="34" charset="0"/>
                <a:ea typeface="MS Mincho" panose="02020609040205080304" pitchFamily="49" charset="-128"/>
                <a:cs typeface="Arial" panose="020B0604020202020204" pitchFamily="34" charset="0"/>
              </a:rPr>
              <a:t>Este análisis sistémico se hace con base en la herramienta de evaluación del modelo de madurez de la </a:t>
            </a:r>
            <a:r>
              <a:rPr lang="es-MX" sz="1500" dirty="0" smtClean="0">
                <a:latin typeface="Century Gothic" panose="020B0502020202020204" pitchFamily="34" charset="0"/>
                <a:ea typeface="MS Mincho" panose="02020609040205080304" pitchFamily="49" charset="-128"/>
                <a:cs typeface="Arial" panose="020B0604020202020204" pitchFamily="34" charset="0"/>
              </a:rPr>
              <a:t>eSalud del </a:t>
            </a:r>
            <a:r>
              <a:rPr lang="pt-BR" sz="1500" dirty="0" smtClean="0">
                <a:latin typeface="Century Gothic" panose="020B0502020202020204" pitchFamily="34" charset="0"/>
                <a:ea typeface="MS Mincho" panose="02020609040205080304" pitchFamily="49" charset="-128"/>
                <a:cs typeface="Arial" panose="020B0604020202020204" pitchFamily="34" charset="0"/>
              </a:rPr>
              <a:t>reporte </a:t>
            </a:r>
            <a:r>
              <a:rPr lang="pt-BR" sz="1500" dirty="0">
                <a:latin typeface="Century Gothic" panose="020B0502020202020204" pitchFamily="34" charset="0"/>
                <a:ea typeface="MS Mincho" panose="02020609040205080304" pitchFamily="49" charset="-128"/>
                <a:cs typeface="Arial" panose="020B0604020202020204" pitchFamily="34" charset="0"/>
              </a:rPr>
              <a:t>técnico ISO / TR 14639-2 </a:t>
            </a:r>
            <a:r>
              <a:rPr lang="es-MX" sz="1500" dirty="0" smtClean="0">
                <a:latin typeface="Century Gothic" panose="020B0502020202020204" pitchFamily="34" charset="0"/>
                <a:ea typeface="MS Mincho" panose="02020609040205080304" pitchFamily="49" charset="-128"/>
                <a:cs typeface="Arial" panose="020B0604020202020204" pitchFamily="34" charset="0"/>
              </a:rPr>
              <a:t>promovido </a:t>
            </a:r>
            <a:r>
              <a:rPr lang="es-MX" sz="1500" dirty="0">
                <a:latin typeface="Century Gothic" panose="020B0502020202020204" pitchFamily="34" charset="0"/>
                <a:ea typeface="MS Mincho" panose="02020609040205080304" pitchFamily="49" charset="-128"/>
                <a:cs typeface="Arial" panose="020B0604020202020204" pitchFamily="34" charset="0"/>
              </a:rPr>
              <a:t>por el comité técnico 215 de informática de la Salud de la ISO en colaboración con la </a:t>
            </a:r>
            <a:r>
              <a:rPr lang="es-MX" sz="1500" dirty="0" smtClean="0">
                <a:latin typeface="Century Gothic" panose="020B0502020202020204" pitchFamily="34" charset="0"/>
                <a:ea typeface="MS Mincho" panose="02020609040205080304" pitchFamily="49" charset="-128"/>
                <a:cs typeface="Arial" panose="020B0604020202020204" pitchFamily="34" charset="0"/>
              </a:rPr>
              <a:t>OMS-UIT. </a:t>
            </a:r>
            <a:endParaRPr lang="es-MX" sz="15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31068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8 Rectángulo"/>
          <p:cNvSpPr/>
          <p:nvPr/>
        </p:nvSpPr>
        <p:spPr>
          <a:xfrm>
            <a:off x="0" y="5647165"/>
            <a:ext cx="9144000" cy="121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5469146" y="274638"/>
            <a:ext cx="3217654" cy="2019988"/>
          </a:xfrm>
        </p:spPr>
        <p:txBody>
          <a:bodyPr vert="horz" lIns="91440" tIns="45720" rIns="91440" bIns="45720" rtlCol="0" anchor="b">
            <a:noAutofit/>
          </a:bodyPr>
          <a:lstStyle/>
          <a:p>
            <a:pPr fontAlgn="base">
              <a:spcAft>
                <a:spcPct val="0"/>
              </a:spcAft>
            </a:pPr>
            <a:r>
              <a:rPr lang="es-MX" sz="2400" i="1" dirty="0" smtClean="0">
                <a:effectLst>
                  <a:outerShdw blurRad="38100" dist="38100" dir="2700000" algn="tl">
                    <a:srgbClr val="000000">
                      <a:alpha val="43137"/>
                    </a:srgbClr>
                  </a:outerShdw>
                </a:effectLst>
                <a:latin typeface="Arial" pitchFamily="34" charset="0"/>
                <a:cs typeface="Arial" pitchFamily="34" charset="0"/>
              </a:rPr>
              <a:t>Arquitectura de referencia</a:t>
            </a:r>
            <a:br>
              <a:rPr lang="es-MX" sz="2400" i="1" dirty="0" smtClean="0">
                <a:effectLst>
                  <a:outerShdw blurRad="38100" dist="38100" dir="2700000" algn="tl">
                    <a:srgbClr val="000000">
                      <a:alpha val="43137"/>
                    </a:srgbClr>
                  </a:outerShdw>
                </a:effectLst>
                <a:latin typeface="Arial" pitchFamily="34" charset="0"/>
                <a:cs typeface="Arial" pitchFamily="34" charset="0"/>
              </a:rPr>
            </a:br>
            <a:r>
              <a:rPr lang="es-MX" sz="2400" i="1" dirty="0" smtClean="0">
                <a:effectLst>
                  <a:outerShdw blurRad="38100" dist="38100" dir="2700000" algn="tl">
                    <a:srgbClr val="000000">
                      <a:alpha val="43137"/>
                    </a:srgbClr>
                  </a:outerShdw>
                </a:effectLst>
                <a:latin typeface="Arial" pitchFamily="34" charset="0"/>
                <a:cs typeface="Arial" pitchFamily="34" charset="0"/>
              </a:rPr>
              <a:t>eSalud</a:t>
            </a:r>
            <a:br>
              <a:rPr lang="es-MX" sz="2400" i="1" dirty="0" smtClean="0">
                <a:effectLst>
                  <a:outerShdw blurRad="38100" dist="38100" dir="2700000" algn="tl">
                    <a:srgbClr val="000000">
                      <a:alpha val="43137"/>
                    </a:srgbClr>
                  </a:outerShdw>
                </a:effectLst>
                <a:latin typeface="Arial" pitchFamily="34" charset="0"/>
                <a:cs typeface="Arial" pitchFamily="34" charset="0"/>
              </a:rPr>
            </a:br>
            <a:r>
              <a:rPr lang="es-MX" sz="2400" i="1" dirty="0" smtClean="0">
                <a:effectLst>
                  <a:outerShdw blurRad="38100" dist="38100" dir="2700000" algn="tl">
                    <a:srgbClr val="000000">
                      <a:alpha val="43137"/>
                    </a:srgbClr>
                  </a:outerShdw>
                </a:effectLst>
                <a:latin typeface="Arial" pitchFamily="34" charset="0"/>
                <a:cs typeface="Arial" pitchFamily="34" charset="0"/>
              </a:rPr>
              <a:t>14639-2</a:t>
            </a:r>
            <a:endParaRPr lang="es-MX" sz="2400" i="1" dirty="0">
              <a:effectLst>
                <a:outerShdw blurRad="38100" dist="38100" dir="2700000" algn="tl">
                  <a:srgbClr val="000000">
                    <a:alpha val="43137"/>
                  </a:srgbClr>
                </a:outerShdw>
              </a:effectLst>
              <a:latin typeface="Arial" pitchFamily="34" charset="0"/>
              <a:cs typeface="Arial" pitchFamily="34" charset="0"/>
            </a:endParaRPr>
          </a:p>
        </p:txBody>
      </p:sp>
      <p:pic>
        <p:nvPicPr>
          <p:cNvPr id="6" name="Picture 3"/>
          <p:cNvPicPr/>
          <p:nvPr/>
        </p:nvPicPr>
        <p:blipFill>
          <a:blip r:embed="rId2">
            <a:extLst>
              <a:ext uri="{28A0092B-C50C-407E-A947-70E740481C1C}">
                <a14:useLocalDpi xmlns:a14="http://schemas.microsoft.com/office/drawing/2010/main" val="0"/>
              </a:ext>
            </a:extLst>
          </a:blip>
          <a:stretch>
            <a:fillRect/>
          </a:stretch>
        </p:blipFill>
        <p:spPr>
          <a:xfrm>
            <a:off x="177428" y="306440"/>
            <a:ext cx="5114290" cy="6115685"/>
          </a:xfrm>
          <a:prstGeom prst="rect">
            <a:avLst/>
          </a:prstGeom>
        </p:spPr>
      </p:pic>
      <p:sp>
        <p:nvSpPr>
          <p:cNvPr id="3" name="Rectángulo 2"/>
          <p:cNvSpPr/>
          <p:nvPr/>
        </p:nvSpPr>
        <p:spPr>
          <a:xfrm>
            <a:off x="5403861" y="2872293"/>
            <a:ext cx="3740139" cy="923330"/>
          </a:xfrm>
          <a:prstGeom prst="rect">
            <a:avLst/>
          </a:prstGeom>
        </p:spPr>
        <p:txBody>
          <a:bodyPr wrap="square">
            <a:spAutoFit/>
          </a:bodyPr>
          <a:lstStyle/>
          <a:p>
            <a:r>
              <a:rPr lang="es-MX" dirty="0">
                <a:latin typeface="Century Gothic" panose="020B0502020202020204" pitchFamily="34" charset="0"/>
                <a:ea typeface="MS Mincho" panose="02020609040205080304" pitchFamily="49" charset="-128"/>
                <a:cs typeface="Arial" panose="020B0604020202020204" pitchFamily="34" charset="0"/>
              </a:rPr>
              <a:t>ISO / TR 14639-2 describe los componentes arquitectónicos y las características de la eSalud</a:t>
            </a:r>
            <a:endParaRPr lang="es-MX" dirty="0"/>
          </a:p>
        </p:txBody>
      </p:sp>
      <p:sp>
        <p:nvSpPr>
          <p:cNvPr id="4" name="Rectángulo 3"/>
          <p:cNvSpPr/>
          <p:nvPr/>
        </p:nvSpPr>
        <p:spPr>
          <a:xfrm>
            <a:off x="177428" y="6505218"/>
            <a:ext cx="4572000" cy="269689"/>
          </a:xfrm>
          <a:prstGeom prst="rect">
            <a:avLst/>
          </a:prstGeom>
        </p:spPr>
        <p:txBody>
          <a:bodyPr>
            <a:spAutoFit/>
          </a:bodyPr>
          <a:lstStyle/>
          <a:p>
            <a:pPr>
              <a:lnSpc>
                <a:spcPct val="115000"/>
              </a:lnSpc>
              <a:spcAft>
                <a:spcPts val="1000"/>
              </a:spcAft>
            </a:pPr>
            <a:r>
              <a:rPr lang="es-ES" sz="1100" b="1" dirty="0">
                <a:latin typeface="Century Gothic" panose="020B0502020202020204" pitchFamily="34" charset="0"/>
                <a:ea typeface="MS Mincho" panose="02020609040205080304" pitchFamily="49" charset="-128"/>
                <a:cs typeface="Times New Roman" panose="02020603050405020304" pitchFamily="18" charset="0"/>
              </a:rPr>
              <a:t>Fuente</a:t>
            </a:r>
            <a:r>
              <a:rPr lang="es-ES" sz="1100" dirty="0">
                <a:latin typeface="Century Gothic" panose="020B0502020202020204" pitchFamily="34" charset="0"/>
                <a:ea typeface="MS Mincho" panose="02020609040205080304" pitchFamily="49" charset="-128"/>
                <a:cs typeface="Times New Roman" panose="02020603050405020304" pitchFamily="18" charset="0"/>
              </a:rPr>
              <a:t>:  </a:t>
            </a:r>
            <a:r>
              <a:rPr lang="es-ES" sz="1100" u="sng" dirty="0">
                <a:solidFill>
                  <a:srgbClr val="0563C1"/>
                </a:solidFill>
                <a:latin typeface="Century Gothic" panose="020B0502020202020204" pitchFamily="34" charset="0"/>
                <a:ea typeface="MS Mincho" panose="02020609040205080304" pitchFamily="49" charset="-128"/>
                <a:cs typeface="Times New Roman" panose="02020603050405020304" pitchFamily="18" charset="0"/>
                <a:hlinkClick r:id="rId3"/>
              </a:rPr>
              <a:t>http://www.iso.org/iso/14639-BrochureVersionv7.pdf</a:t>
            </a:r>
            <a:endParaRPr lang="es-MX" sz="1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67003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381000" y="1787855"/>
            <a:ext cx="8713792" cy="4191000"/>
          </a:xfrm>
          <a:prstGeom prst="rect">
            <a:avLst/>
          </a:prstGeom>
          <a:ln>
            <a:solidFill>
              <a:srgbClr val="FF0000"/>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60000"/>
              </a:lnSpc>
            </a:pPr>
            <a:r>
              <a:rPr lang="es-ES" sz="1800" dirty="0" smtClean="0">
                <a:latin typeface="Arial" panose="020B0604020202020204" pitchFamily="34" charset="0"/>
                <a:cs typeface="Arial" panose="020B0604020202020204" pitchFamily="34" charset="0"/>
              </a:rPr>
              <a:t>Ministerio de Salud</a:t>
            </a:r>
          </a:p>
          <a:p>
            <a:pPr>
              <a:lnSpc>
                <a:spcPct val="160000"/>
              </a:lnSpc>
            </a:pPr>
            <a:r>
              <a:rPr lang="es-ES" sz="1800" dirty="0" smtClean="0">
                <a:latin typeface="Arial" panose="020B0604020202020204" pitchFamily="34" charset="0"/>
                <a:cs typeface="Arial" panose="020B0604020202020204" pitchFamily="34" charset="0"/>
              </a:rPr>
              <a:t>Ministerio de TIC</a:t>
            </a:r>
          </a:p>
          <a:p>
            <a:pPr>
              <a:lnSpc>
                <a:spcPct val="160000"/>
              </a:lnSpc>
            </a:pPr>
            <a:r>
              <a:rPr lang="es-ES" sz="1800" dirty="0" smtClean="0">
                <a:latin typeface="Arial" panose="020B0604020202020204" pitchFamily="34" charset="0"/>
                <a:cs typeface="Arial" panose="020B0604020202020204" pitchFamily="34" charset="0"/>
              </a:rPr>
              <a:t>Ministerio de Hacienda</a:t>
            </a:r>
          </a:p>
          <a:p>
            <a:pPr>
              <a:lnSpc>
                <a:spcPct val="160000"/>
              </a:lnSpc>
            </a:pPr>
            <a:r>
              <a:rPr lang="es-ES" sz="1800" dirty="0" smtClean="0">
                <a:latin typeface="Arial" panose="020B0604020202020204" pitchFamily="34" charset="0"/>
                <a:cs typeface="Arial" panose="020B0604020202020204" pitchFamily="34" charset="0"/>
              </a:rPr>
              <a:t>Sector Académico</a:t>
            </a:r>
          </a:p>
          <a:p>
            <a:pPr>
              <a:lnSpc>
                <a:spcPct val="160000"/>
              </a:lnSpc>
            </a:pPr>
            <a:r>
              <a:rPr lang="en-GB" sz="1800" dirty="0" err="1" smtClean="0">
                <a:latin typeface="Arial" panose="020B0604020202020204" pitchFamily="34" charset="0"/>
                <a:cs typeface="Arial" panose="020B0604020202020204" pitchFamily="34" charset="0"/>
              </a:rPr>
              <a:t>Ministerio</a:t>
            </a:r>
            <a:r>
              <a:rPr lang="en-GB" sz="1800" dirty="0" smtClean="0">
                <a:latin typeface="Arial" panose="020B0604020202020204" pitchFamily="34" charset="0"/>
                <a:cs typeface="Arial" panose="020B0604020202020204" pitchFamily="34" charset="0"/>
              </a:rPr>
              <a:t> del </a:t>
            </a:r>
            <a:r>
              <a:rPr lang="en-GB" sz="1800" dirty="0" err="1" smtClean="0">
                <a:latin typeface="Arial" panose="020B0604020202020204" pitchFamily="34" charset="0"/>
                <a:cs typeface="Arial" panose="020B0604020202020204" pitchFamily="34" charset="0"/>
              </a:rPr>
              <a:t>Trabajo</a:t>
            </a:r>
            <a:endParaRPr lang="en-GB" sz="1800" dirty="0" smtClean="0">
              <a:latin typeface="Arial" panose="020B0604020202020204" pitchFamily="34" charset="0"/>
              <a:cs typeface="Arial" panose="020B0604020202020204" pitchFamily="34" charset="0"/>
            </a:endParaRPr>
          </a:p>
          <a:p>
            <a:pPr>
              <a:lnSpc>
                <a:spcPct val="160000"/>
              </a:lnSpc>
            </a:pPr>
            <a:r>
              <a:rPr lang="en-GB" sz="1800" dirty="0" smtClean="0">
                <a:latin typeface="Arial" panose="020B0604020202020204" pitchFamily="34" charset="0"/>
                <a:cs typeface="Arial" panose="020B0604020202020204" pitchFamily="34" charset="0"/>
              </a:rPr>
              <a:t>Sector </a:t>
            </a:r>
            <a:r>
              <a:rPr lang="en-GB" sz="1800" dirty="0" err="1" smtClean="0">
                <a:latin typeface="Arial" panose="020B0604020202020204" pitchFamily="34" charset="0"/>
                <a:cs typeface="Arial" panose="020B0604020202020204" pitchFamily="34" charset="0"/>
              </a:rPr>
              <a:t>Privado</a:t>
            </a:r>
            <a:r>
              <a:rPr lang="en-GB" sz="1800" dirty="0" smtClean="0">
                <a:latin typeface="Arial" panose="020B0604020202020204" pitchFamily="34" charset="0"/>
                <a:cs typeface="Arial" panose="020B0604020202020204" pitchFamily="34" charset="0"/>
              </a:rPr>
              <a:t> </a:t>
            </a:r>
            <a:r>
              <a:rPr lang="en-GB" sz="1800" dirty="0" err="1" smtClean="0">
                <a:latin typeface="Arial" panose="020B0604020202020204" pitchFamily="34" charset="0"/>
                <a:cs typeface="Arial" panose="020B0604020202020204" pitchFamily="34" charset="0"/>
              </a:rPr>
              <a:t>Salud</a:t>
            </a:r>
            <a:endParaRPr lang="en-GB" sz="1800" dirty="0" smtClean="0">
              <a:latin typeface="Arial" panose="020B0604020202020204" pitchFamily="34" charset="0"/>
              <a:cs typeface="Arial" panose="020B0604020202020204" pitchFamily="34" charset="0"/>
            </a:endParaRPr>
          </a:p>
          <a:p>
            <a:pPr>
              <a:lnSpc>
                <a:spcPct val="160000"/>
              </a:lnSpc>
            </a:pPr>
            <a:r>
              <a:rPr lang="en-GB" sz="1800" dirty="0" err="1" smtClean="0">
                <a:latin typeface="Arial" panose="020B0604020202020204" pitchFamily="34" charset="0"/>
                <a:cs typeface="Arial" panose="020B0604020202020204" pitchFamily="34" charset="0"/>
              </a:rPr>
              <a:t>Prestadores</a:t>
            </a:r>
            <a:endParaRPr lang="en-GB" sz="1800" dirty="0" smtClean="0">
              <a:latin typeface="Arial" panose="020B0604020202020204" pitchFamily="34" charset="0"/>
              <a:cs typeface="Arial" panose="020B0604020202020204" pitchFamily="34" charset="0"/>
            </a:endParaRPr>
          </a:p>
          <a:p>
            <a:pPr>
              <a:lnSpc>
                <a:spcPct val="160000"/>
              </a:lnSpc>
            </a:pPr>
            <a:r>
              <a:rPr lang="en-GB" sz="1800" dirty="0" err="1" smtClean="0">
                <a:latin typeface="Arial" panose="020B0604020202020204" pitchFamily="34" charset="0"/>
                <a:cs typeface="Arial" panose="020B0604020202020204" pitchFamily="34" charset="0"/>
              </a:rPr>
              <a:t>Aseguradores</a:t>
            </a:r>
            <a:endParaRPr lang="en-GB" sz="1800" dirty="0" smtClean="0">
              <a:latin typeface="Arial" panose="020B0604020202020204" pitchFamily="34" charset="0"/>
              <a:cs typeface="Arial" panose="020B0604020202020204" pitchFamily="34" charset="0"/>
            </a:endParaRPr>
          </a:p>
          <a:p>
            <a:pPr lvl="1">
              <a:lnSpc>
                <a:spcPct val="90000"/>
              </a:lnSpc>
            </a:pPr>
            <a:r>
              <a:rPr lang="en-GB" sz="1100" i="1" dirty="0" smtClean="0">
                <a:solidFill>
                  <a:schemeClr val="bg2">
                    <a:lumMod val="40000"/>
                    <a:lumOff val="60000"/>
                  </a:schemeClr>
                </a:solidFill>
                <a:latin typeface="Arial" panose="020B0604020202020204" pitchFamily="34" charset="0"/>
                <a:cs typeface="Arial" panose="020B0604020202020204" pitchFamily="34" charset="0"/>
              </a:rPr>
              <a:t>Donors and Implementing Partners</a:t>
            </a:r>
          </a:p>
        </p:txBody>
      </p:sp>
      <p:grpSp>
        <p:nvGrpSpPr>
          <p:cNvPr id="8" name="Group 9"/>
          <p:cNvGrpSpPr>
            <a:grpSpLocks/>
          </p:cNvGrpSpPr>
          <p:nvPr/>
        </p:nvGrpSpPr>
        <p:grpSpPr bwMode="auto">
          <a:xfrm>
            <a:off x="5105403" y="1870075"/>
            <a:ext cx="3989389" cy="3494088"/>
            <a:chOff x="4348" y="1158"/>
            <a:chExt cx="2513" cy="2201"/>
          </a:xfrm>
        </p:grpSpPr>
        <p:sp>
          <p:nvSpPr>
            <p:cNvPr id="9" name="AutoShape 5"/>
            <p:cNvSpPr>
              <a:spLocks/>
            </p:cNvSpPr>
            <p:nvPr/>
          </p:nvSpPr>
          <p:spPr bwMode="auto">
            <a:xfrm>
              <a:off x="4348" y="1158"/>
              <a:ext cx="282" cy="2201"/>
            </a:xfrm>
            <a:prstGeom prst="rightBrace">
              <a:avLst>
                <a:gd name="adj1" fmla="val 65041"/>
                <a:gd name="adj2" fmla="val 50000"/>
              </a:avLst>
            </a:prstGeom>
            <a:noFill/>
            <a:ln w="38100">
              <a:solidFill>
                <a:schemeClr val="bg2"/>
              </a:solidFill>
              <a:round/>
              <a:headEnd/>
              <a:tailEnd/>
            </a:ln>
            <a:effectLst/>
          </p:spPr>
          <p:txBody>
            <a:bodyPr wrap="none" anchor="ctr"/>
            <a:lstStyle/>
            <a:p>
              <a:endParaRPr lang="en-US" b="0">
                <a:solidFill>
                  <a:schemeClr val="bg2"/>
                </a:solidFill>
                <a:latin typeface="Arial" panose="020B0604020202020204" pitchFamily="34" charset="0"/>
                <a:cs typeface="Arial" panose="020B0604020202020204" pitchFamily="34" charset="0"/>
              </a:endParaRPr>
            </a:p>
          </p:txBody>
        </p:sp>
        <p:sp>
          <p:nvSpPr>
            <p:cNvPr id="10" name="Rectangle 6"/>
            <p:cNvSpPr>
              <a:spLocks noChangeArrowheads="1"/>
            </p:cNvSpPr>
            <p:nvPr/>
          </p:nvSpPr>
          <p:spPr bwMode="auto">
            <a:xfrm>
              <a:off x="4588" y="1651"/>
              <a:ext cx="2273" cy="756"/>
            </a:xfrm>
            <a:prstGeom prst="rect">
              <a:avLst/>
            </a:prstGeom>
            <a:noFill/>
            <a:ln w="9525" algn="ctr">
              <a:noFill/>
              <a:miter lim="800000"/>
              <a:headEnd/>
              <a:tailEnd/>
            </a:ln>
            <a:effectLst/>
          </p:spPr>
          <p:txBody>
            <a:bodyPr wrap="none">
              <a:spAutoFit/>
            </a:bodyPr>
            <a:lstStyle/>
            <a:p>
              <a:r>
                <a:rPr lang="es-ES" dirty="0">
                  <a:latin typeface="Arial" panose="020B0604020202020204" pitchFamily="34" charset="0"/>
                  <a:cs typeface="Arial" panose="020B0604020202020204" pitchFamily="34" charset="0"/>
                </a:rPr>
                <a:t>La coordinación es </a:t>
              </a:r>
              <a:r>
                <a:rPr lang="es-ES" dirty="0" smtClean="0">
                  <a:latin typeface="Arial" panose="020B0604020202020204" pitchFamily="34" charset="0"/>
                  <a:cs typeface="Arial" panose="020B0604020202020204" pitchFamily="34" charset="0"/>
                </a:rPr>
                <a:t>fundamental</a:t>
              </a:r>
            </a:p>
            <a:p>
              <a:r>
                <a:rPr lang="es-ES" dirty="0" smtClean="0">
                  <a:latin typeface="Arial" panose="020B0604020202020204" pitchFamily="34" charset="0"/>
                  <a:cs typeface="Arial" panose="020B0604020202020204" pitchFamily="34" charset="0"/>
                </a:rPr>
                <a:t>para </a:t>
              </a:r>
              <a:r>
                <a:rPr lang="es-ES" dirty="0">
                  <a:latin typeface="Arial" panose="020B0604020202020204" pitchFamily="34" charset="0"/>
                  <a:cs typeface="Arial" panose="020B0604020202020204" pitchFamily="34" charset="0"/>
                </a:rPr>
                <a:t>poseer y mantener </a:t>
              </a:r>
              <a:r>
                <a:rPr lang="es-ES" dirty="0" smtClean="0">
                  <a:latin typeface="Arial" panose="020B0604020202020204" pitchFamily="34" charset="0"/>
                  <a:cs typeface="Arial" panose="020B0604020202020204" pitchFamily="34" charset="0"/>
                </a:rPr>
                <a:t>sistemas</a:t>
              </a:r>
            </a:p>
            <a:p>
              <a:r>
                <a:rPr lang="es-ES" dirty="0" smtClean="0">
                  <a:latin typeface="Arial" panose="020B0604020202020204" pitchFamily="34" charset="0"/>
                  <a:cs typeface="Arial" panose="020B0604020202020204" pitchFamily="34" charset="0"/>
                </a:rPr>
                <a:t>de </a:t>
              </a:r>
              <a:r>
                <a:rPr lang="es-ES" dirty="0">
                  <a:latin typeface="Arial" panose="020B0604020202020204" pitchFamily="34" charset="0"/>
                  <a:cs typeface="Arial" panose="020B0604020202020204" pitchFamily="34" charset="0"/>
                </a:rPr>
                <a:t>información sanitaria a </a:t>
              </a:r>
              <a:endParaRPr lang="es-ES" dirty="0" smtClean="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nivel </a:t>
              </a:r>
              <a:r>
                <a:rPr lang="es-ES" dirty="0">
                  <a:latin typeface="Arial" panose="020B0604020202020204" pitchFamily="34" charset="0"/>
                  <a:cs typeface="Arial" panose="020B0604020202020204" pitchFamily="34" charset="0"/>
                </a:rPr>
                <a:t>nacional y </a:t>
              </a:r>
              <a:r>
                <a:rPr lang="es-ES" dirty="0" smtClean="0">
                  <a:latin typeface="Arial" panose="020B0604020202020204" pitchFamily="34" charset="0"/>
                  <a:cs typeface="Arial" panose="020B0604020202020204" pitchFamily="34" charset="0"/>
                </a:rPr>
                <a:t>departamental</a:t>
              </a:r>
              <a:endParaRPr lang="en-GB" b="0" dirty="0" smtClean="0">
                <a:latin typeface="Arial" panose="020B0604020202020204" pitchFamily="34" charset="0"/>
                <a:cs typeface="Arial" panose="020B0604020202020204" pitchFamily="34" charset="0"/>
              </a:endParaRPr>
            </a:p>
          </p:txBody>
        </p:sp>
      </p:grpSp>
      <p:sp>
        <p:nvSpPr>
          <p:cNvPr id="11" name="Rectangle 7"/>
          <p:cNvSpPr>
            <a:spLocks noChangeArrowheads="1"/>
          </p:cNvSpPr>
          <p:nvPr/>
        </p:nvSpPr>
        <p:spPr bwMode="auto">
          <a:xfrm>
            <a:off x="381000" y="1077913"/>
            <a:ext cx="7948613" cy="792162"/>
          </a:xfrm>
          <a:prstGeom prst="rect">
            <a:avLst/>
          </a:prstGeom>
          <a:noFill/>
          <a:ln w="9525">
            <a:noFill/>
            <a:miter lim="800000"/>
            <a:headEnd/>
            <a:tailEnd/>
          </a:ln>
        </p:spPr>
        <p:txBody>
          <a:bodyPr anchor="ctr"/>
          <a:lstStyle/>
          <a:p>
            <a:pPr eaLnBrk="0" hangingPunct="0"/>
            <a:r>
              <a:rPr lang="es-ES" sz="2000" dirty="0" smtClean="0">
                <a:latin typeface="Arial" panose="020B0604020202020204" pitchFamily="34" charset="0"/>
                <a:cs typeface="Arial" panose="020B0604020202020204" pitchFamily="34" charset="0"/>
              </a:rPr>
              <a:t>Ejemplos </a:t>
            </a:r>
            <a:r>
              <a:rPr lang="es-ES" sz="2000" dirty="0">
                <a:latin typeface="Arial" panose="020B0604020202020204" pitchFamily="34" charset="0"/>
                <a:cs typeface="Arial" panose="020B0604020202020204" pitchFamily="34" charset="0"/>
              </a:rPr>
              <a:t>de socios dentro de su </a:t>
            </a:r>
            <a:r>
              <a:rPr lang="es-ES" sz="2000" dirty="0" smtClean="0">
                <a:latin typeface="Arial" panose="020B0604020202020204" pitchFamily="34" charset="0"/>
                <a:cs typeface="Arial" panose="020B0604020202020204" pitchFamily="34" charset="0"/>
              </a:rPr>
              <a:t>entorno</a:t>
            </a:r>
            <a:endParaRPr lang="en-GB" sz="2000" b="0" dirty="0" smtClean="0">
              <a:latin typeface="Arial" panose="020B0604020202020204" pitchFamily="34" charset="0"/>
              <a:cs typeface="Arial" panose="020B0604020202020204" pitchFamily="34" charset="0"/>
            </a:endParaRPr>
          </a:p>
        </p:txBody>
      </p:sp>
      <p:sp>
        <p:nvSpPr>
          <p:cNvPr id="3" name="Título 2"/>
          <p:cNvSpPr>
            <a:spLocks noGrp="1"/>
          </p:cNvSpPr>
          <p:nvPr>
            <p:ph type="title"/>
          </p:nvPr>
        </p:nvSpPr>
        <p:spPr>
          <a:xfrm>
            <a:off x="457200" y="274638"/>
            <a:ext cx="8229600" cy="863930"/>
          </a:xfrm>
        </p:spPr>
        <p:txBody>
          <a:bodyPr vert="horz" lIns="91440" tIns="45720" rIns="91440" bIns="45720" rtlCol="0" anchor="b">
            <a:noAutofit/>
          </a:bodyPr>
          <a:lstStyle/>
          <a:p>
            <a:pPr algn="r" fontAlgn="base">
              <a:spcAft>
                <a:spcPct val="0"/>
              </a:spcAft>
            </a:pPr>
            <a:r>
              <a:rPr lang="es-MX" sz="2400" i="1" dirty="0" smtClean="0">
                <a:effectLst>
                  <a:outerShdw blurRad="38100" dist="38100" dir="2700000" algn="tl">
                    <a:srgbClr val="000000">
                      <a:alpha val="43137"/>
                    </a:srgbClr>
                  </a:outerShdw>
                </a:effectLst>
                <a:latin typeface="Arial" pitchFamily="34" charset="0"/>
                <a:cs typeface="Arial" pitchFamily="34" charset="0"/>
              </a:rPr>
              <a:t>Compromiso </a:t>
            </a:r>
            <a:r>
              <a:rPr lang="es-MX" sz="2400" i="1" dirty="0" err="1" smtClean="0">
                <a:effectLst>
                  <a:outerShdw blurRad="38100" dist="38100" dir="2700000" algn="tl">
                    <a:srgbClr val="000000">
                      <a:alpha val="43137"/>
                    </a:srgbClr>
                  </a:outerShdw>
                </a:effectLst>
                <a:latin typeface="Arial" pitchFamily="34" charset="0"/>
                <a:cs typeface="Arial" pitchFamily="34" charset="0"/>
              </a:rPr>
              <a:t>multi</a:t>
            </a:r>
            <a:r>
              <a:rPr lang="es-MX" sz="2400" i="1" dirty="0" smtClean="0">
                <a:effectLst>
                  <a:outerShdw blurRad="38100" dist="38100" dir="2700000" algn="tl">
                    <a:srgbClr val="000000">
                      <a:alpha val="43137"/>
                    </a:srgbClr>
                  </a:outerShdw>
                </a:effectLst>
                <a:latin typeface="Arial" pitchFamily="34" charset="0"/>
                <a:cs typeface="Arial" pitchFamily="34" charset="0"/>
              </a:rPr>
              <a:t>-sectorial - Formación </a:t>
            </a:r>
            <a:r>
              <a:rPr lang="es-MX" sz="2400" i="1" dirty="0">
                <a:effectLst>
                  <a:outerShdw blurRad="38100" dist="38100" dir="2700000" algn="tl">
                    <a:srgbClr val="000000">
                      <a:alpha val="43137"/>
                    </a:srgbClr>
                  </a:outerShdw>
                </a:effectLst>
                <a:latin typeface="Arial" pitchFamily="34" charset="0"/>
                <a:cs typeface="Arial" pitchFamily="34" charset="0"/>
              </a:rPr>
              <a:t>del comité espejo </a:t>
            </a:r>
          </a:p>
        </p:txBody>
      </p:sp>
    </p:spTree>
    <p:extLst>
      <p:ext uri="{BB962C8B-B14F-4D97-AF65-F5344CB8AC3E}">
        <p14:creationId xmlns:p14="http://schemas.microsoft.com/office/powerpoint/2010/main" val="368050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3 Título"/>
          <p:cNvSpPr>
            <a:spLocks noGrp="1"/>
          </p:cNvSpPr>
          <p:nvPr>
            <p:ph type="title"/>
          </p:nvPr>
        </p:nvSpPr>
        <p:spPr>
          <a:xfrm>
            <a:off x="611560" y="4437112"/>
            <a:ext cx="7772400" cy="1362075"/>
          </a:xfrm>
        </p:spPr>
        <p:txBody>
          <a:bodyPr/>
          <a:lstStyle/>
          <a:p>
            <a:pPr algn="ctr"/>
            <a:r>
              <a:rPr lang="es-ES_tradnl" dirty="0" smtClean="0"/>
              <a:t>GRACIAS!</a:t>
            </a:r>
            <a:endParaRPr lang="es-MX" dirty="0"/>
          </a:p>
        </p:txBody>
      </p:sp>
      <p:sp>
        <p:nvSpPr>
          <p:cNvPr id="6" name="3 Título"/>
          <p:cNvSpPr txBox="1">
            <a:spLocks/>
          </p:cNvSpPr>
          <p:nvPr/>
        </p:nvSpPr>
        <p:spPr>
          <a:xfrm>
            <a:off x="683568" y="2660997"/>
            <a:ext cx="7772400" cy="1470025"/>
          </a:xfrm>
          <a:prstGeom prst="rect">
            <a:avLst/>
          </a:prstGeom>
        </p:spPr>
        <p:txBody>
          <a:bodyPr vert="horz" lIns="91440" tIns="45720" rIns="91440" bIns="45720" rtlCol="0" anchor="t">
            <a:noAutofit/>
          </a:bodyPr>
          <a:lstStyle>
            <a:lvl1pPr algn="ctr" rtl="0" eaLnBrk="1" fontAlgn="base" hangingPunct="1">
              <a:spcBef>
                <a:spcPct val="0"/>
              </a:spcBef>
              <a:spcAft>
                <a:spcPct val="0"/>
              </a:spcAft>
              <a:defRPr sz="3600" b="1" i="1" kern="1200" cap="all">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vl2pPr algn="r" rtl="0" eaLnBrk="1" fontAlgn="base" hangingPunct="1">
              <a:spcBef>
                <a:spcPct val="0"/>
              </a:spcBef>
              <a:spcAft>
                <a:spcPct val="0"/>
              </a:spcAft>
              <a:defRPr sz="2400" i="1">
                <a:solidFill>
                  <a:schemeClr val="tx1"/>
                </a:solidFill>
                <a:latin typeface="Arial" charset="0"/>
                <a:cs typeface="Arial" charset="0"/>
              </a:defRPr>
            </a:lvl2pPr>
            <a:lvl3pPr algn="r" rtl="0" eaLnBrk="1" fontAlgn="base" hangingPunct="1">
              <a:spcBef>
                <a:spcPct val="0"/>
              </a:spcBef>
              <a:spcAft>
                <a:spcPct val="0"/>
              </a:spcAft>
              <a:defRPr sz="2400" i="1">
                <a:solidFill>
                  <a:schemeClr val="tx1"/>
                </a:solidFill>
                <a:latin typeface="Arial" charset="0"/>
                <a:cs typeface="Arial" charset="0"/>
              </a:defRPr>
            </a:lvl3pPr>
            <a:lvl4pPr algn="r" rtl="0" eaLnBrk="1" fontAlgn="base" hangingPunct="1">
              <a:spcBef>
                <a:spcPct val="0"/>
              </a:spcBef>
              <a:spcAft>
                <a:spcPct val="0"/>
              </a:spcAft>
              <a:defRPr sz="2400" i="1">
                <a:solidFill>
                  <a:schemeClr val="tx1"/>
                </a:solidFill>
                <a:latin typeface="Arial" charset="0"/>
                <a:cs typeface="Arial" charset="0"/>
              </a:defRPr>
            </a:lvl4pPr>
            <a:lvl5pPr algn="r" rtl="0" eaLnBrk="1" fontAlgn="base" hangingPunct="1">
              <a:spcBef>
                <a:spcPct val="0"/>
              </a:spcBef>
              <a:spcAft>
                <a:spcPct val="0"/>
              </a:spcAft>
              <a:defRPr sz="2400" i="1">
                <a:solidFill>
                  <a:schemeClr val="tx1"/>
                </a:solidFill>
                <a:latin typeface="Arial" charset="0"/>
                <a:cs typeface="Arial" charset="0"/>
              </a:defRPr>
            </a:lvl5pPr>
            <a:lvl6pPr marL="457200" algn="r" rtl="0" eaLnBrk="1" fontAlgn="base" hangingPunct="1">
              <a:spcBef>
                <a:spcPct val="0"/>
              </a:spcBef>
              <a:spcAft>
                <a:spcPct val="0"/>
              </a:spcAft>
              <a:defRPr sz="2400" i="1">
                <a:solidFill>
                  <a:schemeClr val="tx1"/>
                </a:solidFill>
                <a:latin typeface="Arial" charset="0"/>
                <a:cs typeface="Arial" charset="0"/>
              </a:defRPr>
            </a:lvl6pPr>
            <a:lvl7pPr marL="914400" algn="r" rtl="0" eaLnBrk="1" fontAlgn="base" hangingPunct="1">
              <a:spcBef>
                <a:spcPct val="0"/>
              </a:spcBef>
              <a:spcAft>
                <a:spcPct val="0"/>
              </a:spcAft>
              <a:defRPr sz="2400" i="1">
                <a:solidFill>
                  <a:schemeClr val="tx1"/>
                </a:solidFill>
                <a:latin typeface="Arial" charset="0"/>
                <a:cs typeface="Arial" charset="0"/>
              </a:defRPr>
            </a:lvl7pPr>
            <a:lvl8pPr marL="1371600" algn="r" rtl="0" eaLnBrk="1" fontAlgn="base" hangingPunct="1">
              <a:spcBef>
                <a:spcPct val="0"/>
              </a:spcBef>
              <a:spcAft>
                <a:spcPct val="0"/>
              </a:spcAft>
              <a:defRPr sz="2400" i="1">
                <a:solidFill>
                  <a:schemeClr val="tx1"/>
                </a:solidFill>
                <a:latin typeface="Arial" charset="0"/>
                <a:cs typeface="Arial" charset="0"/>
              </a:defRPr>
            </a:lvl8pPr>
            <a:lvl9pPr marL="1828800" algn="r" rtl="0" eaLnBrk="1" fontAlgn="base" hangingPunct="1">
              <a:spcBef>
                <a:spcPct val="0"/>
              </a:spcBef>
              <a:spcAft>
                <a:spcPct val="0"/>
              </a:spcAft>
              <a:defRPr sz="2400" i="1">
                <a:solidFill>
                  <a:schemeClr val="tx1"/>
                </a:solidFill>
                <a:latin typeface="Arial" charset="0"/>
                <a:cs typeface="Arial" charset="0"/>
              </a:defRPr>
            </a:lvl9pPr>
          </a:lstStyle>
          <a:p>
            <a:r>
              <a:rPr lang="es-ES_tradnl" smtClean="0"/>
              <a:t>Oficina de la Coordinación CMISO SC 215 – TC 215</a:t>
            </a:r>
            <a:endParaRPr lang="es-MX" dirty="0"/>
          </a:p>
        </p:txBody>
      </p:sp>
    </p:spTree>
    <p:extLst>
      <p:ext uri="{BB962C8B-B14F-4D97-AF65-F5344CB8AC3E}">
        <p14:creationId xmlns:p14="http://schemas.microsoft.com/office/powerpoint/2010/main" val="4244590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ATALAC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ATALACC - ISO TC 215</Template>
  <TotalTime>566</TotalTime>
  <Words>1010</Words>
  <Application>Microsoft Office PowerPoint</Application>
  <PresentationFormat>Presentación en pantalla (4:3)</PresentationFormat>
  <Paragraphs>208</Paragraphs>
  <Slides>13</Slides>
  <Notes>2</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13</vt:i4>
      </vt:variant>
    </vt:vector>
  </HeadingPairs>
  <TitlesOfParts>
    <vt:vector size="27" baseType="lpstr">
      <vt:lpstr>MS Mincho</vt:lpstr>
      <vt:lpstr>MS PGothic</vt:lpstr>
      <vt:lpstr>MS PGothic</vt:lpstr>
      <vt:lpstr>Arial</vt:lpstr>
      <vt:lpstr>Arial Black</vt:lpstr>
      <vt:lpstr>Arial Narrow</vt:lpstr>
      <vt:lpstr>Arial Narrow Bold</vt:lpstr>
      <vt:lpstr>Calibri</vt:lpstr>
      <vt:lpstr>Century Gothic</vt:lpstr>
      <vt:lpstr>Helvetica Neue</vt:lpstr>
      <vt:lpstr>Times New Roman</vt:lpstr>
      <vt:lpstr>Verdana</vt:lpstr>
      <vt:lpstr>Wingdings</vt:lpstr>
      <vt:lpstr>ATALACC</vt:lpstr>
      <vt:lpstr>Estándares y cooperación internacional de intercambio de datos</vt:lpstr>
      <vt:lpstr>Presentación de PowerPoint</vt:lpstr>
      <vt:lpstr>Presentación de PowerPoint</vt:lpstr>
      <vt:lpstr>Presentación de PowerPoint</vt:lpstr>
      <vt:lpstr>Productos de la Informática de la Salud – Satisfacer al cliente</vt:lpstr>
      <vt:lpstr>Presentación de PowerPoint</vt:lpstr>
      <vt:lpstr>Modelo de Interoperabilidad.</vt:lpstr>
      <vt:lpstr>Fundamento - CDA</vt:lpstr>
      <vt:lpstr>Ejemplo de Arquitectura</vt:lpstr>
      <vt:lpstr>Modelo de Madurez eSalud - GEL</vt:lpstr>
      <vt:lpstr>Arquitectura de referencia eSalud 14639-2</vt:lpstr>
      <vt:lpstr>Compromiso multi-sectorial - Formación del comité espejo </vt:lpstr>
      <vt:lpstr>GRACIAS!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Ricardo Domínguez Contreras</dc:creator>
  <cp:lastModifiedBy>Ricardo Domínguez Contreras</cp:lastModifiedBy>
  <cp:revision>19</cp:revision>
  <dcterms:created xsi:type="dcterms:W3CDTF">2015-04-10T03:36:01Z</dcterms:created>
  <dcterms:modified xsi:type="dcterms:W3CDTF">2015-04-10T13:09:58Z</dcterms:modified>
</cp:coreProperties>
</file>